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 id="2147483727" r:id="rId2"/>
  </p:sldMasterIdLst>
  <p:notesMasterIdLst>
    <p:notesMasterId r:id="rId16"/>
  </p:notesMasterIdLst>
  <p:sldIdLst>
    <p:sldId id="339" r:id="rId3"/>
    <p:sldId id="265" r:id="rId4"/>
    <p:sldId id="333" r:id="rId5"/>
    <p:sldId id="350" r:id="rId6"/>
    <p:sldId id="351" r:id="rId7"/>
    <p:sldId id="356" r:id="rId8"/>
    <p:sldId id="353" r:id="rId9"/>
    <p:sldId id="354" r:id="rId10"/>
    <p:sldId id="340" r:id="rId11"/>
    <p:sldId id="334" r:id="rId12"/>
    <p:sldId id="355" r:id="rId13"/>
    <p:sldId id="349"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4D3200-C06E-2CFC-969A-908DB7228B22}" name="Patti Repetto" initials="PR" userId="S::prepetto@ushealthconnect.com::29a62dfc-181e-481e-a0bd-97f9faffa5d7" providerId="AD"/>
  <p188:author id="{05320614-9BB5-045C-0E1E-BB00A484CEF0}" name="Shannon Williams" initials="SW" userId="53ff2644c4922ffe" providerId="Windows Live"/>
  <p188:author id="{87551934-1EED-109D-8469-49CE7051BEDC}" name="Megan Reimann, PharmD, BCOP" initials="MRPB" userId="S::mreimann@ushealthconnect.com::551785c5-e18e-4f20-8abf-31b115b8a49a" providerId="AD"/>
  <p188:author id="{1FF42040-9854-C85D-2553-FFB58F3C2152}" name="Haemin Go" initials="HG" userId="S::hgo@ushealthconnect.com::f4f74a36-2ed4-469e-99f1-5e82f235753e" providerId="AD"/>
  <p188:author id="{6EB12EAF-BC4E-6B6B-0102-503011D8EEE7}" name="Emily Jebing" initials="EJ" userId="Emily Jebing" providerId="None"/>
  <p188:author id="{21A045B2-B25C-090B-8D96-FFEA0B63EC4A}" name="Rosanne Strauss, PharmD, MBA" initials="RSPM" userId="S::rstrauss@ushealthconnect.com::7445b585-aa6b-490d-9b35-2d50e96a35aa" providerId="AD"/>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BDBEB"/>
    <a:srgbClr val="42719B"/>
    <a:srgbClr val="5A97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5442"/>
  </p:normalViewPr>
  <p:slideViewPr>
    <p:cSldViewPr snapToGrid="0">
      <p:cViewPr varScale="1">
        <p:scale>
          <a:sx n="103" d="100"/>
          <a:sy n="103" d="100"/>
        </p:scale>
        <p:origin x="176" y="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8/14/23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762000"/>
            <a:ext cx="4724400" cy="26574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132618-83F6-42D3-A410-EF90586DF1A7}" type="slidenum">
              <a:rPr lang="en-US" smtClean="0"/>
              <a:t>4</a:t>
            </a:fld>
            <a:endParaRPr lang="en-US"/>
          </a:p>
        </p:txBody>
      </p:sp>
    </p:spTree>
    <p:extLst>
      <p:ext uri="{BB962C8B-B14F-4D97-AF65-F5344CB8AC3E}">
        <p14:creationId xmlns:p14="http://schemas.microsoft.com/office/powerpoint/2010/main" val="4142752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762000"/>
            <a:ext cx="4724400" cy="26574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5132618-83F6-42D3-A410-EF90586DF1A7}" type="slidenum">
              <a:rPr lang="en-US" smtClean="0"/>
              <a:t>5</a:t>
            </a:fld>
            <a:endParaRPr lang="en-US"/>
          </a:p>
        </p:txBody>
      </p:sp>
    </p:spTree>
    <p:extLst>
      <p:ext uri="{BB962C8B-B14F-4D97-AF65-F5344CB8AC3E}">
        <p14:creationId xmlns:p14="http://schemas.microsoft.com/office/powerpoint/2010/main" val="1962196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762000"/>
            <a:ext cx="4724400" cy="26574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5132618-83F6-42D3-A410-EF90586DF1A7}" type="slidenum">
              <a:rPr lang="en-US" smtClean="0"/>
              <a:t>6</a:t>
            </a:fld>
            <a:endParaRPr lang="en-US"/>
          </a:p>
        </p:txBody>
      </p:sp>
    </p:spTree>
    <p:extLst>
      <p:ext uri="{BB962C8B-B14F-4D97-AF65-F5344CB8AC3E}">
        <p14:creationId xmlns:p14="http://schemas.microsoft.com/office/powerpoint/2010/main" val="2440852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762000"/>
            <a:ext cx="4724400" cy="26574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132618-83F6-42D3-A410-EF90586DF1A7}" type="slidenum">
              <a:rPr lang="en-US" smtClean="0"/>
              <a:t>7</a:t>
            </a:fld>
            <a:endParaRPr lang="en-US"/>
          </a:p>
        </p:txBody>
      </p:sp>
    </p:spTree>
    <p:extLst>
      <p:ext uri="{BB962C8B-B14F-4D97-AF65-F5344CB8AC3E}">
        <p14:creationId xmlns:p14="http://schemas.microsoft.com/office/powerpoint/2010/main" val="3904764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762000"/>
            <a:ext cx="4724400" cy="26574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132618-83F6-42D3-A410-EF90586DF1A7}" type="slidenum">
              <a:rPr lang="en-US" smtClean="0"/>
              <a:t>10</a:t>
            </a:fld>
            <a:endParaRPr lang="en-US"/>
          </a:p>
        </p:txBody>
      </p:sp>
    </p:spTree>
    <p:extLst>
      <p:ext uri="{BB962C8B-B14F-4D97-AF65-F5344CB8AC3E}">
        <p14:creationId xmlns:p14="http://schemas.microsoft.com/office/powerpoint/2010/main" val="735784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92942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167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2241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256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4">
    <p:bg bwMode="gray">
      <p:bgRef idx="1001">
        <a:schemeClr val="bg1"/>
      </p:bgRef>
    </p:bg>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FF05C510-5C17-EA36-99B4-4BC7E54C3AB9}"/>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tretch>
            <a:fillRect/>
          </a:stretch>
        </p:blipFill>
        <p:spPr>
          <a:xfrm>
            <a:off x="506635" y="508566"/>
            <a:ext cx="2395725" cy="295723"/>
          </a:xfrm>
          <a:prstGeom prst="rect">
            <a:avLst/>
          </a:prstGeom>
        </p:spPr>
      </p:pic>
      <p:cxnSp>
        <p:nvCxnSpPr>
          <p:cNvPr id="8" name="Straight Connector">
            <a:extLst>
              <a:ext uri="{FF2B5EF4-FFF2-40B4-BE49-F238E27FC236}">
                <a16:creationId xmlns:a16="http://schemas.microsoft.com/office/drawing/2014/main" id="{AEE87C99-D950-33A8-7CD1-BD3BF89DF3A9}"/>
              </a:ext>
            </a:extLst>
          </p:cNvPr>
          <p:cNvCxnSpPr/>
          <p:nvPr userDrawn="1"/>
        </p:nvCxnSpPr>
        <p:spPr>
          <a:xfrm>
            <a:off x="0" y="4731124"/>
            <a:ext cx="508725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Date Placeholder">
            <a:extLst>
              <a:ext uri="{FF2B5EF4-FFF2-40B4-BE49-F238E27FC236}">
                <a16:creationId xmlns:a16="http://schemas.microsoft.com/office/drawing/2014/main" id="{C928E653-EBE9-492F-BAC6-76561F376C3E}"/>
              </a:ext>
            </a:extLst>
          </p:cNvPr>
          <p:cNvSpPr>
            <a:spLocks noGrp="1"/>
          </p:cNvSpPr>
          <p:nvPr>
            <p:ph type="dt" sz="half" idx="10"/>
          </p:nvPr>
        </p:nvSpPr>
        <p:spPr>
          <a:xfrm>
            <a:off x="419099" y="5418590"/>
            <a:ext cx="3319272" cy="206754"/>
          </a:xfrm>
        </p:spPr>
        <p:txBody>
          <a:bodyPr/>
          <a:lstStyle>
            <a:lvl1pPr algn="l">
              <a:defRPr sz="1000">
                <a:solidFill>
                  <a:schemeClr val="tx1"/>
                </a:solidFill>
              </a:defRPr>
            </a:lvl1pPr>
          </a:lstStyle>
          <a:p>
            <a:fld id="{C6EE5225-7705-401E-81A4-4D8726992C1B}" type="datetime2">
              <a:rPr lang="en-US" smtClean="0"/>
              <a:t>Monday, August 14, 2023</a:t>
            </a:fld>
            <a:endParaRPr lang="en-US" dirty="0"/>
          </a:p>
        </p:txBody>
      </p:sp>
      <p:sp>
        <p:nvSpPr>
          <p:cNvPr id="3" name="Subtitle"/>
          <p:cNvSpPr>
            <a:spLocks noGrp="1"/>
          </p:cNvSpPr>
          <p:nvPr>
            <p:ph type="subTitle" idx="1"/>
          </p:nvPr>
        </p:nvSpPr>
        <p:spPr>
          <a:xfrm>
            <a:off x="419100" y="4956880"/>
            <a:ext cx="7232276" cy="413626"/>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p:cNvSpPr>
            <a:spLocks noGrp="1"/>
          </p:cNvSpPr>
          <p:nvPr>
            <p:ph type="ctrTitle"/>
          </p:nvPr>
        </p:nvSpPr>
        <p:spPr>
          <a:xfrm>
            <a:off x="419100" y="2335549"/>
            <a:ext cx="7232276" cy="2387600"/>
          </a:xfrm>
        </p:spPr>
        <p:txBody>
          <a:bodyPr anchor="b">
            <a:normAutofit/>
          </a:bodyPr>
          <a:lstStyle>
            <a:lvl1pPr algn="l">
              <a:lnSpc>
                <a:spcPct val="100000"/>
              </a:lnSpc>
              <a:defRPr sz="480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3129689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Agend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10511-6C5D-4774-B8C0-969736F596D0}"/>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BD404EAF-1D16-4387-B008-B7209069CD44}"/>
              </a:ext>
            </a:extLst>
          </p:cNvPr>
          <p:cNvSpPr>
            <a:spLocks noGrp="1"/>
          </p:cNvSpPr>
          <p:nvPr>
            <p:ph type="body" sz="quarter" idx="13"/>
          </p:nvPr>
        </p:nvSpPr>
        <p:spPr>
          <a:xfrm>
            <a:off x="419100" y="1295400"/>
            <a:ext cx="11353800" cy="4762500"/>
          </a:xfrm>
        </p:spPr>
        <p:txBody>
          <a:bodyPr>
            <a:normAutofit/>
          </a:bodyPr>
          <a:lstStyle>
            <a:lvl1pPr marL="288925" indent="-288925">
              <a:defRPr sz="1600"/>
            </a:lvl1pPr>
            <a:lvl2pPr marL="631825" indent="-234950">
              <a:defRPr sz="1600"/>
            </a:lvl2pPr>
            <a:lvl3pPr marL="1028700" indent="-222250">
              <a:tabLst/>
              <a:defRPr sz="1400"/>
            </a:lvl3pPr>
            <a:lvl4pPr marL="1431925" indent="-234950">
              <a:defRPr sz="1400"/>
            </a:lvl4pPr>
            <a:lvl5pPr marL="1828800" indent="-222250">
              <a:tabLst/>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4D7F443D-F5B7-EC8A-1640-94F9E56EEFA5}"/>
              </a:ext>
            </a:extLst>
          </p:cNvPr>
          <p:cNvSpPr>
            <a:spLocks noGrp="1"/>
          </p:cNvSpPr>
          <p:nvPr>
            <p:ph type="dt" sz="half" idx="14"/>
          </p:nvPr>
        </p:nvSpPr>
        <p:spPr/>
        <p:txBody>
          <a:bodyPr/>
          <a:lstStyle/>
          <a:p>
            <a:fld id="{14298C73-C61A-478E-A239-5E10B1DE2EFA}" type="datetime2">
              <a:rPr lang="en-US" smtClean="0"/>
              <a:t>Monday, August 14, 2023</a:t>
            </a:fld>
            <a:endParaRPr lang="en-US" dirty="0"/>
          </a:p>
        </p:txBody>
      </p:sp>
      <p:sp>
        <p:nvSpPr>
          <p:cNvPr id="4" name="Footer Placeholder 3">
            <a:extLst>
              <a:ext uri="{FF2B5EF4-FFF2-40B4-BE49-F238E27FC236}">
                <a16:creationId xmlns:a16="http://schemas.microsoft.com/office/drawing/2014/main" id="{D7225B00-904C-1305-9D36-563B44F29F7C}"/>
              </a:ext>
            </a:extLst>
          </p:cNvPr>
          <p:cNvSpPr>
            <a:spLocks noGrp="1"/>
          </p:cNvSpPr>
          <p:nvPr>
            <p:ph type="ftr" sz="quarter" idx="15"/>
          </p:nvPr>
        </p:nvSpPr>
        <p:spPr/>
        <p:txBody>
          <a:bodyPr/>
          <a:lstStyle/>
          <a:p>
            <a:endParaRPr lang="en-US" dirty="0"/>
          </a:p>
        </p:txBody>
      </p:sp>
      <p:sp>
        <p:nvSpPr>
          <p:cNvPr id="5" name="Slide Number Placeholder 4">
            <a:extLst>
              <a:ext uri="{FF2B5EF4-FFF2-40B4-BE49-F238E27FC236}">
                <a16:creationId xmlns:a16="http://schemas.microsoft.com/office/drawing/2014/main" id="{6E338891-94B2-2F97-FFD2-BDC396755AD9}"/>
              </a:ext>
            </a:extLst>
          </p:cNvPr>
          <p:cNvSpPr>
            <a:spLocks noGrp="1"/>
          </p:cNvSpPr>
          <p:nvPr>
            <p:ph type="sldNum" sz="quarter" idx="16"/>
          </p:nvPr>
        </p:nvSpPr>
        <p:spPr/>
        <p:txBody>
          <a:bodyPr/>
          <a:lstStyle/>
          <a:p>
            <a:fld id="{436DF479-7476-4076-86FD-1C41B7E33810}" type="slidenum">
              <a:rPr lang="en-US" smtClean="0"/>
              <a:pPr/>
              <a:t>‹#›</a:t>
            </a:fld>
            <a:r>
              <a:rPr lang="en-US"/>
              <a:t>     │</a:t>
            </a:r>
            <a:endParaRPr lang="en-US" dirty="0"/>
          </a:p>
        </p:txBody>
      </p:sp>
    </p:spTree>
    <p:extLst>
      <p:ext uri="{BB962C8B-B14F-4D97-AF65-F5344CB8AC3E}">
        <p14:creationId xmlns:p14="http://schemas.microsoft.com/office/powerpoint/2010/main" val="3346207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34847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18832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59577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427418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61389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4062838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53875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68338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014699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891250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78757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3509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322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4607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69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802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6219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32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262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6">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38604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13366954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5.png"/><Relationship Id="rId7" Type="http://schemas.openxmlformats.org/officeDocument/2006/relationships/hyperlink" Target="http://www.mededonthego.com/" TargetMode="External"/><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mededonthego.com/Video/program/1025" TargetMode="External"/><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hyperlink" Target="mailto:support@MedEdOTG.com" TargetMode="External"/><Relationship Id="rId10" Type="http://schemas.openxmlformats.org/officeDocument/2006/relationships/image" Target="../media/image9.png"/><Relationship Id="rId4" Type="http://schemas.openxmlformats.org/officeDocument/2006/relationships/hyperlink" Target="http://www.mededonthego.com/" TargetMode="External"/><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F019CA-68E2-54B6-7E4B-E76562E42BD7}"/>
              </a:ext>
            </a:extLst>
          </p:cNvPr>
          <p:cNvSpPr>
            <a:spLocks noGrp="1"/>
          </p:cNvSpPr>
          <p:nvPr>
            <p:ph type="title"/>
          </p:nvPr>
        </p:nvSpPr>
        <p:spPr>
          <a:xfrm>
            <a:off x="609601" y="1709738"/>
            <a:ext cx="10515600" cy="2852737"/>
          </a:xfrm>
        </p:spPr>
        <p:txBody>
          <a:bodyPr>
            <a:normAutofit/>
          </a:bodyPr>
          <a:lstStyle/>
          <a:p>
            <a:pPr lvl="0"/>
            <a:r>
              <a:rPr lang="en-US" dirty="0"/>
              <a:t>What Is the Future of Neoadjuvant ARI Intensification in Localized Prostate Cancer?</a:t>
            </a:r>
          </a:p>
        </p:txBody>
      </p:sp>
      <p:sp>
        <p:nvSpPr>
          <p:cNvPr id="3" name="Subtitle 2">
            <a:extLst>
              <a:ext uri="{FF2B5EF4-FFF2-40B4-BE49-F238E27FC236}">
                <a16:creationId xmlns:a16="http://schemas.microsoft.com/office/drawing/2014/main" id="{CDF0C3B8-E076-4497-9D71-E75C0542677E}"/>
              </a:ext>
            </a:extLst>
          </p:cNvPr>
          <p:cNvSpPr>
            <a:spLocks noGrp="1"/>
          </p:cNvSpPr>
          <p:nvPr>
            <p:ph type="body" idx="1"/>
          </p:nvPr>
        </p:nvSpPr>
        <p:spPr>
          <a:xfrm>
            <a:off x="609600" y="4540250"/>
            <a:ext cx="10515600" cy="1500187"/>
          </a:xfrm>
        </p:spPr>
        <p:txBody>
          <a:bodyPr>
            <a:noAutofit/>
          </a:bodyPr>
          <a:lstStyle/>
          <a:p>
            <a:r>
              <a:rPr lang="en-US" sz="1600" dirty="0"/>
              <a:t>Rana R. McKay </a:t>
            </a:r>
          </a:p>
          <a:p>
            <a:r>
              <a:rPr lang="en-US" sz="1200" dirty="0"/>
              <a:t>Associate Professor of Medicine and Urology</a:t>
            </a:r>
          </a:p>
          <a:p>
            <a:r>
              <a:rPr lang="en-US" sz="1200" dirty="0"/>
              <a:t>Associate Director, Translational Sciences </a:t>
            </a:r>
          </a:p>
          <a:p>
            <a:r>
              <a:rPr lang="en-US" sz="1200" dirty="0"/>
              <a:t>Disease Team Co-Lead, Genitourinary Oncology Program</a:t>
            </a:r>
          </a:p>
          <a:p>
            <a:r>
              <a:rPr lang="en-US" sz="1200" dirty="0" err="1"/>
              <a:t>Moores</a:t>
            </a:r>
            <a:r>
              <a:rPr lang="en-US" sz="1200" dirty="0"/>
              <a:t> Cancer Center</a:t>
            </a:r>
          </a:p>
          <a:p>
            <a:r>
              <a:rPr lang="en-US" sz="1200" dirty="0"/>
              <a:t>La Jolla, CA</a:t>
            </a:r>
          </a:p>
        </p:txBody>
      </p:sp>
    </p:spTree>
    <p:extLst>
      <p:ext uri="{BB962C8B-B14F-4D97-AF65-F5344CB8AC3E}">
        <p14:creationId xmlns:p14="http://schemas.microsoft.com/office/powerpoint/2010/main" val="3577202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PROTEUS  </a:t>
            </a:r>
          </a:p>
        </p:txBody>
      </p:sp>
      <p:sp>
        <p:nvSpPr>
          <p:cNvPr id="11" name="Rectangle 10"/>
          <p:cNvSpPr/>
          <p:nvPr/>
        </p:nvSpPr>
        <p:spPr>
          <a:xfrm>
            <a:off x="570595" y="1373183"/>
            <a:ext cx="11274667" cy="646331"/>
          </a:xfrm>
          <a:prstGeom prst="rect">
            <a:avLst/>
          </a:prstGeom>
        </p:spPr>
        <p:txBody>
          <a:bodyPr wrap="square">
            <a:spAutoFit/>
          </a:bodyPr>
          <a:lstStyle/>
          <a:p>
            <a:pPr algn="ctr"/>
            <a:r>
              <a:rPr lang="en-US" b="1" dirty="0">
                <a:solidFill>
                  <a:schemeClr val="accent2"/>
                </a:solidFill>
                <a:latin typeface="Arial" panose="020B0604020202020204" pitchFamily="34" charset="0"/>
                <a:ea typeface="Calibri" panose="020F0502020204030204" pitchFamily="34" charset="0"/>
              </a:rPr>
              <a:t>Randomized, Double-blind, Placebo-Controlled, Phase 3 Study of Apalutamide in Subjects with High-Risk, Localized or Locally Advanced Prostate Cancer Who are Candidates for Radical Prostatectomy</a:t>
            </a:r>
            <a:endParaRPr lang="en-US" b="1" dirty="0">
              <a:solidFill>
                <a:schemeClr val="accent2"/>
              </a:solidFill>
            </a:endParaRPr>
          </a:p>
        </p:txBody>
      </p:sp>
      <p:pic>
        <p:nvPicPr>
          <p:cNvPr id="14" name="Picture 13">
            <a:extLst>
              <a:ext uri="{FF2B5EF4-FFF2-40B4-BE49-F238E27FC236}">
                <a16:creationId xmlns:a16="http://schemas.microsoft.com/office/drawing/2014/main" id="{DAFB44AA-AB62-434B-A5BA-CBB58179E85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19" r="1055" b="4956"/>
          <a:stretch/>
        </p:blipFill>
        <p:spPr>
          <a:xfrm>
            <a:off x="162047" y="2343981"/>
            <a:ext cx="11829326" cy="2913819"/>
          </a:xfrm>
          <a:prstGeom prst="rect">
            <a:avLst/>
          </a:prstGeom>
        </p:spPr>
      </p:pic>
      <p:sp>
        <p:nvSpPr>
          <p:cNvPr id="3" name="Footer Placeholder 1">
            <a:extLst>
              <a:ext uri="{FF2B5EF4-FFF2-40B4-BE49-F238E27FC236}">
                <a16:creationId xmlns:a16="http://schemas.microsoft.com/office/drawing/2014/main" id="{C9D5AFEB-EC07-28E7-2708-101A79DBBFDB}"/>
              </a:ext>
            </a:extLst>
          </p:cNvPr>
          <p:cNvSpPr txBox="1">
            <a:spLocks/>
          </p:cNvSpPr>
          <p:nvPr/>
        </p:nvSpPr>
        <p:spPr>
          <a:xfrm>
            <a:off x="609600" y="6190964"/>
            <a:ext cx="1074419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APA, apalutamide; BCF, biochemical failure; GG, Grade Group; GS, Gleason score; NA, North America; PBO, placebo; PFS, progression-free survival; ROW rest of world; RP, radical prostatectomy; RT, radiation therapy.</a:t>
            </a:r>
          </a:p>
          <a:p>
            <a:r>
              <a:rPr lang="en-US" sz="1200" b="0" i="0" u="none" strike="noStrike" dirty="0">
                <a:effectLst/>
                <a:latin typeface="Source Sans Pro" panose="020B0503030403020204" pitchFamily="34" charset="0"/>
              </a:rPr>
              <a:t>Janssen Research &amp; Development, LLC. </a:t>
            </a:r>
            <a:r>
              <a:rPr lang="en-US" sz="1200" dirty="0" err="1"/>
              <a:t>ClinicalTrials.gov</a:t>
            </a:r>
            <a:r>
              <a:rPr lang="en-US" sz="1200" dirty="0"/>
              <a:t> Identifier: NCT03767244. Updated June 29, 2023.</a:t>
            </a:r>
          </a:p>
        </p:txBody>
      </p:sp>
    </p:spTree>
    <p:extLst>
      <p:ext uri="{BB962C8B-B14F-4D97-AF65-F5344CB8AC3E}">
        <p14:creationId xmlns:p14="http://schemas.microsoft.com/office/powerpoint/2010/main" val="1947921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ATLAS Trial </a:t>
            </a:r>
          </a:p>
        </p:txBody>
      </p:sp>
      <p:sp>
        <p:nvSpPr>
          <p:cNvPr id="11" name="Footer Placeholder 1">
            <a:extLst>
              <a:ext uri="{FF2B5EF4-FFF2-40B4-BE49-F238E27FC236}">
                <a16:creationId xmlns:a16="http://schemas.microsoft.com/office/drawing/2014/main" id="{F9ABF4AB-CC23-9F4C-0D1C-E44683A4571D}"/>
              </a:ext>
            </a:extLst>
          </p:cNvPr>
          <p:cNvSpPr txBox="1">
            <a:spLocks/>
          </p:cNvSpPr>
          <p:nvPr/>
        </p:nvSpPr>
        <p:spPr>
          <a:xfrm>
            <a:off x="609600" y="6216364"/>
            <a:ext cx="1074419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BICR, blinded independent central review; CCI, </a:t>
            </a:r>
            <a:r>
              <a:rPr lang="en-US" sz="1200" dirty="0" err="1"/>
              <a:t>Charlson</a:t>
            </a:r>
            <a:r>
              <a:rPr lang="en-US" sz="1200" dirty="0"/>
              <a:t> Comorbidity Index; </a:t>
            </a:r>
            <a:r>
              <a:rPr lang="en-US" sz="1200" dirty="0" err="1"/>
              <a:t>GnRHa</a:t>
            </a:r>
            <a:r>
              <a:rPr lang="en-US" sz="1200" dirty="0"/>
              <a:t>, gonadotropin-releasing hormone antagonist; HRLPC, high-risk localized or advanced prostate cancer; PET, positron emission tomography; R, randomized.</a:t>
            </a:r>
          </a:p>
          <a:p>
            <a:r>
              <a:rPr lang="en-US" sz="1200" dirty="0"/>
              <a:t>Sandler HM, et al. </a:t>
            </a:r>
            <a:r>
              <a:rPr lang="en-US" sz="1200" i="1" dirty="0"/>
              <a:t>J Clin Oncol</a:t>
            </a:r>
            <a:r>
              <a:rPr lang="en-US" sz="1200" dirty="0"/>
              <a:t>. 2016;10(7-8Suppl3):S140-3</a:t>
            </a:r>
          </a:p>
        </p:txBody>
      </p:sp>
      <p:grpSp>
        <p:nvGrpSpPr>
          <p:cNvPr id="3" name="Group 2">
            <a:extLst>
              <a:ext uri="{FF2B5EF4-FFF2-40B4-BE49-F238E27FC236}">
                <a16:creationId xmlns:a16="http://schemas.microsoft.com/office/drawing/2014/main" id="{E8416D00-4F4A-603F-C45D-6EFE07C9D612}"/>
              </a:ext>
            </a:extLst>
          </p:cNvPr>
          <p:cNvGrpSpPr/>
          <p:nvPr/>
        </p:nvGrpSpPr>
        <p:grpSpPr>
          <a:xfrm>
            <a:off x="1219200" y="1143000"/>
            <a:ext cx="9510409" cy="4765631"/>
            <a:chOff x="1219200" y="1143000"/>
            <a:chExt cx="9510409" cy="4765631"/>
          </a:xfrm>
        </p:grpSpPr>
        <p:pic>
          <p:nvPicPr>
            <p:cNvPr id="7" name="Picture 6"/>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r="9559"/>
            <a:stretch/>
          </p:blipFill>
          <p:spPr>
            <a:xfrm>
              <a:off x="1219200" y="1143000"/>
              <a:ext cx="9510409" cy="4765631"/>
            </a:xfrm>
            <a:prstGeom prst="rect">
              <a:avLst/>
            </a:prstGeom>
          </p:spPr>
        </p:pic>
        <p:sp>
          <p:nvSpPr>
            <p:cNvPr id="12" name="Rectangle 11">
              <a:extLst>
                <a:ext uri="{FF2B5EF4-FFF2-40B4-BE49-F238E27FC236}">
                  <a16:creationId xmlns:a16="http://schemas.microsoft.com/office/drawing/2014/main" id="{B050BA2B-6859-26C2-1028-BEF5C6A1BD22}"/>
                </a:ext>
              </a:extLst>
            </p:cNvPr>
            <p:cNvSpPr/>
            <p:nvPr/>
          </p:nvSpPr>
          <p:spPr>
            <a:xfrm>
              <a:off x="2241550" y="2051050"/>
              <a:ext cx="247650" cy="165100"/>
            </a:xfrm>
            <a:prstGeom prst="rect">
              <a:avLst/>
            </a:prstGeom>
            <a:solidFill>
              <a:srgbClr val="5A97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08B7E5C-3D00-348D-C7CB-01246CBCFEDB}"/>
                </a:ext>
              </a:extLst>
            </p:cNvPr>
            <p:cNvSpPr/>
            <p:nvPr/>
          </p:nvSpPr>
          <p:spPr>
            <a:xfrm>
              <a:off x="4400550" y="2768600"/>
              <a:ext cx="158750" cy="165100"/>
            </a:xfrm>
            <a:prstGeom prst="rect">
              <a:avLst/>
            </a:prstGeom>
            <a:solidFill>
              <a:srgbClr val="4271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E734E63-38A3-78D6-8996-1B183EA6B8E0}"/>
                </a:ext>
              </a:extLst>
            </p:cNvPr>
            <p:cNvSpPr/>
            <p:nvPr/>
          </p:nvSpPr>
          <p:spPr>
            <a:xfrm>
              <a:off x="9366250" y="4025900"/>
              <a:ext cx="158750" cy="165100"/>
            </a:xfrm>
            <a:prstGeom prst="rect">
              <a:avLst/>
            </a:prstGeom>
            <a:solidFill>
              <a:srgbClr val="CBD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674459A-939B-64F6-416B-36B6498A0112}"/>
                </a:ext>
              </a:extLst>
            </p:cNvPr>
            <p:cNvSpPr/>
            <p:nvPr/>
          </p:nvSpPr>
          <p:spPr>
            <a:xfrm>
              <a:off x="9804400" y="4229100"/>
              <a:ext cx="158750" cy="165100"/>
            </a:xfrm>
            <a:prstGeom prst="rect">
              <a:avLst/>
            </a:prstGeom>
            <a:solidFill>
              <a:srgbClr val="CBD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84920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Conclusions </a:t>
            </a:r>
            <a:endParaRPr lang="en-US" dirty="0"/>
          </a:p>
        </p:txBody>
      </p:sp>
      <p:sp>
        <p:nvSpPr>
          <p:cNvPr id="3" name="Text Placeholder 2"/>
          <p:cNvSpPr>
            <a:spLocks noGrp="1"/>
          </p:cNvSpPr>
          <p:nvPr>
            <p:ph type="body" sz="quarter" idx="13"/>
          </p:nvPr>
        </p:nvSpPr>
        <p:spPr>
          <a:xfrm>
            <a:off x="419099" y="1295400"/>
            <a:ext cx="11380551" cy="5086096"/>
          </a:xfrm>
        </p:spPr>
        <p:txBody>
          <a:bodyPr>
            <a:normAutofit/>
          </a:bodyPr>
          <a:lstStyle/>
          <a:p>
            <a:r>
              <a:rPr lang="en-US" sz="2000" dirty="0"/>
              <a:t>Currently, there is no phase 3 data to support neoadjuvant systemic therapy with radical prostatectomy</a:t>
            </a:r>
          </a:p>
          <a:p>
            <a:r>
              <a:rPr lang="en-US" sz="2000" dirty="0"/>
              <a:t>Phase 2 data shows promise for ADT with second-generation agents, including favorable pathologic complete response, minimal residual disease, PSA relapse, and salvage therapy rates</a:t>
            </a:r>
          </a:p>
          <a:p>
            <a:r>
              <a:rPr lang="en-US" sz="2000" dirty="0"/>
              <a:t>The phase 3 PROTEUS trial completed accrual of 2,000 participants, with a co-primary endpoint of pathologic complete response/minimal residual disease and radiographic progression-free survival. It will also be important if this trial can validate pathological complete response rate as a surrogate for radiographic progression-free survival</a:t>
            </a:r>
          </a:p>
          <a:p>
            <a:r>
              <a:rPr lang="en-US" sz="2000" dirty="0"/>
              <a:t>Biomarkers suggest favorable response in SPOP mutated and poor response in TP53 mutated and ERG+/PTEN-loss</a:t>
            </a:r>
          </a:p>
          <a:p>
            <a:r>
              <a:rPr lang="en-US" sz="2000" dirty="0"/>
              <a:t>Future trials are investigating novel strategies, including novel combinations (PARP inhibitors, immunotherapy, targeted therapy), biomarker stratification, and PSMA-PET as a biomarker of response</a:t>
            </a:r>
          </a:p>
          <a:p>
            <a:endParaRPr lang="en-US" sz="2000" dirty="0"/>
          </a:p>
        </p:txBody>
      </p:sp>
      <p:sp>
        <p:nvSpPr>
          <p:cNvPr id="4" name="TextBox 3">
            <a:extLst>
              <a:ext uri="{FF2B5EF4-FFF2-40B4-BE49-F238E27FC236}">
                <a16:creationId xmlns:a16="http://schemas.microsoft.com/office/drawing/2014/main" id="{6EDE21B5-E941-B09D-6B04-90354368B1A8}"/>
              </a:ext>
            </a:extLst>
          </p:cNvPr>
          <p:cNvSpPr txBox="1"/>
          <p:nvPr/>
        </p:nvSpPr>
        <p:spPr>
          <a:xfrm>
            <a:off x="698500" y="6381496"/>
            <a:ext cx="7277100" cy="276999"/>
          </a:xfrm>
          <a:prstGeom prst="rect">
            <a:avLst/>
          </a:prstGeom>
          <a:noFill/>
        </p:spPr>
        <p:txBody>
          <a:bodyPr wrap="square" rtlCol="0">
            <a:spAutoFit/>
          </a:bodyPr>
          <a:lstStyle/>
          <a:p>
            <a:pPr algn="l"/>
            <a:r>
              <a:rPr lang="en-US" sz="1200" dirty="0">
                <a:solidFill>
                  <a:schemeClr val="tx1">
                    <a:lumMod val="50000"/>
                  </a:schemeClr>
                </a:solidFill>
              </a:rPr>
              <a:t>PARP, poly-ADP ribose polymerase; PSMA, prostate-specific membrane antigen. </a:t>
            </a:r>
          </a:p>
        </p:txBody>
      </p:sp>
    </p:spTree>
    <p:extLst>
      <p:ext uri="{BB962C8B-B14F-4D97-AF65-F5344CB8AC3E}">
        <p14:creationId xmlns:p14="http://schemas.microsoft.com/office/powerpoint/2010/main" val="83373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8164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Prostate Cancer: Focusing Androgen Receptor Inhibitors on High-Risk Localized &amp; Locally Advanced Disease</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Describe the risk of developing metastases and cancer-related mortality based on risk stratification in localized prostate cancer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Assess the evolving changes in guideline recommendations for high-risk localized and locally advanced prostate cancer and where ARIs fit into these recommendations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Evaluate the efficacy and safety of second-generation ARI therapy in patients with newly diagnosed prostate cancer who have high-risk localized or locally advanced disease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Employ effective multidisciplinary adverse effect management strategies to improve ARI treatment adherence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Paradigms for High-Risk Prostate Cancer </a:t>
            </a:r>
          </a:p>
        </p:txBody>
      </p:sp>
      <p:sp>
        <p:nvSpPr>
          <p:cNvPr id="4" name="Content Placeholder 3"/>
          <p:cNvSpPr>
            <a:spLocks noGrp="1"/>
          </p:cNvSpPr>
          <p:nvPr>
            <p:ph sz="half" idx="4294967295"/>
          </p:nvPr>
        </p:nvSpPr>
        <p:spPr>
          <a:xfrm>
            <a:off x="6400800" y="1524000"/>
            <a:ext cx="5508625" cy="4762500"/>
          </a:xfrm>
        </p:spPr>
        <p:txBody>
          <a:bodyPr>
            <a:normAutofit/>
          </a:bodyPr>
          <a:lstStyle/>
          <a:p>
            <a:pPr>
              <a:spcAft>
                <a:spcPts val="1200"/>
              </a:spcAft>
            </a:pPr>
            <a:r>
              <a:rPr lang="en-US" sz="2000" dirty="0" err="1"/>
              <a:t>Neoadjuvant</a:t>
            </a:r>
            <a:r>
              <a:rPr lang="en-US" sz="2000" dirty="0"/>
              <a:t> Treatment </a:t>
            </a:r>
          </a:p>
          <a:p>
            <a:pPr lvl="1">
              <a:spcAft>
                <a:spcPts val="1200"/>
              </a:spcAft>
            </a:pPr>
            <a:r>
              <a:rPr lang="en-US" sz="2000" dirty="0"/>
              <a:t>Standard of care for breast, rectal, bladder and other cancers given improved long-term survival </a:t>
            </a:r>
          </a:p>
          <a:p>
            <a:pPr lvl="1">
              <a:spcAft>
                <a:spcPts val="1200"/>
              </a:spcAft>
            </a:pPr>
            <a:r>
              <a:rPr lang="en-US" sz="2000" dirty="0"/>
              <a:t>Down-stage local disease, which may facilitate surgical resection </a:t>
            </a:r>
          </a:p>
          <a:p>
            <a:pPr lvl="1">
              <a:spcAft>
                <a:spcPts val="1200"/>
              </a:spcAft>
            </a:pPr>
            <a:r>
              <a:rPr lang="en-US" sz="2000" dirty="0"/>
              <a:t>Reduce or delay post-surgical treatment</a:t>
            </a:r>
          </a:p>
          <a:p>
            <a:pPr lvl="1">
              <a:spcAft>
                <a:spcPts val="1200"/>
              </a:spcAft>
            </a:pPr>
            <a:r>
              <a:rPr lang="en-US" sz="2000" dirty="0"/>
              <a:t>Provide an </a:t>
            </a:r>
            <a:r>
              <a:rPr lang="en-US" sz="2000" i="1" dirty="0"/>
              <a:t>in vivo </a:t>
            </a:r>
            <a:r>
              <a:rPr lang="en-US" sz="2000" dirty="0"/>
              <a:t>assessment of response to treatment </a:t>
            </a:r>
          </a:p>
        </p:txBody>
      </p:sp>
      <p:grpSp>
        <p:nvGrpSpPr>
          <p:cNvPr id="38" name="Group 37"/>
          <p:cNvGrpSpPr/>
          <p:nvPr/>
        </p:nvGrpSpPr>
        <p:grpSpPr>
          <a:xfrm>
            <a:off x="826810" y="2156088"/>
            <a:ext cx="4507190" cy="3134030"/>
            <a:chOff x="1047028" y="2367815"/>
            <a:chExt cx="4507190" cy="3134030"/>
          </a:xfrm>
        </p:grpSpPr>
        <p:sp>
          <p:nvSpPr>
            <p:cNvPr id="10" name="Rectangle 9"/>
            <p:cNvSpPr/>
            <p:nvPr/>
          </p:nvSpPr>
          <p:spPr>
            <a:xfrm>
              <a:off x="1047029" y="2367815"/>
              <a:ext cx="1731384" cy="77964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822834" y="2367815"/>
              <a:ext cx="1731384" cy="7796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074980" y="3551334"/>
              <a:ext cx="4479238" cy="7796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074981" y="4722199"/>
              <a:ext cx="1731384" cy="779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3822834" y="4722199"/>
              <a:ext cx="1731384" cy="77964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2897201" y="2723433"/>
              <a:ext cx="798897" cy="11602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a:off x="2897200" y="5044646"/>
              <a:ext cx="798897" cy="16363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047028" y="2560319"/>
              <a:ext cx="1705913" cy="369332"/>
            </a:xfrm>
            <a:prstGeom prst="rect">
              <a:avLst/>
            </a:prstGeom>
            <a:noFill/>
            <a:ln>
              <a:noFill/>
            </a:ln>
          </p:spPr>
          <p:txBody>
            <a:bodyPr wrap="square" rtlCol="0">
              <a:spAutoFit/>
            </a:bodyPr>
            <a:lstStyle/>
            <a:p>
              <a:pPr algn="ctr"/>
              <a:r>
                <a:rPr lang="en-US" sz="1600" dirty="0">
                  <a:solidFill>
                    <a:schemeClr val="bg1"/>
                  </a:solidFill>
                </a:rPr>
                <a:t>Prostatectomy</a:t>
              </a:r>
              <a:r>
                <a:rPr lang="en-US" dirty="0">
                  <a:solidFill>
                    <a:schemeClr val="bg2">
                      <a:lumMod val="10000"/>
                    </a:schemeClr>
                  </a:solidFill>
                </a:rPr>
                <a:t> </a:t>
              </a:r>
            </a:p>
          </p:txBody>
        </p:sp>
        <p:sp>
          <p:nvSpPr>
            <p:cNvPr id="30" name="TextBox 29"/>
            <p:cNvSpPr txBox="1"/>
            <p:nvPr/>
          </p:nvSpPr>
          <p:spPr>
            <a:xfrm>
              <a:off x="3827129" y="2568343"/>
              <a:ext cx="1705913" cy="369332"/>
            </a:xfrm>
            <a:prstGeom prst="rect">
              <a:avLst/>
            </a:prstGeom>
            <a:noFill/>
            <a:ln>
              <a:noFill/>
            </a:ln>
          </p:spPr>
          <p:txBody>
            <a:bodyPr wrap="square" rtlCol="0">
              <a:spAutoFit/>
            </a:bodyPr>
            <a:lstStyle/>
            <a:p>
              <a:pPr algn="ctr"/>
              <a:r>
                <a:rPr lang="en-US" sz="1600" dirty="0">
                  <a:solidFill>
                    <a:schemeClr val="bg1"/>
                  </a:solidFill>
                </a:rPr>
                <a:t>Radiation + ADT </a:t>
              </a:r>
              <a:r>
                <a:rPr lang="en-US" dirty="0">
                  <a:solidFill>
                    <a:schemeClr val="bg1"/>
                  </a:solidFill>
                </a:rPr>
                <a:t> </a:t>
              </a:r>
            </a:p>
          </p:txBody>
        </p:sp>
        <p:sp>
          <p:nvSpPr>
            <p:cNvPr id="31" name="TextBox 30"/>
            <p:cNvSpPr txBox="1"/>
            <p:nvPr/>
          </p:nvSpPr>
          <p:spPr>
            <a:xfrm>
              <a:off x="1074980" y="3750164"/>
              <a:ext cx="4479238" cy="369332"/>
            </a:xfrm>
            <a:prstGeom prst="rect">
              <a:avLst/>
            </a:prstGeom>
            <a:noFill/>
            <a:ln>
              <a:noFill/>
            </a:ln>
          </p:spPr>
          <p:txBody>
            <a:bodyPr wrap="square" rtlCol="0">
              <a:spAutoFit/>
            </a:bodyPr>
            <a:lstStyle/>
            <a:p>
              <a:pPr algn="ctr"/>
              <a:r>
                <a:rPr lang="en-US" sz="1600" dirty="0">
                  <a:solidFill>
                    <a:schemeClr val="bg1"/>
                  </a:solidFill>
                </a:rPr>
                <a:t>Radiation + ADT </a:t>
              </a:r>
              <a:r>
                <a:rPr lang="en-US" dirty="0">
                  <a:solidFill>
                    <a:schemeClr val="bg1"/>
                  </a:solidFill>
                </a:rPr>
                <a:t> </a:t>
              </a:r>
            </a:p>
          </p:txBody>
        </p:sp>
        <p:sp>
          <p:nvSpPr>
            <p:cNvPr id="32" name="TextBox 31"/>
            <p:cNvSpPr txBox="1"/>
            <p:nvPr/>
          </p:nvSpPr>
          <p:spPr>
            <a:xfrm>
              <a:off x="1094230" y="4930920"/>
              <a:ext cx="1684183" cy="338554"/>
            </a:xfrm>
            <a:prstGeom prst="rect">
              <a:avLst/>
            </a:prstGeom>
            <a:noFill/>
            <a:ln>
              <a:noFill/>
            </a:ln>
          </p:spPr>
          <p:txBody>
            <a:bodyPr wrap="square" rtlCol="0">
              <a:spAutoFit/>
            </a:bodyPr>
            <a:lstStyle/>
            <a:p>
              <a:pPr algn="ctr"/>
              <a:r>
                <a:rPr lang="en-US" sz="1600" dirty="0">
                  <a:solidFill>
                    <a:schemeClr val="bg1"/>
                  </a:solidFill>
                </a:rPr>
                <a:t>Treatment</a:t>
              </a:r>
              <a:endParaRPr lang="en-US" dirty="0">
                <a:solidFill>
                  <a:schemeClr val="bg1"/>
                </a:solidFill>
              </a:endParaRPr>
            </a:p>
          </p:txBody>
        </p:sp>
        <p:sp>
          <p:nvSpPr>
            <p:cNvPr id="36" name="TextBox 35"/>
            <p:cNvSpPr txBox="1"/>
            <p:nvPr/>
          </p:nvSpPr>
          <p:spPr>
            <a:xfrm>
              <a:off x="3806270" y="4915194"/>
              <a:ext cx="1705913" cy="369332"/>
            </a:xfrm>
            <a:prstGeom prst="rect">
              <a:avLst/>
            </a:prstGeom>
            <a:noFill/>
            <a:ln>
              <a:noFill/>
            </a:ln>
          </p:spPr>
          <p:txBody>
            <a:bodyPr wrap="square" rtlCol="0">
              <a:spAutoFit/>
            </a:bodyPr>
            <a:lstStyle/>
            <a:p>
              <a:pPr algn="ctr"/>
              <a:r>
                <a:rPr lang="en-US" sz="1600" dirty="0">
                  <a:solidFill>
                    <a:schemeClr val="bg1"/>
                  </a:solidFill>
                </a:rPr>
                <a:t>Prostatectomy</a:t>
              </a:r>
              <a:r>
                <a:rPr lang="en-US" dirty="0">
                  <a:solidFill>
                    <a:schemeClr val="bg1"/>
                  </a:solidFill>
                </a:rPr>
                <a:t> </a:t>
              </a:r>
            </a:p>
          </p:txBody>
        </p:sp>
        <p:sp>
          <p:nvSpPr>
            <p:cNvPr id="37" name="TextBox 36"/>
            <p:cNvSpPr txBox="1"/>
            <p:nvPr/>
          </p:nvSpPr>
          <p:spPr>
            <a:xfrm>
              <a:off x="2806365" y="4803295"/>
              <a:ext cx="1016469" cy="646331"/>
            </a:xfrm>
            <a:prstGeom prst="rect">
              <a:avLst/>
            </a:prstGeom>
            <a:noFill/>
            <a:ln>
              <a:noFill/>
            </a:ln>
          </p:spPr>
          <p:txBody>
            <a:bodyPr wrap="square" rtlCol="0">
              <a:spAutoFit/>
            </a:bodyPr>
            <a:lstStyle/>
            <a:p>
              <a:pPr algn="ctr"/>
              <a:r>
                <a:rPr lang="en-US" sz="3600" dirty="0">
                  <a:solidFill>
                    <a:srgbClr val="FF0000"/>
                  </a:solidFill>
                  <a:latin typeface="Franklin Gothic Medium" panose="020B0603020102020204" pitchFamily="34" charset="0"/>
                </a:rPr>
                <a:t>?</a:t>
              </a:r>
            </a:p>
          </p:txBody>
        </p:sp>
      </p:grpSp>
      <p:sp>
        <p:nvSpPr>
          <p:cNvPr id="3" name="Footer Placeholder 1">
            <a:extLst>
              <a:ext uri="{FF2B5EF4-FFF2-40B4-BE49-F238E27FC236}">
                <a16:creationId xmlns:a16="http://schemas.microsoft.com/office/drawing/2014/main" id="{49667EFF-1E60-50FF-B99C-EC27EE46EF8B}"/>
              </a:ext>
            </a:extLst>
          </p:cNvPr>
          <p:cNvSpPr txBox="1">
            <a:spLocks/>
          </p:cNvSpPr>
          <p:nvPr/>
        </p:nvSpPr>
        <p:spPr>
          <a:xfrm>
            <a:off x="609600" y="6203950"/>
            <a:ext cx="1074419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ADT, androgen deprivation therapy.</a:t>
            </a:r>
          </a:p>
          <a:p>
            <a:r>
              <a:rPr lang="en-US" sz="1200" dirty="0"/>
              <a:t>Berger AC, et al. </a:t>
            </a:r>
            <a:r>
              <a:rPr lang="en-US" sz="1200" i="1" dirty="0"/>
              <a:t>J Clin Oncol</a:t>
            </a:r>
            <a:r>
              <a:rPr lang="en-US" sz="1200" dirty="0"/>
              <a:t>. 2005;23(19)4330-7; Cortazar P, et al. </a:t>
            </a:r>
            <a:r>
              <a:rPr lang="en-US" sz="1200" i="1" dirty="0"/>
              <a:t>Lancet. </a:t>
            </a:r>
            <a:r>
              <a:rPr lang="en-US" sz="1200" dirty="0"/>
              <a:t>2014;384(9938):164-72; Mass M, et al. </a:t>
            </a:r>
            <a:r>
              <a:rPr lang="en-US" sz="1200" i="1" dirty="0"/>
              <a:t>Lancet Oncol.</a:t>
            </a:r>
            <a:r>
              <a:rPr lang="en-US" sz="1200" dirty="0"/>
              <a:t> 2010;11(9):835-44; McKay RR, et al. </a:t>
            </a:r>
            <a:r>
              <a:rPr lang="en-US" sz="1200" i="1" dirty="0"/>
              <a:t>Drugs.</a:t>
            </a:r>
            <a:r>
              <a:rPr lang="en-US" sz="1200" dirty="0"/>
              <a:t> 2012; </a:t>
            </a:r>
            <a:r>
              <a:rPr lang="en-US" sz="1200" dirty="0" err="1"/>
              <a:t>Pertrelli</a:t>
            </a:r>
            <a:r>
              <a:rPr lang="en-US" sz="1200" dirty="0"/>
              <a:t> F, et al. </a:t>
            </a:r>
            <a:r>
              <a:rPr lang="en-US" sz="1200" i="1" dirty="0" err="1"/>
              <a:t>Eur</a:t>
            </a:r>
            <a:r>
              <a:rPr lang="en-US" sz="1200" i="1" dirty="0"/>
              <a:t> Urol.</a:t>
            </a:r>
            <a:r>
              <a:rPr lang="en-US" sz="1200" dirty="0"/>
              <a:t> 2014;65(2):350-7.</a:t>
            </a:r>
          </a:p>
          <a:p>
            <a:endParaRPr lang="en-US" sz="1200" dirty="0"/>
          </a:p>
        </p:txBody>
      </p:sp>
    </p:spTree>
    <p:extLst>
      <p:ext uri="{BB962C8B-B14F-4D97-AF65-F5344CB8AC3E}">
        <p14:creationId xmlns:p14="http://schemas.microsoft.com/office/powerpoint/2010/main" val="409793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Neoadjuvant Clinical Trials in Prostate Cancer  </a:t>
            </a:r>
            <a:endParaRPr lang="en-US" dirty="0"/>
          </a:p>
        </p:txBody>
      </p:sp>
      <p:sp>
        <p:nvSpPr>
          <p:cNvPr id="7" name="Content Placeholder 6"/>
          <p:cNvSpPr>
            <a:spLocks noGrp="1"/>
          </p:cNvSpPr>
          <p:nvPr>
            <p:ph sz="half" idx="4294967295"/>
          </p:nvPr>
        </p:nvSpPr>
        <p:spPr>
          <a:xfrm>
            <a:off x="6375400" y="2351088"/>
            <a:ext cx="5257800" cy="3416300"/>
          </a:xfrm>
        </p:spPr>
        <p:txBody>
          <a:bodyPr>
            <a:normAutofit/>
          </a:bodyPr>
          <a:lstStyle/>
          <a:p>
            <a:r>
              <a:rPr lang="en-US" sz="2000" b="0" dirty="0"/>
              <a:t>Investigated more potent androgen targeting agents (abiraterone acetate [henceforth abiraterone], enzalutamide, apalutamide) </a:t>
            </a:r>
          </a:p>
          <a:p>
            <a:r>
              <a:rPr lang="en-US" sz="2000" b="0" dirty="0"/>
              <a:t>Majority of patients with high-risk disease</a:t>
            </a:r>
          </a:p>
          <a:p>
            <a:r>
              <a:rPr lang="en-US" sz="2000" b="0" dirty="0"/>
              <a:t>Systematic central pathology review to evaluate response </a:t>
            </a:r>
          </a:p>
          <a:p>
            <a:r>
              <a:rPr lang="en-US" sz="2000" b="0" dirty="0"/>
              <a:t>Long-term follow-up ongoing </a:t>
            </a:r>
          </a:p>
        </p:txBody>
      </p:sp>
      <p:sp>
        <p:nvSpPr>
          <p:cNvPr id="30" name="Content Placeholder 7"/>
          <p:cNvSpPr>
            <a:spLocks noGrp="1"/>
          </p:cNvSpPr>
          <p:nvPr>
            <p:ph sz="half" idx="4294967295"/>
          </p:nvPr>
        </p:nvSpPr>
        <p:spPr>
          <a:xfrm>
            <a:off x="457200" y="2351088"/>
            <a:ext cx="5181600" cy="3416300"/>
          </a:xfrm>
        </p:spPr>
        <p:txBody>
          <a:bodyPr>
            <a:normAutofit/>
          </a:bodyPr>
          <a:lstStyle/>
          <a:p>
            <a:r>
              <a:rPr lang="en-US" sz="2000" b="0" dirty="0"/>
              <a:t>Investigated LHRH agonists +/- first generation antiandrogens</a:t>
            </a:r>
          </a:p>
          <a:p>
            <a:r>
              <a:rPr lang="en-US" sz="2000" b="0" dirty="0"/>
              <a:t>Majority of patients with low-risk disease </a:t>
            </a:r>
          </a:p>
          <a:p>
            <a:r>
              <a:rPr lang="en-US" sz="2000" b="0" dirty="0"/>
              <a:t>Did not systematically evaluate pathologic response</a:t>
            </a:r>
          </a:p>
          <a:p>
            <a:r>
              <a:rPr lang="en-US" sz="2000" b="0" dirty="0"/>
              <a:t>Limited long-term follow-up</a:t>
            </a:r>
          </a:p>
          <a:p>
            <a:endParaRPr lang="en-US" sz="2000" dirty="0"/>
          </a:p>
        </p:txBody>
      </p:sp>
      <p:sp>
        <p:nvSpPr>
          <p:cNvPr id="25" name="Right Arrow 24"/>
          <p:cNvSpPr>
            <a:spLocks noChangeArrowheads="1"/>
          </p:cNvSpPr>
          <p:nvPr/>
        </p:nvSpPr>
        <p:spPr bwMode="auto">
          <a:xfrm>
            <a:off x="457486" y="1596540"/>
            <a:ext cx="11300428" cy="840632"/>
          </a:xfrm>
          <a:prstGeom prst="rightArrow">
            <a:avLst>
              <a:gd name="adj1" fmla="val 50000"/>
              <a:gd name="adj2" fmla="val 49996"/>
            </a:avLst>
          </a:prstGeom>
          <a:gradFill flip="none" rotWithShape="1">
            <a:gsLst>
              <a:gs pos="100000">
                <a:schemeClr val="bg1"/>
              </a:gs>
              <a:gs pos="0">
                <a:schemeClr val="accent6"/>
              </a:gs>
            </a:gsLst>
            <a:lin ang="10800000" scaled="1"/>
            <a:tileRect/>
          </a:gradFill>
          <a:ln w="12700" algn="ctr">
            <a:solidFill>
              <a:schemeClr val="tx1"/>
            </a:solidFill>
            <a:miter lim="800000"/>
            <a:headEnd/>
            <a:tailEnd/>
          </a:ln>
        </p:spPr>
        <p:txBody>
          <a:bodyPr/>
          <a:lstStyle/>
          <a:p>
            <a:endParaRPr lang="en-US"/>
          </a:p>
        </p:txBody>
      </p:sp>
      <p:sp>
        <p:nvSpPr>
          <p:cNvPr id="26" name="TextBox 25"/>
          <p:cNvSpPr txBox="1"/>
          <p:nvPr/>
        </p:nvSpPr>
        <p:spPr>
          <a:xfrm>
            <a:off x="457204" y="1842645"/>
            <a:ext cx="3571871" cy="369332"/>
          </a:xfrm>
          <a:prstGeom prst="rect">
            <a:avLst/>
          </a:prstGeom>
          <a:noFill/>
        </p:spPr>
        <p:txBody>
          <a:bodyPr wrap="square" rtlCol="0">
            <a:spAutoFit/>
          </a:bodyPr>
          <a:lstStyle/>
          <a:p>
            <a:r>
              <a:rPr lang="en-US" b="1" dirty="0">
                <a:solidFill>
                  <a:schemeClr val="tx1">
                    <a:lumMod val="50000"/>
                  </a:schemeClr>
                </a:solidFill>
              </a:rPr>
              <a:t>Historic </a:t>
            </a:r>
            <a:r>
              <a:rPr lang="en-US" b="1" dirty="0" err="1">
                <a:solidFill>
                  <a:schemeClr val="tx1">
                    <a:lumMod val="50000"/>
                  </a:schemeClr>
                </a:solidFill>
              </a:rPr>
              <a:t>Neoadjuvant</a:t>
            </a:r>
            <a:r>
              <a:rPr lang="en-US" b="1" dirty="0">
                <a:solidFill>
                  <a:schemeClr val="tx1">
                    <a:lumMod val="50000"/>
                  </a:schemeClr>
                </a:solidFill>
              </a:rPr>
              <a:t> Trials </a:t>
            </a:r>
          </a:p>
        </p:txBody>
      </p:sp>
      <p:sp>
        <p:nvSpPr>
          <p:cNvPr id="27" name="TextBox 26"/>
          <p:cNvSpPr txBox="1"/>
          <p:nvPr/>
        </p:nvSpPr>
        <p:spPr>
          <a:xfrm>
            <a:off x="7362826" y="1842645"/>
            <a:ext cx="3981450" cy="369332"/>
          </a:xfrm>
          <a:prstGeom prst="rect">
            <a:avLst/>
          </a:prstGeom>
          <a:noFill/>
        </p:spPr>
        <p:txBody>
          <a:bodyPr wrap="square" rtlCol="0">
            <a:spAutoFit/>
          </a:bodyPr>
          <a:lstStyle/>
          <a:p>
            <a:pPr algn="r"/>
            <a:r>
              <a:rPr lang="en-US" b="1" dirty="0">
                <a:solidFill>
                  <a:schemeClr val="tx1">
                    <a:lumMod val="50000"/>
                  </a:schemeClr>
                </a:solidFill>
              </a:rPr>
              <a:t>Contemporary </a:t>
            </a:r>
            <a:r>
              <a:rPr lang="en-US" b="1" dirty="0" err="1">
                <a:solidFill>
                  <a:schemeClr val="tx1">
                    <a:lumMod val="50000"/>
                  </a:schemeClr>
                </a:solidFill>
              </a:rPr>
              <a:t>Neoadjuvant</a:t>
            </a:r>
            <a:r>
              <a:rPr lang="en-US" b="1" dirty="0">
                <a:solidFill>
                  <a:schemeClr val="tx1">
                    <a:lumMod val="50000"/>
                  </a:schemeClr>
                </a:solidFill>
              </a:rPr>
              <a:t> Trials </a:t>
            </a:r>
          </a:p>
        </p:txBody>
      </p:sp>
      <p:sp>
        <p:nvSpPr>
          <p:cNvPr id="8" name="Footer Placeholder 1">
            <a:extLst>
              <a:ext uri="{FF2B5EF4-FFF2-40B4-BE49-F238E27FC236}">
                <a16:creationId xmlns:a16="http://schemas.microsoft.com/office/drawing/2014/main" id="{976CFB47-6A4D-6D40-5FCF-5D1B4D629FD9}"/>
              </a:ext>
            </a:extLst>
          </p:cNvPr>
          <p:cNvSpPr txBox="1">
            <a:spLocks/>
          </p:cNvSpPr>
          <p:nvPr/>
        </p:nvSpPr>
        <p:spPr>
          <a:xfrm>
            <a:off x="609600" y="6356350"/>
            <a:ext cx="1074419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effectLst/>
                <a:latin typeface="Arial" panose="020B0604020202020204" pitchFamily="34" charset="0"/>
              </a:rPr>
              <a:t>LHRH, luteinizing hormone-releasing hormone.</a:t>
            </a:r>
          </a:p>
          <a:p>
            <a:endParaRPr lang="en-US" sz="1200" dirty="0">
              <a:effectLst/>
              <a:latin typeface="Arial" panose="020B0604020202020204" pitchFamily="34" charset="0"/>
            </a:endParaRPr>
          </a:p>
        </p:txBody>
      </p:sp>
    </p:spTree>
    <p:extLst>
      <p:ext uri="{BB962C8B-B14F-4D97-AF65-F5344CB8AC3E}">
        <p14:creationId xmlns:p14="http://schemas.microsoft.com/office/powerpoint/2010/main" val="2096633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99505"/>
            <a:ext cx="11234461" cy="1185577"/>
          </a:xfrm>
        </p:spPr>
        <p:txBody>
          <a:bodyPr/>
          <a:lstStyle/>
          <a:p>
            <a:r>
              <a:rPr lang="en-US" dirty="0"/>
              <a:t>Pathologic Responses from Potent Neoadjuvant Therapy</a:t>
            </a:r>
          </a:p>
        </p:txBody>
      </p:sp>
      <p:sp>
        <p:nvSpPr>
          <p:cNvPr id="3" name="Content Placeholder 2"/>
          <p:cNvSpPr>
            <a:spLocks noGrp="1"/>
          </p:cNvSpPr>
          <p:nvPr>
            <p:ph sz="half" idx="4294967295"/>
          </p:nvPr>
        </p:nvSpPr>
        <p:spPr>
          <a:xfrm>
            <a:off x="508000" y="1385082"/>
            <a:ext cx="11353800" cy="998537"/>
          </a:xfrm>
        </p:spPr>
        <p:txBody>
          <a:bodyPr>
            <a:normAutofit fontScale="92500"/>
          </a:bodyPr>
          <a:lstStyle/>
          <a:p>
            <a:pPr marL="0" indent="0" algn="ctr">
              <a:spcBef>
                <a:spcPts val="400"/>
              </a:spcBef>
              <a:buNone/>
            </a:pPr>
            <a:r>
              <a:rPr lang="en-US" sz="2400" dirty="0"/>
              <a:t>Conducted a series of neoadjuvant trials over the last 10 years</a:t>
            </a:r>
          </a:p>
          <a:p>
            <a:pPr marL="0" indent="0" algn="ctr">
              <a:spcBef>
                <a:spcPts val="400"/>
              </a:spcBef>
              <a:buNone/>
            </a:pPr>
            <a:r>
              <a:rPr lang="en-US" sz="2400" dirty="0"/>
              <a:t>Phase 2 biomarker integrated trials evaluating potent neoadjuvant hormone therapy </a:t>
            </a:r>
          </a:p>
        </p:txBody>
      </p:sp>
      <p:graphicFrame>
        <p:nvGraphicFramePr>
          <p:cNvPr id="12" name="Table 11"/>
          <p:cNvGraphicFramePr>
            <a:graphicFrameLocks noGrp="1"/>
          </p:cNvGraphicFramePr>
          <p:nvPr>
            <p:extLst>
              <p:ext uri="{D42A27DB-BD31-4B8C-83A1-F6EECF244321}">
                <p14:modId xmlns:p14="http://schemas.microsoft.com/office/powerpoint/2010/main" val="3073565169"/>
              </p:ext>
            </p:extLst>
          </p:nvPr>
        </p:nvGraphicFramePr>
        <p:xfrm>
          <a:off x="708067" y="2400089"/>
          <a:ext cx="11002011" cy="2872565"/>
        </p:xfrm>
        <a:graphic>
          <a:graphicData uri="http://schemas.openxmlformats.org/drawingml/2006/table">
            <a:tbl>
              <a:tblPr firstRow="1" bandRow="1">
                <a:tableStyleId>{EB344D84-9AFB-497E-A393-DC336BA19D2E}</a:tableStyleId>
              </a:tblPr>
              <a:tblGrid>
                <a:gridCol w="1421130">
                  <a:extLst>
                    <a:ext uri="{9D8B030D-6E8A-4147-A177-3AD203B41FA5}">
                      <a16:colId xmlns:a16="http://schemas.microsoft.com/office/drawing/2014/main" val="1029513366"/>
                    </a:ext>
                  </a:extLst>
                </a:gridCol>
                <a:gridCol w="2781650">
                  <a:extLst>
                    <a:ext uri="{9D8B030D-6E8A-4147-A177-3AD203B41FA5}">
                      <a16:colId xmlns:a16="http://schemas.microsoft.com/office/drawing/2014/main" val="975311647"/>
                    </a:ext>
                  </a:extLst>
                </a:gridCol>
                <a:gridCol w="2300891">
                  <a:extLst>
                    <a:ext uri="{9D8B030D-6E8A-4147-A177-3AD203B41FA5}">
                      <a16:colId xmlns:a16="http://schemas.microsoft.com/office/drawing/2014/main" val="226809117"/>
                    </a:ext>
                  </a:extLst>
                </a:gridCol>
                <a:gridCol w="2249170">
                  <a:extLst>
                    <a:ext uri="{9D8B030D-6E8A-4147-A177-3AD203B41FA5}">
                      <a16:colId xmlns:a16="http://schemas.microsoft.com/office/drawing/2014/main" val="734513665"/>
                    </a:ext>
                  </a:extLst>
                </a:gridCol>
                <a:gridCol w="2249170">
                  <a:extLst>
                    <a:ext uri="{9D8B030D-6E8A-4147-A177-3AD203B41FA5}">
                      <a16:colId xmlns:a16="http://schemas.microsoft.com/office/drawing/2014/main" val="20004"/>
                    </a:ext>
                  </a:extLst>
                </a:gridCol>
              </a:tblGrid>
              <a:tr h="636476">
                <a:tc>
                  <a:txBody>
                    <a:bodyPr/>
                    <a:lstStyle/>
                    <a:p>
                      <a:endParaRPr lang="en-US" dirty="0"/>
                    </a:p>
                  </a:txBody>
                  <a:tcPr anchor="ctr">
                    <a:solidFill>
                      <a:schemeClr val="accent6"/>
                    </a:solidFill>
                  </a:tcPr>
                </a:tc>
                <a:tc>
                  <a:txBody>
                    <a:bodyPr/>
                    <a:lstStyle/>
                    <a:p>
                      <a:pPr algn="ctr"/>
                      <a:r>
                        <a:rPr lang="en-US" dirty="0" err="1"/>
                        <a:t>NeoAbi</a:t>
                      </a:r>
                      <a:r>
                        <a:rPr lang="en-US" dirty="0"/>
                        <a:t> </a:t>
                      </a:r>
                      <a:br>
                        <a:rPr lang="en-US" dirty="0"/>
                      </a:br>
                      <a:r>
                        <a:rPr lang="en-US" dirty="0"/>
                        <a:t>(n=58)</a:t>
                      </a:r>
                    </a:p>
                  </a:txBody>
                  <a:tcPr anchor="ctr">
                    <a:solidFill>
                      <a:schemeClr val="accent6"/>
                    </a:solidFill>
                  </a:tcPr>
                </a:tc>
                <a:tc>
                  <a:txBody>
                    <a:bodyPr/>
                    <a:lstStyle/>
                    <a:p>
                      <a:pPr algn="ctr"/>
                      <a:r>
                        <a:rPr lang="en-US" dirty="0" err="1"/>
                        <a:t>NeoEnza</a:t>
                      </a:r>
                      <a:r>
                        <a:rPr lang="en-US" dirty="0"/>
                        <a:t> </a:t>
                      </a:r>
                      <a:br>
                        <a:rPr lang="en-US" dirty="0"/>
                      </a:br>
                      <a:r>
                        <a:rPr lang="en-US" dirty="0"/>
                        <a:t>(n=48)</a:t>
                      </a:r>
                    </a:p>
                  </a:txBody>
                  <a:tcPr anchor="ctr">
                    <a:solidFill>
                      <a:schemeClr val="accent6"/>
                    </a:solidFill>
                  </a:tcPr>
                </a:tc>
                <a:tc>
                  <a:txBody>
                    <a:bodyPr/>
                    <a:lstStyle/>
                    <a:p>
                      <a:pPr algn="ctr"/>
                      <a:r>
                        <a:rPr lang="en-US" dirty="0" err="1"/>
                        <a:t>NeoAbiEnza</a:t>
                      </a:r>
                      <a:r>
                        <a:rPr lang="en-US" dirty="0"/>
                        <a:t> (n=75)</a:t>
                      </a:r>
                    </a:p>
                  </a:txBody>
                  <a:tcPr anchor="ctr">
                    <a:solidFill>
                      <a:schemeClr val="accent6"/>
                    </a:solidFill>
                  </a:tcPr>
                </a:tc>
                <a:tc>
                  <a:txBody>
                    <a:bodyPr/>
                    <a:lstStyle/>
                    <a:p>
                      <a:pPr algn="ctr"/>
                      <a:r>
                        <a:rPr lang="en-US" dirty="0" err="1"/>
                        <a:t>NeoAbiApa</a:t>
                      </a:r>
                      <a:r>
                        <a:rPr lang="en-US" baseline="0" dirty="0"/>
                        <a:t> (n=117)</a:t>
                      </a:r>
                      <a:endParaRPr lang="en-US" dirty="0"/>
                    </a:p>
                  </a:txBody>
                  <a:tcPr anchor="ctr">
                    <a:solidFill>
                      <a:schemeClr val="accent6"/>
                    </a:solidFill>
                  </a:tcPr>
                </a:tc>
                <a:extLst>
                  <a:ext uri="{0D108BD9-81ED-4DB2-BD59-A6C34878D82A}">
                    <a16:rowId xmlns:a16="http://schemas.microsoft.com/office/drawing/2014/main" val="870888954"/>
                  </a:ext>
                </a:extLst>
              </a:tr>
              <a:tr h="575859">
                <a:tc>
                  <a:txBody>
                    <a:bodyPr/>
                    <a:lstStyle/>
                    <a:p>
                      <a:r>
                        <a:rPr lang="en-US" dirty="0"/>
                        <a:t>Arms </a:t>
                      </a:r>
                    </a:p>
                  </a:txBody>
                  <a:tcPr anchor="ctr"/>
                </a:tc>
                <a:tc>
                  <a:txBody>
                    <a:bodyPr/>
                    <a:lstStyle/>
                    <a:p>
                      <a:pPr lvl="0" algn="ctr"/>
                      <a:r>
                        <a:rPr lang="en-US" sz="1600" dirty="0"/>
                        <a:t>12</a:t>
                      </a:r>
                      <a:r>
                        <a:rPr lang="en-US" sz="1600" baseline="0" dirty="0"/>
                        <a:t>wAbi vs. 24wAbi</a:t>
                      </a:r>
                    </a:p>
                  </a:txBody>
                  <a:tcPr anchor="ctr"/>
                </a:tc>
                <a:tc>
                  <a:txBody>
                    <a:bodyPr/>
                    <a:lstStyle/>
                    <a:p>
                      <a:pPr lvl="0" algn="ctr"/>
                      <a:r>
                        <a:rPr lang="en-US" sz="1600" dirty="0" err="1"/>
                        <a:t>Enza</a:t>
                      </a:r>
                      <a:r>
                        <a:rPr lang="en-US" sz="1600" baseline="0" dirty="0"/>
                        <a:t> vs. </a:t>
                      </a:r>
                      <a:r>
                        <a:rPr lang="en-US" sz="1600" dirty="0"/>
                        <a:t>EDL</a:t>
                      </a:r>
                    </a:p>
                  </a:txBody>
                  <a:tcPr anchor="ctr"/>
                </a:tc>
                <a:tc>
                  <a:txBody>
                    <a:bodyPr/>
                    <a:lstStyle/>
                    <a:p>
                      <a:pPr lvl="0" algn="ctr"/>
                      <a:r>
                        <a:rPr lang="en-US" sz="1600" dirty="0"/>
                        <a:t>EL vs. APEL</a:t>
                      </a:r>
                      <a:endParaRPr lang="en-US" sz="1600" b="0" dirty="0">
                        <a:solidFill>
                          <a:schemeClr val="tx1"/>
                        </a:solidFill>
                      </a:endParaRPr>
                    </a:p>
                  </a:txBody>
                  <a:tcPr anchor="ctr"/>
                </a:tc>
                <a:tc>
                  <a:txBody>
                    <a:bodyPr/>
                    <a:lstStyle/>
                    <a:p>
                      <a:pPr lvl="0" algn="ctr"/>
                      <a:r>
                        <a:rPr lang="en-US" sz="1600" dirty="0"/>
                        <a:t>APL vs. APAL</a:t>
                      </a:r>
                      <a:endParaRPr lang="en-US" sz="1600" b="0" dirty="0">
                        <a:solidFill>
                          <a:schemeClr val="tx1"/>
                        </a:solidFill>
                      </a:endParaRPr>
                    </a:p>
                  </a:txBody>
                  <a:tcPr anchor="ctr"/>
                </a:tc>
                <a:extLst>
                  <a:ext uri="{0D108BD9-81ED-4DB2-BD59-A6C34878D82A}">
                    <a16:rowId xmlns:a16="http://schemas.microsoft.com/office/drawing/2014/main" val="1273536925"/>
                  </a:ext>
                </a:extLst>
              </a:tr>
              <a:tr h="510075">
                <a:tc>
                  <a:txBody>
                    <a:bodyPr/>
                    <a:lstStyle/>
                    <a:p>
                      <a:r>
                        <a:rPr lang="en-US" dirty="0" err="1"/>
                        <a:t>pCR</a:t>
                      </a:r>
                      <a:endParaRPr lang="en-US" dirty="0"/>
                    </a:p>
                  </a:txBody>
                  <a:tcPr anchor="ctr"/>
                </a:tc>
                <a:tc>
                  <a:txBody>
                    <a:bodyPr/>
                    <a:lstStyle/>
                    <a:p>
                      <a:pPr algn="ctr"/>
                      <a:r>
                        <a:rPr lang="en-US" sz="1600" dirty="0"/>
                        <a:t>4% vs.</a:t>
                      </a:r>
                      <a:r>
                        <a:rPr lang="en-US" sz="1600" baseline="0" dirty="0"/>
                        <a:t> </a:t>
                      </a:r>
                      <a:r>
                        <a:rPr lang="en-US" sz="1600" dirty="0"/>
                        <a:t>10%</a:t>
                      </a:r>
                    </a:p>
                  </a:txBody>
                  <a:tcPr anchor="ctr"/>
                </a:tc>
                <a:tc>
                  <a:txBody>
                    <a:bodyPr/>
                    <a:lstStyle/>
                    <a:p>
                      <a:pPr algn="ctr"/>
                      <a:r>
                        <a:rPr lang="en-US" sz="1600" dirty="0"/>
                        <a:t>0%</a:t>
                      </a:r>
                      <a:r>
                        <a:rPr lang="en-US" sz="1600" baseline="0" dirty="0"/>
                        <a:t> vs. </a:t>
                      </a:r>
                      <a:r>
                        <a:rPr lang="en-US" sz="1600" dirty="0"/>
                        <a:t>4%</a:t>
                      </a:r>
                    </a:p>
                  </a:txBody>
                  <a:tcPr anchor="ctr"/>
                </a:tc>
                <a:tc>
                  <a:txBody>
                    <a:bodyPr/>
                    <a:lstStyle/>
                    <a:p>
                      <a:pPr algn="ctr"/>
                      <a:r>
                        <a:rPr lang="en-US" sz="1600" dirty="0"/>
                        <a:t>8 vs. 10%</a:t>
                      </a:r>
                    </a:p>
                  </a:txBody>
                  <a:tcPr anchor="ctr"/>
                </a:tc>
                <a:tc>
                  <a:txBody>
                    <a:bodyPr/>
                    <a:lstStyle/>
                    <a:p>
                      <a:pPr algn="ctr"/>
                      <a:r>
                        <a:rPr lang="en-US" sz="1600" dirty="0"/>
                        <a:t>10% vs. 13%</a:t>
                      </a:r>
                    </a:p>
                  </a:txBody>
                  <a:tcPr anchor="ctr"/>
                </a:tc>
                <a:extLst>
                  <a:ext uri="{0D108BD9-81ED-4DB2-BD59-A6C34878D82A}">
                    <a16:rowId xmlns:a16="http://schemas.microsoft.com/office/drawing/2014/main" val="629939281"/>
                  </a:ext>
                </a:extLst>
              </a:tr>
              <a:tr h="510075">
                <a:tc>
                  <a:txBody>
                    <a:bodyPr/>
                    <a:lstStyle/>
                    <a:p>
                      <a:r>
                        <a:rPr lang="en-US" dirty="0"/>
                        <a:t>MRD*</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0% vs.</a:t>
                      </a:r>
                      <a:r>
                        <a:rPr lang="en-US" sz="1600" baseline="0" dirty="0"/>
                        <a:t> </a:t>
                      </a:r>
                      <a:r>
                        <a:rPr lang="en-US" sz="1600" dirty="0"/>
                        <a:t>14%</a:t>
                      </a:r>
                      <a:endParaRPr lang="en-US" sz="1600" b="0" dirty="0"/>
                    </a:p>
                  </a:txBody>
                  <a:tcPr anchor="ctr"/>
                </a:tc>
                <a:tc>
                  <a:txBody>
                    <a:bodyPr/>
                    <a:lstStyle/>
                    <a:p>
                      <a:pPr algn="ctr"/>
                      <a:r>
                        <a:rPr lang="en-US" sz="1600" dirty="0"/>
                        <a:t>0%</a:t>
                      </a:r>
                      <a:r>
                        <a:rPr lang="en-US" sz="1600" baseline="0" dirty="0"/>
                        <a:t> vs. </a:t>
                      </a:r>
                      <a:r>
                        <a:rPr lang="en-US" sz="1600" dirty="0"/>
                        <a:t>13%</a:t>
                      </a:r>
                    </a:p>
                  </a:txBody>
                  <a:tcPr anchor="ctr"/>
                </a:tc>
                <a:tc>
                  <a:txBody>
                    <a:bodyPr/>
                    <a:lstStyle/>
                    <a:p>
                      <a:pPr algn="ctr"/>
                      <a:r>
                        <a:rPr lang="en-US" sz="1600" dirty="0"/>
                        <a:t>8% vs. 20% </a:t>
                      </a:r>
                    </a:p>
                  </a:txBody>
                  <a:tcPr anchor="ctr"/>
                </a:tc>
                <a:tc>
                  <a:txBody>
                    <a:bodyPr/>
                    <a:lstStyle/>
                    <a:p>
                      <a:pPr algn="ctr"/>
                      <a:r>
                        <a:rPr lang="en-US" sz="1600" dirty="0"/>
                        <a:t>10% vs. 9%</a:t>
                      </a:r>
                    </a:p>
                  </a:txBody>
                  <a:tcPr anchor="ctr"/>
                </a:tc>
                <a:extLst>
                  <a:ext uri="{0D108BD9-81ED-4DB2-BD59-A6C34878D82A}">
                    <a16:rowId xmlns:a16="http://schemas.microsoft.com/office/drawing/2014/main" val="1198283413"/>
                  </a:ext>
                </a:extLst>
              </a:tr>
              <a:tr h="636476">
                <a:tc>
                  <a:txBody>
                    <a:bodyPr/>
                    <a:lstStyle/>
                    <a:p>
                      <a:r>
                        <a:rPr lang="en-US" dirty="0" err="1"/>
                        <a:t>pCR</a:t>
                      </a:r>
                      <a:r>
                        <a:rPr lang="en-US" dirty="0"/>
                        <a:t> +</a:t>
                      </a:r>
                      <a:r>
                        <a:rPr lang="en-US" baseline="0" dirty="0"/>
                        <a:t> MRD </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4% vs.</a:t>
                      </a:r>
                      <a:r>
                        <a:rPr lang="en-US" sz="1600" baseline="0" dirty="0"/>
                        <a:t> </a:t>
                      </a:r>
                      <a:r>
                        <a:rPr lang="en-US" sz="1600" dirty="0"/>
                        <a:t>24% </a:t>
                      </a:r>
                    </a:p>
                  </a:txBody>
                  <a:tcPr anchor="ctr"/>
                </a:tc>
                <a:tc>
                  <a:txBody>
                    <a:bodyPr/>
                    <a:lstStyle/>
                    <a:p>
                      <a:pPr algn="ctr"/>
                      <a:r>
                        <a:rPr lang="en-US" sz="1600" dirty="0"/>
                        <a:t>0% vs.</a:t>
                      </a:r>
                      <a:r>
                        <a:rPr lang="en-US" sz="1600" baseline="0" dirty="0"/>
                        <a:t> </a:t>
                      </a:r>
                      <a:r>
                        <a:rPr lang="en-US" sz="1600" dirty="0"/>
                        <a:t>17% </a:t>
                      </a:r>
                    </a:p>
                  </a:txBody>
                  <a:tcPr anchor="ctr"/>
                </a:tc>
                <a:tc>
                  <a:txBody>
                    <a:bodyPr/>
                    <a:lstStyle/>
                    <a:p>
                      <a:pPr algn="ctr"/>
                      <a:r>
                        <a:rPr lang="en-US" sz="1600" dirty="0"/>
                        <a:t>16% vs. 30%</a:t>
                      </a:r>
                    </a:p>
                  </a:txBody>
                  <a:tcPr anchor="ctr"/>
                </a:tc>
                <a:tc>
                  <a:txBody>
                    <a:bodyPr/>
                    <a:lstStyle/>
                    <a:p>
                      <a:pPr algn="ctr"/>
                      <a:r>
                        <a:rPr lang="en-US" sz="1600" dirty="0"/>
                        <a:t>20% vs. 22%</a:t>
                      </a:r>
                    </a:p>
                  </a:txBody>
                  <a:tcPr anchor="ctr"/>
                </a:tc>
                <a:extLst>
                  <a:ext uri="{0D108BD9-81ED-4DB2-BD59-A6C34878D82A}">
                    <a16:rowId xmlns:a16="http://schemas.microsoft.com/office/drawing/2014/main" val="1635277058"/>
                  </a:ext>
                </a:extLst>
              </a:tr>
            </a:tbl>
          </a:graphicData>
        </a:graphic>
      </p:graphicFrame>
      <p:sp>
        <p:nvSpPr>
          <p:cNvPr id="4" name="Rectangle 3"/>
          <p:cNvSpPr/>
          <p:nvPr/>
        </p:nvSpPr>
        <p:spPr>
          <a:xfrm>
            <a:off x="708067" y="4709600"/>
            <a:ext cx="11002011" cy="45720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1">
            <a:extLst>
              <a:ext uri="{FF2B5EF4-FFF2-40B4-BE49-F238E27FC236}">
                <a16:creationId xmlns:a16="http://schemas.microsoft.com/office/drawing/2014/main" id="{4CEDBA14-AE78-7530-AE07-C657B85918AE}"/>
              </a:ext>
            </a:extLst>
          </p:cNvPr>
          <p:cNvSpPr txBox="1">
            <a:spLocks/>
          </p:cNvSpPr>
          <p:nvPr/>
        </p:nvSpPr>
        <p:spPr>
          <a:xfrm>
            <a:off x="609600" y="5916543"/>
            <a:ext cx="7099300"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effectLst/>
                <a:latin typeface="Arial" panose="020B0604020202020204" pitchFamily="34" charset="0"/>
              </a:rPr>
              <a:t>Abi=Abiraterone; </a:t>
            </a:r>
            <a:r>
              <a:rPr lang="en-US" sz="1100" dirty="0" err="1">
                <a:effectLst/>
                <a:latin typeface="Arial" panose="020B0604020202020204" pitchFamily="34" charset="0"/>
              </a:rPr>
              <a:t>Enza</a:t>
            </a:r>
            <a:r>
              <a:rPr lang="en-US" sz="1100" dirty="0">
                <a:effectLst/>
                <a:latin typeface="Arial" panose="020B0604020202020204" pitchFamily="34" charset="0"/>
              </a:rPr>
              <a:t>=Enzalutamide; EDL=Enzalutamide, dutasteride, leuprolide; APEL=Abiraterone, prednisone, enzalutamide, leuprolide; EL=Enzalutamide, leuprolide; APAL=Abiraterone, prednisone, apalutamide, leuprolide; APL=Abiraterone, prednisone, leuprolide; </a:t>
            </a:r>
            <a:r>
              <a:rPr lang="en-US" sz="1100" dirty="0" err="1">
                <a:effectLst/>
                <a:latin typeface="Arial" panose="020B0604020202020204" pitchFamily="34" charset="0"/>
              </a:rPr>
              <a:t>pCR</a:t>
            </a:r>
            <a:r>
              <a:rPr lang="en-US" sz="1100" dirty="0">
                <a:effectLst/>
                <a:latin typeface="Arial" panose="020B0604020202020204" pitchFamily="34" charset="0"/>
              </a:rPr>
              <a:t>= pathologic complete response; MRD=Minimum residual disease. *Defined as residual tumor with largest cross section dimension ≤ 0.3-0.5 cm.</a:t>
            </a:r>
          </a:p>
          <a:p>
            <a:endParaRPr lang="en-US" sz="1100" dirty="0">
              <a:effectLst/>
              <a:latin typeface="Arial" panose="020B0604020202020204" pitchFamily="34" charset="0"/>
            </a:endParaRPr>
          </a:p>
        </p:txBody>
      </p:sp>
      <p:sp>
        <p:nvSpPr>
          <p:cNvPr id="6" name="Footer Placeholder 1">
            <a:extLst>
              <a:ext uri="{FF2B5EF4-FFF2-40B4-BE49-F238E27FC236}">
                <a16:creationId xmlns:a16="http://schemas.microsoft.com/office/drawing/2014/main" id="{C5B9AD93-122A-96DE-CAD5-D5DAF6B6CFE8}"/>
              </a:ext>
            </a:extLst>
          </p:cNvPr>
          <p:cNvSpPr txBox="1">
            <a:spLocks/>
          </p:cNvSpPr>
          <p:nvPr/>
        </p:nvSpPr>
        <p:spPr>
          <a:xfrm>
            <a:off x="4000500" y="5916543"/>
            <a:ext cx="7810500"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t>Taplin ME, et al. </a:t>
            </a:r>
            <a:r>
              <a:rPr lang="en-US" sz="1100" i="1" dirty="0"/>
              <a:t>JCO.</a:t>
            </a:r>
            <a:r>
              <a:rPr lang="en-US" sz="1100" dirty="0"/>
              <a:t> 2014; 32(33):3705-15.</a:t>
            </a:r>
          </a:p>
          <a:p>
            <a:pPr algn="r"/>
            <a:r>
              <a:rPr lang="en-US" sz="1100" dirty="0"/>
              <a:t>Montgomery B, et al. </a:t>
            </a:r>
            <a:r>
              <a:rPr lang="en-US" sz="1100" i="1" dirty="0"/>
              <a:t>Clin Cancer Res</a:t>
            </a:r>
            <a:r>
              <a:rPr lang="en-US" sz="1100" dirty="0"/>
              <a:t>. 2017; 23(9):2169-2176.</a:t>
            </a:r>
          </a:p>
          <a:p>
            <a:pPr algn="r"/>
            <a:r>
              <a:rPr lang="en-US" sz="1100" dirty="0"/>
              <a:t>McKay RR, et al. </a:t>
            </a:r>
            <a:r>
              <a:rPr lang="en-US" sz="1100" i="1" dirty="0"/>
              <a:t>JCO.</a:t>
            </a:r>
            <a:r>
              <a:rPr lang="en-US" sz="1100" dirty="0"/>
              <a:t> 2019;37(11):923-31.</a:t>
            </a:r>
          </a:p>
          <a:p>
            <a:pPr algn="r"/>
            <a:r>
              <a:rPr lang="en-US" sz="1100" dirty="0"/>
              <a:t>McKay RR et </a:t>
            </a:r>
            <a:r>
              <a:rPr lang="en-US" sz="1100" dirty="0" err="1"/>
              <a:t>al,.</a:t>
            </a:r>
            <a:r>
              <a:rPr lang="en-US" sz="1100" i="1" dirty="0" err="1"/>
              <a:t>J</a:t>
            </a:r>
            <a:r>
              <a:rPr lang="en-US" sz="1100" i="1" dirty="0"/>
              <a:t> Urol.</a:t>
            </a:r>
            <a:r>
              <a:rPr lang="en-US" sz="1100" dirty="0"/>
              <a:t> 2021;205(6):1689-97.</a:t>
            </a:r>
          </a:p>
        </p:txBody>
      </p:sp>
    </p:spTree>
    <p:extLst>
      <p:ext uri="{BB962C8B-B14F-4D97-AF65-F5344CB8AC3E}">
        <p14:creationId xmlns:p14="http://schemas.microsoft.com/office/powerpoint/2010/main" val="2129920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Correlation of Pathologic Response with PSA Recurrence </a:t>
            </a:r>
            <a:endParaRPr lang="en-US" dirty="0"/>
          </a:p>
        </p:txBody>
      </p:sp>
      <p:sp>
        <p:nvSpPr>
          <p:cNvPr id="7" name="Content Placeholder 6"/>
          <p:cNvSpPr>
            <a:spLocks noGrp="1"/>
          </p:cNvSpPr>
          <p:nvPr>
            <p:ph sz="half" idx="4294967295"/>
          </p:nvPr>
        </p:nvSpPr>
        <p:spPr>
          <a:xfrm>
            <a:off x="609600" y="1803692"/>
            <a:ext cx="4724400" cy="3960813"/>
          </a:xfrm>
        </p:spPr>
        <p:txBody>
          <a:bodyPr>
            <a:normAutofit/>
          </a:bodyPr>
          <a:lstStyle/>
          <a:p>
            <a:r>
              <a:rPr lang="en-US" sz="2000" dirty="0"/>
              <a:t>Pooled analysis of three contemporary neoadjuvant studies (n=72)</a:t>
            </a:r>
          </a:p>
          <a:p>
            <a:r>
              <a:rPr lang="en-US" sz="2000" dirty="0"/>
              <a:t>Median follow-up 3.4 years </a:t>
            </a:r>
          </a:p>
          <a:p>
            <a:r>
              <a:rPr lang="en-US" sz="2000" dirty="0"/>
              <a:t>No recurrences observed in patients with a </a:t>
            </a:r>
            <a:r>
              <a:rPr lang="en-US" sz="2000" dirty="0" err="1"/>
              <a:t>pCR</a:t>
            </a:r>
            <a:r>
              <a:rPr lang="en-US" sz="2000" dirty="0"/>
              <a:t> or MRD at radical prostatectomy </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73964" y="1615616"/>
            <a:ext cx="5230109" cy="4171573"/>
          </a:xfrm>
          <a:prstGeom prst="rect">
            <a:avLst/>
          </a:prstGeom>
        </p:spPr>
      </p:pic>
      <p:sp>
        <p:nvSpPr>
          <p:cNvPr id="10" name="Footer Placeholder 1">
            <a:extLst>
              <a:ext uri="{FF2B5EF4-FFF2-40B4-BE49-F238E27FC236}">
                <a16:creationId xmlns:a16="http://schemas.microsoft.com/office/drawing/2014/main" id="{734480D2-76BC-B3A1-72A0-73C674ED0C31}"/>
              </a:ext>
            </a:extLst>
          </p:cNvPr>
          <p:cNvSpPr txBox="1">
            <a:spLocks/>
          </p:cNvSpPr>
          <p:nvPr/>
        </p:nvSpPr>
        <p:spPr>
          <a:xfrm>
            <a:off x="609600" y="6356350"/>
            <a:ext cx="1074419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err="1"/>
              <a:t>pCR</a:t>
            </a:r>
            <a:r>
              <a:rPr lang="en-US" sz="1200" dirty="0"/>
              <a:t>=Pathologic complete response; MRD=Minimum residual disease.</a:t>
            </a:r>
          </a:p>
          <a:p>
            <a:r>
              <a:rPr lang="en-US" sz="1200" dirty="0"/>
              <a:t>McKay RR, et al. </a:t>
            </a:r>
            <a:r>
              <a:rPr lang="en-US" sz="1200" i="1" dirty="0"/>
              <a:t>Prostate Cancer Prostatic Dis</a:t>
            </a:r>
            <a:r>
              <a:rPr lang="en-US" sz="1200" dirty="0"/>
              <a:t>, 2018;21(3):364-72.</a:t>
            </a:r>
          </a:p>
          <a:p>
            <a:endParaRPr lang="en-US" sz="1200" dirty="0">
              <a:effectLst/>
              <a:latin typeface="Arial" panose="020B0604020202020204" pitchFamily="34" charset="0"/>
            </a:endParaRPr>
          </a:p>
        </p:txBody>
      </p:sp>
    </p:spTree>
    <p:extLst>
      <p:ext uri="{BB962C8B-B14F-4D97-AF65-F5344CB8AC3E}">
        <p14:creationId xmlns:p14="http://schemas.microsoft.com/office/powerpoint/2010/main" val="498585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Molecular Features of Exceptional Responders </a:t>
            </a:r>
            <a:endParaRPr lang="en-US" dirty="0"/>
          </a:p>
        </p:txBody>
      </p:sp>
      <p:pic>
        <p:nvPicPr>
          <p:cNvPr id="7" name="Picture 6"/>
          <p:cNvPicPr>
            <a:picLocks noChangeAspect="1"/>
          </p:cNvPicPr>
          <p:nvPr/>
        </p:nvPicPr>
        <p:blipFill>
          <a:blip r:embed="rId2"/>
          <a:stretch>
            <a:fillRect/>
          </a:stretch>
        </p:blipFill>
        <p:spPr>
          <a:xfrm>
            <a:off x="5029200" y="1066800"/>
            <a:ext cx="5242201" cy="5167312"/>
          </a:xfrm>
          <a:prstGeom prst="rect">
            <a:avLst/>
          </a:prstGeom>
        </p:spPr>
      </p:pic>
      <p:sp>
        <p:nvSpPr>
          <p:cNvPr id="9" name="Rectangle 8"/>
          <p:cNvSpPr/>
          <p:nvPr/>
        </p:nvSpPr>
        <p:spPr>
          <a:xfrm>
            <a:off x="609600" y="2057400"/>
            <a:ext cx="4191000" cy="2031325"/>
          </a:xfrm>
          <a:prstGeom prst="rect">
            <a:avLst/>
          </a:prstGeom>
        </p:spPr>
        <p:txBody>
          <a:bodyPr wrap="square">
            <a:spAutoFit/>
          </a:bodyPr>
          <a:lstStyle/>
          <a:p>
            <a:pPr marL="285750" indent="-285750">
              <a:buFont typeface="Arial" panose="020B0604020202020204" pitchFamily="34" charset="0"/>
              <a:buChar char="•"/>
            </a:pPr>
            <a:r>
              <a:rPr lang="en-US" dirty="0"/>
              <a:t>Derived from multi-regional pretreatment biopsies in exceptional responders (</a:t>
            </a:r>
            <a:r>
              <a:rPr lang="en-US" dirty="0" err="1"/>
              <a:t>pCR</a:t>
            </a:r>
            <a:r>
              <a:rPr lang="en-US" dirty="0"/>
              <a:t> or MRD) and non-responders (ypT3 and/or N1 at radical prostatectomy)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Multi-regional WES and </a:t>
            </a:r>
            <a:r>
              <a:rPr lang="en-US" dirty="0" err="1"/>
              <a:t>RNASeq</a:t>
            </a:r>
            <a:endParaRPr lang="en-US" dirty="0"/>
          </a:p>
        </p:txBody>
      </p:sp>
      <p:sp>
        <p:nvSpPr>
          <p:cNvPr id="6" name="Footer Placeholder 1">
            <a:extLst>
              <a:ext uri="{FF2B5EF4-FFF2-40B4-BE49-F238E27FC236}">
                <a16:creationId xmlns:a16="http://schemas.microsoft.com/office/drawing/2014/main" id="{74507405-E228-1C6E-110F-2799F6C770D1}"/>
              </a:ext>
            </a:extLst>
          </p:cNvPr>
          <p:cNvSpPr txBox="1">
            <a:spLocks/>
          </p:cNvSpPr>
          <p:nvPr/>
        </p:nvSpPr>
        <p:spPr>
          <a:xfrm>
            <a:off x="609600" y="6356350"/>
            <a:ext cx="1074419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WES, whole exome sequencing.</a:t>
            </a:r>
          </a:p>
          <a:p>
            <a:r>
              <a:rPr lang="en-US" sz="1200" dirty="0"/>
              <a:t>Tewari A, et al. </a:t>
            </a:r>
            <a:r>
              <a:rPr lang="en-US" sz="1200" i="1" dirty="0"/>
              <a:t>Cell Rep.</a:t>
            </a:r>
            <a:r>
              <a:rPr lang="en-US" sz="1200" dirty="0"/>
              <a:t> 2021;36(109665):1-10.</a:t>
            </a:r>
          </a:p>
        </p:txBody>
      </p:sp>
    </p:spTree>
    <p:extLst>
      <p:ext uri="{BB962C8B-B14F-4D97-AF65-F5344CB8AC3E}">
        <p14:creationId xmlns:p14="http://schemas.microsoft.com/office/powerpoint/2010/main" val="1185697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Critical Paths for the Future of Neoadjuvant Therapy </a:t>
            </a:r>
            <a:endParaRPr lang="en-US" dirty="0"/>
          </a:p>
        </p:txBody>
      </p:sp>
      <p:sp>
        <p:nvSpPr>
          <p:cNvPr id="3" name="Text Placeholder 2"/>
          <p:cNvSpPr>
            <a:spLocks noGrp="1"/>
          </p:cNvSpPr>
          <p:nvPr>
            <p:ph type="body" sz="quarter" idx="13"/>
          </p:nvPr>
        </p:nvSpPr>
        <p:spPr/>
        <p:txBody>
          <a:bodyPr>
            <a:normAutofit/>
          </a:bodyPr>
          <a:lstStyle/>
          <a:p>
            <a:pPr>
              <a:spcAft>
                <a:spcPts val="1800"/>
              </a:spcAft>
            </a:pPr>
            <a:r>
              <a:rPr lang="en-US" sz="2800" dirty="0"/>
              <a:t>Standardized pathologic endpoints </a:t>
            </a:r>
          </a:p>
          <a:p>
            <a:pPr>
              <a:spcAft>
                <a:spcPts val="1800"/>
              </a:spcAft>
            </a:pPr>
            <a:r>
              <a:rPr lang="en-US" sz="2800" dirty="0"/>
              <a:t>Surrogacy of pathologic endpoints with metastasis-free survival </a:t>
            </a:r>
            <a:br>
              <a:rPr lang="en-US" sz="2800" dirty="0"/>
            </a:br>
            <a:r>
              <a:rPr lang="en-US" sz="2800" dirty="0"/>
              <a:t>and overall survival </a:t>
            </a:r>
          </a:p>
          <a:p>
            <a:pPr>
              <a:spcAft>
                <a:spcPts val="1800"/>
              </a:spcAft>
            </a:pPr>
            <a:r>
              <a:rPr lang="en-US" sz="2800" dirty="0"/>
              <a:t>Integration of biomarkers to optimize therapy selection </a:t>
            </a:r>
          </a:p>
          <a:p>
            <a:pPr>
              <a:spcAft>
                <a:spcPts val="1800"/>
              </a:spcAft>
            </a:pPr>
            <a:r>
              <a:rPr lang="en-US" sz="2800" dirty="0"/>
              <a:t>Integration of imaging to assess response </a:t>
            </a:r>
          </a:p>
        </p:txBody>
      </p:sp>
    </p:spTree>
    <p:extLst>
      <p:ext uri="{BB962C8B-B14F-4D97-AF65-F5344CB8AC3E}">
        <p14:creationId xmlns:p14="http://schemas.microsoft.com/office/powerpoint/2010/main" val="3641100199"/>
      </p:ext>
    </p:extLst>
  </p:cSld>
  <p:clrMapOvr>
    <a:masterClrMapping/>
  </p:clrMapOvr>
</p:sld>
</file>

<file path=ppt/theme/theme1.xml><?xml version="1.0" encoding="utf-8"?>
<a:theme xmlns:a="http://schemas.openxmlformats.org/drawingml/2006/main" name="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Hem Onc</Template>
  <TotalTime>0</TotalTime>
  <Words>1338</Words>
  <Application>Microsoft Macintosh PowerPoint</Application>
  <PresentationFormat>Widescreen</PresentationFormat>
  <Paragraphs>129</Paragraphs>
  <Slides>13</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Calibri</vt:lpstr>
      <vt:lpstr>Calibri Light</vt:lpstr>
      <vt:lpstr>Century Gothic</vt:lpstr>
      <vt:lpstr>Franklin Gothic Medium</vt:lpstr>
      <vt:lpstr>Source Sans Pro</vt:lpstr>
      <vt:lpstr>Trebuchet MS</vt:lpstr>
      <vt:lpstr>2022 Hem Onc</vt:lpstr>
      <vt:lpstr>Office Theme</vt:lpstr>
      <vt:lpstr>What Is the Future of Neoadjuvant ARI Intensification in Localized Prostate Cancer?</vt:lpstr>
      <vt:lpstr>PowerPoint Presentation</vt:lpstr>
      <vt:lpstr>Disclaimer</vt:lpstr>
      <vt:lpstr>Treatment Paradigms for High-Risk Prostate Cancer </vt:lpstr>
      <vt:lpstr>Neoadjuvant Clinical Trials in Prostate Cancer  </vt:lpstr>
      <vt:lpstr>Pathologic Responses from Potent Neoadjuvant Therapy</vt:lpstr>
      <vt:lpstr>Correlation of Pathologic Response with PSA Recurrence </vt:lpstr>
      <vt:lpstr>Molecular Features of Exceptional Responders </vt:lpstr>
      <vt:lpstr>Critical Paths for the Future of Neoadjuvant Therapy </vt:lpstr>
      <vt:lpstr>PROTEUS  </vt:lpstr>
      <vt:lpstr>ATLAS Trial </vt:lpstr>
      <vt:lpstr>Conclusions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2019-05-10T15:34:56Z</dcterms:created>
  <dcterms:modified xsi:type="dcterms:W3CDTF">2023-08-14T14:08:45Z</dcterms:modified>
  <cp:category/>
</cp:coreProperties>
</file>