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684" r:id="rId2"/>
  </p:sldMasterIdLst>
  <p:notesMasterIdLst>
    <p:notesMasterId r:id="rId16"/>
  </p:notesMasterIdLst>
  <p:sldIdLst>
    <p:sldId id="256" r:id="rId3"/>
    <p:sldId id="265" r:id="rId4"/>
    <p:sldId id="272" r:id="rId5"/>
    <p:sldId id="261" r:id="rId6"/>
    <p:sldId id="267" r:id="rId7"/>
    <p:sldId id="268" r:id="rId8"/>
    <p:sldId id="269" r:id="rId9"/>
    <p:sldId id="270" r:id="rId10"/>
    <p:sldId id="271" r:id="rId11"/>
    <p:sldId id="273" r:id="rId12"/>
    <p:sldId id="274" r:id="rId13"/>
    <p:sldId id="275" r:id="rId14"/>
    <p:sldId id="26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3F"/>
    <a:srgbClr val="4D4E4D"/>
    <a:srgbClr val="92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25"/>
    <p:restoredTop sz="96240"/>
  </p:normalViewPr>
  <p:slideViewPr>
    <p:cSldViewPr snapToGrid="0">
      <p:cViewPr varScale="1">
        <p:scale>
          <a:sx n="116" d="100"/>
          <a:sy n="116"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9CF54-17C4-9848-BC4D-65D4DDDE1038}" type="datetimeFigureOut">
              <a:rPr lang="en-US" smtClean="0"/>
              <a:t>8/24/23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03AC27-02B9-8F4C-9CEE-ED1E23123F0D}" type="slidenum">
              <a:rPr lang="en-US" smtClean="0"/>
              <a:t>‹#›</a:t>
            </a:fld>
            <a:endParaRPr lang="en-US"/>
          </a:p>
        </p:txBody>
      </p:sp>
    </p:spTree>
    <p:extLst>
      <p:ext uri="{BB962C8B-B14F-4D97-AF65-F5344CB8AC3E}">
        <p14:creationId xmlns:p14="http://schemas.microsoft.com/office/powerpoint/2010/main" val="1246933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03AC27-02B9-8F4C-9CEE-ED1E23123F0D}" type="slidenum">
              <a:rPr lang="en-US" smtClean="0"/>
              <a:t>8</a:t>
            </a:fld>
            <a:endParaRPr lang="en-US"/>
          </a:p>
        </p:txBody>
      </p:sp>
    </p:spTree>
    <p:extLst>
      <p:ext uri="{BB962C8B-B14F-4D97-AF65-F5344CB8AC3E}">
        <p14:creationId xmlns:p14="http://schemas.microsoft.com/office/powerpoint/2010/main" val="360776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238293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14761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653365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51781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14486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73616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78354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882080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38039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8959226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60454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userDrawn="1"/>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417733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124748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1548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9802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405561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798561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476485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36861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07033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345428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585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8/24/23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42719384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22.png"/><Relationship Id="rId7" Type="http://schemas.openxmlformats.org/officeDocument/2006/relationships/hyperlink" Target="http://www.mededonthego.com/" TargetMode="Externa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5.svg"/><Relationship Id="rId5" Type="http://schemas.openxmlformats.org/officeDocument/2006/relationships/image" Target="../media/image24.png"/><Relationship Id="rId10" Type="http://schemas.openxmlformats.org/officeDocument/2006/relationships/image" Target="../media/image27.svg"/><Relationship Id="rId4" Type="http://schemas.openxmlformats.org/officeDocument/2006/relationships/image" Target="../media/image23.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mededonthego.com/Video/program/1017" TargetMode="External"/><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3.png"/><Relationship Id="rId11" Type="http://schemas.openxmlformats.org/officeDocument/2006/relationships/image" Target="../media/image8.svg"/><Relationship Id="rId5" Type="http://schemas.openxmlformats.org/officeDocument/2006/relationships/hyperlink" Target="mailto:support@MedEdOTG.com" TargetMode="External"/><Relationship Id="rId10" Type="http://schemas.openxmlformats.org/officeDocument/2006/relationships/image" Target="../media/image7.png"/><Relationship Id="rId4" Type="http://schemas.openxmlformats.org/officeDocument/2006/relationships/hyperlink" Target="http://www.mededonthego.com/" TargetMode="External"/><Relationship Id="rId9" Type="http://schemas.openxmlformats.org/officeDocument/2006/relationships/image" Target="../media/image6.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04C7E-33EE-AB4F-A8C8-03C72C2C7EC1}"/>
              </a:ext>
            </a:extLst>
          </p:cNvPr>
          <p:cNvSpPr>
            <a:spLocks noGrp="1"/>
          </p:cNvSpPr>
          <p:nvPr>
            <p:ph type="title"/>
          </p:nvPr>
        </p:nvSpPr>
        <p:spPr/>
        <p:txBody>
          <a:bodyPr/>
          <a:lstStyle/>
          <a:p>
            <a:r>
              <a:rPr lang="en-US" altLang="en-US" sz="4800" dirty="0"/>
              <a:t>The Epidemiology of Sleepiness in Obstructive Sleep Apnea</a:t>
            </a:r>
            <a:endParaRPr lang="en-US" dirty="0"/>
          </a:p>
        </p:txBody>
      </p:sp>
      <p:sp>
        <p:nvSpPr>
          <p:cNvPr id="3" name="Subtitle 2">
            <a:extLst>
              <a:ext uri="{FF2B5EF4-FFF2-40B4-BE49-F238E27FC236}">
                <a16:creationId xmlns:a16="http://schemas.microsoft.com/office/drawing/2014/main" id="{EE98039E-495D-D677-1BBD-D4E87D1074F5}"/>
              </a:ext>
            </a:extLst>
          </p:cNvPr>
          <p:cNvSpPr>
            <a:spLocks noGrp="1"/>
          </p:cNvSpPr>
          <p:nvPr>
            <p:ph type="body" idx="1"/>
          </p:nvPr>
        </p:nvSpPr>
        <p:spPr/>
        <p:txBody>
          <a:bodyPr>
            <a:normAutofit/>
          </a:bodyPr>
          <a:lstStyle/>
          <a:p>
            <a:pPr>
              <a:spcBef>
                <a:spcPct val="0"/>
              </a:spcBef>
            </a:pPr>
            <a:r>
              <a:rPr lang="en-US" altLang="en-US" dirty="0">
                <a:solidFill>
                  <a:srgbClr val="3F3F3F"/>
                </a:solidFill>
              </a:rPr>
              <a:t>Atul Malhotra, MD</a:t>
            </a:r>
          </a:p>
          <a:p>
            <a:pPr>
              <a:spcBef>
                <a:spcPct val="0"/>
              </a:spcBef>
            </a:pPr>
            <a:r>
              <a:rPr lang="en-US" altLang="en-US" dirty="0">
                <a:solidFill>
                  <a:srgbClr val="3F3F3F"/>
                </a:solidFill>
              </a:rPr>
              <a:t>Peter C. Farrell Presidential Chair and Tenured Professor in Respiratory Medicine</a:t>
            </a:r>
          </a:p>
          <a:p>
            <a:pPr>
              <a:spcBef>
                <a:spcPct val="0"/>
              </a:spcBef>
            </a:pPr>
            <a:r>
              <a:rPr lang="en-US" altLang="en-US" dirty="0">
                <a:solidFill>
                  <a:srgbClr val="3F3F3F"/>
                </a:solidFill>
              </a:rPr>
              <a:t>Research Chief of Pulmonary, Critical Care and Sleep Medicine</a:t>
            </a:r>
          </a:p>
          <a:p>
            <a:pPr>
              <a:spcBef>
                <a:spcPct val="0"/>
              </a:spcBef>
            </a:pPr>
            <a:r>
              <a:rPr lang="en-US" altLang="en-US" dirty="0">
                <a:solidFill>
                  <a:srgbClr val="3F3F3F"/>
                </a:solidFill>
              </a:rPr>
              <a:t>University of California San Diego</a:t>
            </a:r>
          </a:p>
          <a:p>
            <a:pPr>
              <a:spcBef>
                <a:spcPct val="0"/>
              </a:spcBef>
            </a:pPr>
            <a:r>
              <a:rPr lang="en-US" altLang="en-US" dirty="0">
                <a:solidFill>
                  <a:srgbClr val="3F3F3F"/>
                </a:solidFill>
              </a:rPr>
              <a:t>La Jolla, CA</a:t>
            </a:r>
          </a:p>
        </p:txBody>
      </p:sp>
    </p:spTree>
    <p:extLst>
      <p:ext uri="{BB962C8B-B14F-4D97-AF65-F5344CB8AC3E}">
        <p14:creationId xmlns:p14="http://schemas.microsoft.com/office/powerpoint/2010/main" val="3467218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8">
            <a:extLst>
              <a:ext uri="{FF2B5EF4-FFF2-40B4-BE49-F238E27FC236}">
                <a16:creationId xmlns:a16="http://schemas.microsoft.com/office/drawing/2014/main" id="{0929C703-2C33-8DF5-310B-87409BBDE18F}"/>
              </a:ext>
            </a:extLst>
          </p:cNvPr>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p:blipFill>
        <p:spPr>
          <a:xfrm>
            <a:off x="1697882" y="1959378"/>
            <a:ext cx="8068871" cy="4396972"/>
          </a:xfrm>
          <a:prstGeom prst="rect">
            <a:avLst/>
          </a:prstGeom>
        </p:spPr>
      </p:pic>
      <p:sp>
        <p:nvSpPr>
          <p:cNvPr id="5" name="Content Placeholder 4">
            <a:extLst>
              <a:ext uri="{FF2B5EF4-FFF2-40B4-BE49-F238E27FC236}">
                <a16:creationId xmlns:a16="http://schemas.microsoft.com/office/drawing/2014/main" id="{FE83F1C3-E75F-4873-B05E-53FBF212A2E9}"/>
              </a:ext>
            </a:extLst>
          </p:cNvPr>
          <p:cNvSpPr>
            <a:spLocks noGrp="1"/>
          </p:cNvSpPr>
          <p:nvPr>
            <p:ph idx="4294967295"/>
          </p:nvPr>
        </p:nvSpPr>
        <p:spPr>
          <a:xfrm>
            <a:off x="609600" y="1207282"/>
            <a:ext cx="11264900" cy="1279928"/>
          </a:xfrm>
        </p:spPr>
        <p:txBody>
          <a:bodyPr>
            <a:normAutofit/>
          </a:bodyPr>
          <a:lstStyle/>
          <a:p>
            <a:pPr marL="0" indent="0">
              <a:buNone/>
            </a:pPr>
            <a:r>
              <a:rPr lang="en-US" sz="1400" b="1" dirty="0">
                <a:solidFill>
                  <a:srgbClr val="3F3F3F"/>
                </a:solidFill>
              </a:rPr>
              <a:t>Short title/running head</a:t>
            </a:r>
            <a:r>
              <a:rPr lang="en-US" sz="1400" dirty="0">
                <a:solidFill>
                  <a:srgbClr val="3F3F3F"/>
                </a:solidFill>
              </a:rPr>
              <a:t>: </a:t>
            </a:r>
            <a:r>
              <a:rPr lang="en-US" sz="1400" dirty="0" err="1">
                <a:solidFill>
                  <a:srgbClr val="3F3F3F"/>
                </a:solidFill>
              </a:rPr>
              <a:t>Solriamfetol</a:t>
            </a:r>
            <a:r>
              <a:rPr lang="en-US" sz="1400" dirty="0">
                <a:solidFill>
                  <a:srgbClr val="3F3F3F"/>
                </a:solidFill>
              </a:rPr>
              <a:t> and Primary OSA Therapy Use</a:t>
            </a:r>
          </a:p>
          <a:p>
            <a:pPr marL="0" indent="0">
              <a:buNone/>
            </a:pPr>
            <a:r>
              <a:rPr lang="en-US" sz="1400" dirty="0">
                <a:solidFill>
                  <a:srgbClr val="3F3F3F"/>
                </a:solidFill>
              </a:rPr>
              <a:t>Paula K. Schweitzer, PhD</a:t>
            </a:r>
            <a:r>
              <a:rPr lang="en-US" sz="1400" baseline="30000" dirty="0">
                <a:solidFill>
                  <a:srgbClr val="3F3F3F"/>
                </a:solidFill>
              </a:rPr>
              <a:t>1</a:t>
            </a:r>
            <a:r>
              <a:rPr lang="en-US" sz="1400" dirty="0">
                <a:solidFill>
                  <a:srgbClr val="3F3F3F"/>
                </a:solidFill>
              </a:rPr>
              <a:t>; Geert Mayer, MD</a:t>
            </a:r>
            <a:r>
              <a:rPr lang="en-US" sz="1400" baseline="30000" dirty="0">
                <a:solidFill>
                  <a:srgbClr val="3F3F3F"/>
                </a:solidFill>
              </a:rPr>
              <a:t>2</a:t>
            </a:r>
            <a:r>
              <a:rPr lang="en-US" sz="1400" dirty="0">
                <a:solidFill>
                  <a:srgbClr val="3F3F3F"/>
                </a:solidFill>
              </a:rPr>
              <a:t>; Russell Rosenberg, PhD</a:t>
            </a:r>
            <a:r>
              <a:rPr lang="en-US" sz="1400" baseline="30000" dirty="0">
                <a:solidFill>
                  <a:srgbClr val="3F3F3F"/>
                </a:solidFill>
              </a:rPr>
              <a:t>3</a:t>
            </a:r>
            <a:r>
              <a:rPr lang="en-US" sz="1400" dirty="0">
                <a:solidFill>
                  <a:srgbClr val="3F3F3F"/>
                </a:solidFill>
              </a:rPr>
              <a:t>; Atul Malhotra, MD4; Gary K. Zammit, PhD</a:t>
            </a:r>
            <a:r>
              <a:rPr lang="en-US" sz="1400" baseline="30000" dirty="0">
                <a:solidFill>
                  <a:srgbClr val="3F3F3F"/>
                </a:solidFill>
              </a:rPr>
              <a:t>5,6</a:t>
            </a:r>
            <a:r>
              <a:rPr lang="en-US" sz="1400" dirty="0">
                <a:solidFill>
                  <a:srgbClr val="3F3F3F"/>
                </a:solidFill>
              </a:rPr>
              <a:t>; Mark </a:t>
            </a:r>
            <a:r>
              <a:rPr lang="en-US" sz="1400" dirty="0" err="1">
                <a:solidFill>
                  <a:srgbClr val="3F3F3F"/>
                </a:solidFill>
              </a:rPr>
              <a:t>Gotfried</a:t>
            </a:r>
            <a:r>
              <a:rPr lang="en-US" sz="1400" dirty="0">
                <a:solidFill>
                  <a:srgbClr val="3F3F3F"/>
                </a:solidFill>
              </a:rPr>
              <a:t>, MD</a:t>
            </a:r>
            <a:r>
              <a:rPr lang="en-US" sz="1400" baseline="30000" dirty="0">
                <a:solidFill>
                  <a:srgbClr val="3F3F3F"/>
                </a:solidFill>
              </a:rPr>
              <a:t>7</a:t>
            </a:r>
            <a:r>
              <a:rPr lang="en-US" sz="1400" dirty="0">
                <a:solidFill>
                  <a:srgbClr val="3F3F3F"/>
                </a:solidFill>
              </a:rPr>
              <a:t>; Patricia Chandler, MD</a:t>
            </a:r>
            <a:r>
              <a:rPr lang="en-US" sz="1400" baseline="30000" dirty="0">
                <a:solidFill>
                  <a:srgbClr val="3F3F3F"/>
                </a:solidFill>
              </a:rPr>
              <a:t>8</a:t>
            </a:r>
            <a:r>
              <a:rPr lang="en-US" sz="1400" dirty="0">
                <a:solidFill>
                  <a:srgbClr val="3F3F3F"/>
                </a:solidFill>
              </a:rPr>
              <a:t>; Michelle Baladi, PhD</a:t>
            </a:r>
            <a:r>
              <a:rPr lang="en-US" sz="1400" baseline="30000" dirty="0">
                <a:solidFill>
                  <a:srgbClr val="3F3F3F"/>
                </a:solidFill>
              </a:rPr>
              <a:t>8</a:t>
            </a:r>
            <a:r>
              <a:rPr lang="en-US" sz="1400" dirty="0">
                <a:solidFill>
                  <a:srgbClr val="3F3F3F"/>
                </a:solidFill>
              </a:rPr>
              <a:t>; Kingsman P. </a:t>
            </a:r>
            <a:r>
              <a:rPr lang="en-US" sz="1400" dirty="0" err="1">
                <a:solidFill>
                  <a:srgbClr val="3F3F3F"/>
                </a:solidFill>
              </a:rPr>
              <a:t>Strohl</a:t>
            </a:r>
            <a:r>
              <a:rPr lang="en-US" sz="1400" dirty="0">
                <a:solidFill>
                  <a:srgbClr val="3F3F3F"/>
                </a:solidFill>
              </a:rPr>
              <a:t>, MD</a:t>
            </a:r>
            <a:r>
              <a:rPr lang="en-US" sz="1400" baseline="30000" dirty="0">
                <a:solidFill>
                  <a:srgbClr val="3F3F3F"/>
                </a:solidFill>
              </a:rPr>
              <a:t>9</a:t>
            </a:r>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pPr eaLnBrk="1" hangingPunct="1">
              <a:spcBef>
                <a:spcPct val="0"/>
              </a:spcBef>
            </a:pPr>
            <a:r>
              <a:rPr lang="en-US" altLang="en-US" dirty="0"/>
              <a:t>CI, confidence interval; PGI-C, Patient Global Impression of Change. </a:t>
            </a:r>
          </a:p>
          <a:p>
            <a:pPr eaLnBrk="1" hangingPunct="1">
              <a:spcBef>
                <a:spcPct val="0"/>
              </a:spcBef>
            </a:pPr>
            <a:r>
              <a:rPr lang="en-US" altLang="en-US" dirty="0"/>
              <a:t>Schweitzer PK, et al. </a:t>
            </a:r>
            <a:r>
              <a:rPr lang="en-US" altLang="en-US" i="1" dirty="0"/>
              <a:t>Chest. </a:t>
            </a:r>
            <a:r>
              <a:rPr lang="en-US" altLang="en-US" dirty="0"/>
              <a:t>2021;160(1):307-18.</a:t>
            </a:r>
          </a:p>
        </p:txBody>
      </p:sp>
      <p:sp>
        <p:nvSpPr>
          <p:cNvPr id="6" name="Title 5">
            <a:extLst>
              <a:ext uri="{FF2B5EF4-FFF2-40B4-BE49-F238E27FC236}">
                <a16:creationId xmlns:a16="http://schemas.microsoft.com/office/drawing/2014/main" id="{C5EB7092-FC67-FF8D-34FB-44CB67D4AD66}"/>
              </a:ext>
            </a:extLst>
          </p:cNvPr>
          <p:cNvSpPr>
            <a:spLocks noGrp="1"/>
          </p:cNvSpPr>
          <p:nvPr>
            <p:ph type="title"/>
          </p:nvPr>
        </p:nvSpPr>
        <p:spPr/>
        <p:txBody>
          <a:bodyPr anchor="t">
            <a:noAutofit/>
          </a:bodyPr>
          <a:lstStyle/>
          <a:p>
            <a:r>
              <a:rPr lang="en-US" sz="2000" dirty="0"/>
              <a:t>Randomized Controlled Trial of </a:t>
            </a:r>
            <a:r>
              <a:rPr lang="en-US" sz="2000" dirty="0" err="1"/>
              <a:t>Solriamfetol</a:t>
            </a:r>
            <a:r>
              <a:rPr lang="en-US" sz="2000" dirty="0"/>
              <a:t> for Excessive Daytime Sleepiness in Obstructive Sleep Apnea: An Analysis of Subgroups Adherent or Nonadherent to Obstructive Sleep Apnea Treatment</a:t>
            </a:r>
          </a:p>
        </p:txBody>
      </p:sp>
    </p:spTree>
    <p:extLst>
      <p:ext uri="{BB962C8B-B14F-4D97-AF65-F5344CB8AC3E}">
        <p14:creationId xmlns:p14="http://schemas.microsoft.com/office/powerpoint/2010/main" val="36859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8">
            <a:extLst>
              <a:ext uri="{FF2B5EF4-FFF2-40B4-BE49-F238E27FC236}">
                <a16:creationId xmlns:a16="http://schemas.microsoft.com/office/drawing/2014/main" id="{6030A906-2891-666F-66C6-FA5F7B8EF6BA}"/>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1961173" y="1868985"/>
            <a:ext cx="8434041"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nchor="t">
            <a:noAutofit/>
          </a:bodyPr>
          <a:lstStyle/>
          <a:p>
            <a:r>
              <a:rPr lang="en-US" sz="2400" dirty="0"/>
              <a:t>Effects of </a:t>
            </a:r>
            <a:r>
              <a:rPr lang="en-US" sz="2400" dirty="0" err="1"/>
              <a:t>solriamfetol</a:t>
            </a:r>
            <a:r>
              <a:rPr lang="en-US" sz="2400" dirty="0"/>
              <a:t> in a long-term trial of participants with obstructive sleep apnea who are adherent or nonadherent to airway therapy</a:t>
            </a:r>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4294967295"/>
          </p:nvPr>
        </p:nvSpPr>
        <p:spPr>
          <a:xfrm>
            <a:off x="609600" y="1062141"/>
            <a:ext cx="10515600" cy="756044"/>
          </a:xfrm>
        </p:spPr>
        <p:txBody>
          <a:bodyPr>
            <a:normAutofit/>
          </a:bodyPr>
          <a:lstStyle/>
          <a:p>
            <a:pPr marL="0" indent="0">
              <a:buNone/>
            </a:pPr>
            <a:r>
              <a:rPr lang="en-US" sz="1400" dirty="0">
                <a:solidFill>
                  <a:srgbClr val="3F3F3F"/>
                </a:solidFill>
              </a:rPr>
              <a:t>Paula K. Schweitzer, PhD</a:t>
            </a:r>
            <a:r>
              <a:rPr lang="en-US" sz="1400" baseline="30000" dirty="0">
                <a:solidFill>
                  <a:srgbClr val="3F3F3F"/>
                </a:solidFill>
              </a:rPr>
              <a:t>1</a:t>
            </a:r>
            <a:r>
              <a:rPr lang="en-US" sz="1400" dirty="0">
                <a:solidFill>
                  <a:srgbClr val="3F3F3F"/>
                </a:solidFill>
              </a:rPr>
              <a:t>; Kingman P. </a:t>
            </a:r>
            <a:r>
              <a:rPr lang="en-US" sz="1400" dirty="0" err="1">
                <a:solidFill>
                  <a:srgbClr val="3F3F3F"/>
                </a:solidFill>
              </a:rPr>
              <a:t>Strohl</a:t>
            </a:r>
            <a:r>
              <a:rPr lang="en-US" sz="1400" dirty="0">
                <a:solidFill>
                  <a:srgbClr val="3F3F3F"/>
                </a:solidFill>
              </a:rPr>
              <a:t>, MD</a:t>
            </a:r>
            <a:r>
              <a:rPr lang="en-US" sz="1400" baseline="30000" dirty="0">
                <a:solidFill>
                  <a:srgbClr val="3F3F3F"/>
                </a:solidFill>
              </a:rPr>
              <a:t>2</a:t>
            </a:r>
            <a:r>
              <a:rPr lang="en-US" sz="1400" dirty="0">
                <a:solidFill>
                  <a:srgbClr val="3F3F3F"/>
                </a:solidFill>
              </a:rPr>
              <a:t>; Geert Mayer, Md</a:t>
            </a:r>
            <a:r>
              <a:rPr lang="en-US" sz="1400" baseline="30000" dirty="0">
                <a:solidFill>
                  <a:srgbClr val="3F3F3F"/>
                </a:solidFill>
              </a:rPr>
              <a:t>3,4</a:t>
            </a:r>
            <a:r>
              <a:rPr lang="en-US" sz="1400" dirty="0">
                <a:solidFill>
                  <a:srgbClr val="3F3F3F"/>
                </a:solidFill>
              </a:rPr>
              <a:t>; Russell Rosenberg, PhD</a:t>
            </a:r>
            <a:r>
              <a:rPr lang="en-US" sz="1400" baseline="30000" dirty="0">
                <a:solidFill>
                  <a:srgbClr val="3F3F3F"/>
                </a:solidFill>
              </a:rPr>
              <a:t>5,6</a:t>
            </a:r>
            <a:r>
              <a:rPr lang="en-US" sz="1400" dirty="0">
                <a:solidFill>
                  <a:srgbClr val="3F3F3F"/>
                </a:solidFill>
              </a:rPr>
              <a:t>; Patricia Chandler, MD</a:t>
            </a:r>
            <a:r>
              <a:rPr lang="en-US" sz="1400" baseline="30000" dirty="0">
                <a:solidFill>
                  <a:srgbClr val="3F3F3F"/>
                </a:solidFill>
              </a:rPr>
              <a:t>7</a:t>
            </a:r>
            <a:r>
              <a:rPr lang="en-US" sz="1400" dirty="0">
                <a:solidFill>
                  <a:srgbClr val="3F3F3F"/>
                </a:solidFill>
              </a:rPr>
              <a:t>; Michelle Baladi, PhD</a:t>
            </a:r>
            <a:r>
              <a:rPr lang="en-US" sz="1400" baseline="30000" dirty="0">
                <a:solidFill>
                  <a:srgbClr val="3F3F3F"/>
                </a:solidFill>
              </a:rPr>
              <a:t>7</a:t>
            </a:r>
            <a:r>
              <a:rPr lang="en-US" sz="1400" dirty="0">
                <a:solidFill>
                  <a:srgbClr val="3F3F3F"/>
                </a:solidFill>
              </a:rPr>
              <a:t>; Lawrence Lee, PhD</a:t>
            </a:r>
            <a:r>
              <a:rPr lang="en-US" sz="1400" baseline="30000" dirty="0">
                <a:solidFill>
                  <a:srgbClr val="3F3F3F"/>
                </a:solidFill>
              </a:rPr>
              <a:t>7</a:t>
            </a:r>
            <a:r>
              <a:rPr lang="en-US" sz="1400" dirty="0">
                <a:solidFill>
                  <a:srgbClr val="3F3F3F"/>
                </a:solidFill>
              </a:rPr>
              <a:t>; Atul Malhotra MD</a:t>
            </a:r>
            <a:r>
              <a:rPr lang="en-US" sz="1400" baseline="30000" dirty="0">
                <a:solidFill>
                  <a:srgbClr val="3F3F3F"/>
                </a:solidFill>
              </a:rPr>
              <a:t>8</a:t>
            </a:r>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pPr eaLnBrk="1" hangingPunct="1">
              <a:spcBef>
                <a:spcPct val="0"/>
              </a:spcBef>
            </a:pPr>
            <a:r>
              <a:rPr lang="en-US" altLang="en-US" dirty="0"/>
              <a:t>FOSQ-10, Functional Outcomes of Sleep Questionnaire.</a:t>
            </a:r>
          </a:p>
          <a:p>
            <a:pPr eaLnBrk="1" hangingPunct="1">
              <a:spcBef>
                <a:spcPct val="0"/>
              </a:spcBef>
            </a:pPr>
            <a:r>
              <a:rPr lang="en-US" altLang="en-US" dirty="0"/>
              <a:t>Schweitzer PK, et al. </a:t>
            </a:r>
            <a:r>
              <a:rPr lang="en-US" altLang="en-US" i="1" dirty="0"/>
              <a:t>J Clin Sleep Med. </a:t>
            </a:r>
            <a:r>
              <a:rPr lang="en-US" altLang="en-US" dirty="0"/>
              <a:t>2021;17(4):659-68. </a:t>
            </a:r>
          </a:p>
        </p:txBody>
      </p:sp>
    </p:spTree>
    <p:extLst>
      <p:ext uri="{BB962C8B-B14F-4D97-AF65-F5344CB8AC3E}">
        <p14:creationId xmlns:p14="http://schemas.microsoft.com/office/powerpoint/2010/main" val="269805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altLang="en-US" dirty="0"/>
              <a:t>Summary and Take Home Messages</a:t>
            </a:r>
            <a:endParaRPr 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idx="4294967295"/>
          </p:nvPr>
        </p:nvSpPr>
        <p:spPr>
          <a:xfrm>
            <a:off x="609601" y="1675312"/>
            <a:ext cx="10274299" cy="4537597"/>
          </a:xfrm>
        </p:spPr>
        <p:txBody>
          <a:bodyPr>
            <a:normAutofit/>
          </a:bodyPr>
          <a:lstStyle/>
          <a:p>
            <a:pPr marL="514350" indent="-514350">
              <a:spcAft>
                <a:spcPts val="1200"/>
              </a:spcAft>
              <a:buFont typeface="Arial" panose="020B0604020202020204" pitchFamily="34" charset="0"/>
              <a:buAutoNum type="arabicPeriod"/>
            </a:pPr>
            <a:r>
              <a:rPr lang="en-US" altLang="en-US" sz="3200" dirty="0"/>
              <a:t>OSA is highly prevalent and treatment is helpful</a:t>
            </a:r>
            <a:endParaRPr lang="en-US" altLang="en-US" sz="3200" strike="sngStrike" dirty="0">
              <a:solidFill>
                <a:srgbClr val="FF0000"/>
              </a:solidFill>
            </a:endParaRPr>
          </a:p>
          <a:p>
            <a:pPr marL="514350" indent="-514350">
              <a:spcAft>
                <a:spcPts val="1200"/>
              </a:spcAft>
              <a:buFont typeface="Arial" panose="020B0604020202020204" pitchFamily="34" charset="0"/>
              <a:buAutoNum type="arabicPeriod"/>
            </a:pPr>
            <a:r>
              <a:rPr lang="en-US" altLang="en-US" sz="3200" dirty="0"/>
              <a:t>Nasal CPAP is the treatment of choice and works pretty well</a:t>
            </a:r>
          </a:p>
          <a:p>
            <a:pPr marL="514350" indent="-514350">
              <a:spcAft>
                <a:spcPts val="1200"/>
              </a:spcAft>
              <a:buFont typeface="Arial" panose="020B0604020202020204" pitchFamily="34" charset="0"/>
              <a:buAutoNum type="arabicPeriod"/>
            </a:pPr>
            <a:r>
              <a:rPr lang="en-US" altLang="en-US" sz="3200" dirty="0"/>
              <a:t>Alternative and adjunctive therapies are available  </a:t>
            </a:r>
          </a:p>
          <a:p>
            <a:pPr marL="514350" indent="-514350">
              <a:spcAft>
                <a:spcPts val="1200"/>
              </a:spcAft>
              <a:buFont typeface="Arial" panose="020B0604020202020204" pitchFamily="34" charset="0"/>
              <a:buAutoNum type="arabicPeriod"/>
            </a:pPr>
            <a:r>
              <a:rPr lang="en-US" altLang="en-US" sz="3200" dirty="0"/>
              <a:t>Future is exciting</a:t>
            </a:r>
          </a:p>
        </p:txBody>
      </p:sp>
    </p:spTree>
    <p:extLst>
      <p:ext uri="{BB962C8B-B14F-4D97-AF65-F5344CB8AC3E}">
        <p14:creationId xmlns:p14="http://schemas.microsoft.com/office/powerpoint/2010/main" val="234873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hlinkClick r:id="rId3" tooltip="https://www.mededonthego.com/Video/program/899"/>
              </a:rPr>
              <a:t>Obstructive Sleep Apnea: Emerging Therapies for Excessive Daytime Sleepiness</a:t>
            </a:r>
            <a:endParaRPr kumimoji="0" lang="en-US" sz="1500" b="0" i="0" u="sng" strike="noStrike" kern="1200" cap="none" spc="0" normalizeH="0" baseline="0" noProof="0" dirty="0">
              <a:ln>
                <a:noFill/>
              </a:ln>
              <a:solidFill>
                <a:srgbClr val="0078D7"/>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Utilize validated diagnostic tools when assessing residual EDS due to 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Understand the burden, risk factors, and prevalence of EDS due to 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Develop an evidence-based, comprehensive treatment plan for the management of EDS due to OSA.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r>
              <a:rPr lang="en-US" sz="1200" dirty="0"/>
              <a:t>AHI, </a:t>
            </a:r>
            <a:r>
              <a:rPr lang="en-US" sz="1200" dirty="0" err="1"/>
              <a:t>apnoea-hypopnoea</a:t>
            </a:r>
            <a:r>
              <a:rPr lang="en-US" sz="1200" dirty="0"/>
              <a:t> index.</a:t>
            </a:r>
          </a:p>
          <a:p>
            <a:r>
              <a:rPr lang="en-US" sz="1200" dirty="0" err="1"/>
              <a:t>Benjafield</a:t>
            </a:r>
            <a:r>
              <a:rPr lang="en-US" sz="1200" dirty="0"/>
              <a:t> AV, et al. </a:t>
            </a:r>
            <a:r>
              <a:rPr lang="en-US" sz="1200" i="1" dirty="0"/>
              <a:t>Lancet Respir Med. </a:t>
            </a:r>
            <a:r>
              <a:rPr lang="en-US" sz="1200" dirty="0"/>
              <a:t>2019;7(8):678-98.</a:t>
            </a:r>
          </a:p>
        </p:txBody>
      </p:sp>
      <p:graphicFrame>
        <p:nvGraphicFramePr>
          <p:cNvPr id="7" name="Table 6">
            <a:extLst>
              <a:ext uri="{FF2B5EF4-FFF2-40B4-BE49-F238E27FC236}">
                <a16:creationId xmlns:a16="http://schemas.microsoft.com/office/drawing/2014/main" id="{403B2E62-BBB1-0BEE-A0C4-EB76B51E89B0}"/>
              </a:ext>
            </a:extLst>
          </p:cNvPr>
          <p:cNvGraphicFramePr>
            <a:graphicFrameLocks noGrp="1"/>
          </p:cNvGraphicFramePr>
          <p:nvPr>
            <p:extLst>
              <p:ext uri="{D42A27DB-BD31-4B8C-83A1-F6EECF244321}">
                <p14:modId xmlns:p14="http://schemas.microsoft.com/office/powerpoint/2010/main" val="2229387710"/>
              </p:ext>
            </p:extLst>
          </p:nvPr>
        </p:nvGraphicFramePr>
        <p:xfrm>
          <a:off x="1631950" y="3476572"/>
          <a:ext cx="1941513" cy="792162"/>
        </p:xfrm>
        <a:graphic>
          <a:graphicData uri="http://schemas.openxmlformats.org/drawingml/2006/table">
            <a:tbl>
              <a:tblPr firstRow="1" bandRow="1">
                <a:tableStyleId>{7DF18680-E054-41AD-8BC1-D1AEF772440D}</a:tableStyleId>
              </a:tblPr>
              <a:tblGrid>
                <a:gridCol w="1941513">
                  <a:extLst>
                    <a:ext uri="{9D8B030D-6E8A-4147-A177-3AD203B41FA5}">
                      <a16:colId xmlns:a16="http://schemas.microsoft.com/office/drawing/2014/main" val="20000"/>
                    </a:ext>
                  </a:extLst>
                </a:gridCol>
              </a:tblGrid>
              <a:tr h="396081">
                <a:tc>
                  <a:txBody>
                    <a:bodyPr/>
                    <a:lstStyle/>
                    <a:p>
                      <a:pPr algn="ctr"/>
                      <a:r>
                        <a:rPr lang="en-US" sz="2000" dirty="0"/>
                        <a:t>AHI ≥ 5</a:t>
                      </a:r>
                    </a:p>
                  </a:txBody>
                  <a:tcPr marL="91424" marR="91424" marT="45635" marB="45635"/>
                </a:tc>
                <a:extLst>
                  <a:ext uri="{0D108BD9-81ED-4DB2-BD59-A6C34878D82A}">
                    <a16:rowId xmlns:a16="http://schemas.microsoft.com/office/drawing/2014/main" val="10000"/>
                  </a:ext>
                </a:extLst>
              </a:tr>
              <a:tr h="396081">
                <a:tc>
                  <a:txBody>
                    <a:bodyPr/>
                    <a:lstStyle/>
                    <a:p>
                      <a:pPr algn="ctr"/>
                      <a:r>
                        <a:rPr lang="en-US" sz="2000" dirty="0"/>
                        <a:t>936,360,689</a:t>
                      </a:r>
                    </a:p>
                  </a:txBody>
                  <a:tcPr marL="91424" marR="91424" marT="45635" marB="45635"/>
                </a:tc>
                <a:extLst>
                  <a:ext uri="{0D108BD9-81ED-4DB2-BD59-A6C34878D82A}">
                    <a16:rowId xmlns:a16="http://schemas.microsoft.com/office/drawing/2014/main" val="10001"/>
                  </a:ext>
                </a:extLst>
              </a:tr>
            </a:tbl>
          </a:graphicData>
        </a:graphic>
      </p:graphicFrame>
      <p:pic>
        <p:nvPicPr>
          <p:cNvPr id="8" name="Picture 1">
            <a:extLst>
              <a:ext uri="{FF2B5EF4-FFF2-40B4-BE49-F238E27FC236}">
                <a16:creationId xmlns:a16="http://schemas.microsoft.com/office/drawing/2014/main" id="{A2C9831C-7BFD-D33D-36AA-B6AC648121F0}"/>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92538" y="1752547"/>
            <a:ext cx="6724650" cy="424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
            <a:extLst>
              <a:ext uri="{FF2B5EF4-FFF2-40B4-BE49-F238E27FC236}">
                <a16:creationId xmlns:a16="http://schemas.microsoft.com/office/drawing/2014/main" id="{5C71A5AD-D48F-4BD5-05EE-35CB121160E7}"/>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87488" y="133350"/>
            <a:ext cx="79708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5514D008-7FD6-B288-6454-7434B7D752F0}"/>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85050" y="385370"/>
            <a:ext cx="3132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3785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US" altLang="en-US" dirty="0"/>
              <a:t>SDB + Sleepiness</a:t>
            </a:r>
            <a:endParaRPr lang="en-US" dirty="0"/>
          </a:p>
        </p:txBody>
      </p:sp>
      <p:sp>
        <p:nvSpPr>
          <p:cNvPr id="5" name="Content Placeholder 4">
            <a:extLst>
              <a:ext uri="{FF2B5EF4-FFF2-40B4-BE49-F238E27FC236}">
                <a16:creationId xmlns:a16="http://schemas.microsoft.com/office/drawing/2014/main" id="{FE83F1C3-E75F-4873-B05E-53FBF212A2E9}"/>
              </a:ext>
            </a:extLst>
          </p:cNvPr>
          <p:cNvSpPr>
            <a:spLocks noGrp="1"/>
          </p:cNvSpPr>
          <p:nvPr>
            <p:ph sz="half" idx="1"/>
          </p:nvPr>
        </p:nvSpPr>
        <p:spPr>
          <a:xfrm>
            <a:off x="609600" y="1496291"/>
            <a:ext cx="4890655" cy="4680672"/>
          </a:xfrm>
        </p:spPr>
        <p:txBody>
          <a:bodyPr>
            <a:normAutofit/>
          </a:bodyPr>
          <a:lstStyle/>
          <a:p>
            <a:r>
              <a:rPr lang="en-US" altLang="en-US" sz="2800" dirty="0"/>
              <a:t>1993 study</a:t>
            </a:r>
          </a:p>
          <a:p>
            <a:pPr lvl="1"/>
            <a:r>
              <a:rPr lang="en-US" altLang="en-US" sz="2400" dirty="0"/>
              <a:t>AHI &gt;5 events/h </a:t>
            </a:r>
          </a:p>
          <a:p>
            <a:pPr lvl="2"/>
            <a:r>
              <a:rPr lang="en-US" altLang="en-US" sz="2000" dirty="0"/>
              <a:t>24% of men </a:t>
            </a:r>
          </a:p>
          <a:p>
            <a:pPr lvl="2"/>
            <a:r>
              <a:rPr lang="en-US" altLang="en-US" sz="2000" dirty="0"/>
              <a:t>9% of women</a:t>
            </a:r>
          </a:p>
          <a:p>
            <a:pPr lvl="1"/>
            <a:r>
              <a:rPr lang="en-US" altLang="en-US" sz="2400" dirty="0"/>
              <a:t>AHI &gt;5 events/h with symptoms of sleepiness*</a:t>
            </a:r>
          </a:p>
          <a:p>
            <a:pPr lvl="2"/>
            <a:r>
              <a:rPr lang="en-US" altLang="en-US" sz="2000" dirty="0"/>
              <a:t>4% of men </a:t>
            </a:r>
          </a:p>
          <a:p>
            <a:pPr lvl="2"/>
            <a:r>
              <a:rPr lang="en-US" altLang="en-US" sz="2000" dirty="0"/>
              <a:t>2% of women</a:t>
            </a:r>
          </a:p>
        </p:txBody>
      </p:sp>
      <p:sp>
        <p:nvSpPr>
          <p:cNvPr id="8" name="Content Placeholder 7">
            <a:extLst>
              <a:ext uri="{FF2B5EF4-FFF2-40B4-BE49-F238E27FC236}">
                <a16:creationId xmlns:a16="http://schemas.microsoft.com/office/drawing/2014/main" id="{B03A27CF-FEDB-EB39-489F-9EFC2D4E54A9}"/>
              </a:ext>
            </a:extLst>
          </p:cNvPr>
          <p:cNvSpPr>
            <a:spLocks noGrp="1"/>
          </p:cNvSpPr>
          <p:nvPr>
            <p:ph sz="half" idx="2"/>
          </p:nvPr>
        </p:nvSpPr>
        <p:spPr/>
        <p:txBody>
          <a:bodyPr>
            <a:normAutofit/>
          </a:bodyPr>
          <a:lstStyle/>
          <a:p>
            <a:r>
              <a:rPr lang="en-US" altLang="en-US" sz="2800" dirty="0"/>
              <a:t>Prevalence figures have increased over time, but the minority of patients have sleepiness</a:t>
            </a:r>
          </a:p>
          <a:p>
            <a:r>
              <a:rPr lang="en-US" altLang="en-US" sz="2800" dirty="0"/>
              <a:t>Major difference between clinic-based and community-based studies</a:t>
            </a:r>
          </a:p>
          <a:p>
            <a:endParaRPr lang="en-US" sz="2800" dirty="0"/>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r>
              <a:rPr lang="en-US" altLang="en-US" dirty="0"/>
              <a:t>*Defined as "frequent" or "habitual" feelings of excessive sleepiness in addition to waking up unrefreshed regardless of sleep quantity, as well as having uncontrollable daytime sleepiness that caused daytime impairment.</a:t>
            </a:r>
          </a:p>
          <a:p>
            <a:r>
              <a:rPr lang="en-US" altLang="en-US" dirty="0"/>
              <a:t>SDB, sleep-disordered breathing. </a:t>
            </a:r>
          </a:p>
          <a:p>
            <a:r>
              <a:rPr lang="en-US" altLang="en-US" dirty="0"/>
              <a:t>Young T, et al. </a:t>
            </a:r>
            <a:r>
              <a:rPr lang="en-US" altLang="en-US" i="1" dirty="0"/>
              <a:t>N </a:t>
            </a:r>
            <a:r>
              <a:rPr lang="en-US" altLang="en-US" i="1" dirty="0" err="1"/>
              <a:t>Engl</a:t>
            </a:r>
            <a:r>
              <a:rPr lang="en-US" altLang="en-US" i="1" dirty="0"/>
              <a:t> J Med. </a:t>
            </a:r>
            <a:r>
              <a:rPr lang="en-US" altLang="en-US" dirty="0"/>
              <a:t>1993;328:1230-35.</a:t>
            </a:r>
          </a:p>
        </p:txBody>
      </p:sp>
    </p:spTree>
    <p:extLst>
      <p:ext uri="{BB962C8B-B14F-4D97-AF65-F5344CB8AC3E}">
        <p14:creationId xmlns:p14="http://schemas.microsoft.com/office/powerpoint/2010/main" val="2213003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a:xfrm>
            <a:off x="609599" y="199505"/>
            <a:ext cx="10938553" cy="1185577"/>
          </a:xfrm>
        </p:spPr>
        <p:txBody>
          <a:bodyPr/>
          <a:lstStyle/>
          <a:p>
            <a:r>
              <a:rPr lang="en-US" altLang="zh-CN" dirty="0">
                <a:ea typeface="SimSun" panose="02010600030101010101" pitchFamily="2" charset="-122"/>
              </a:rPr>
              <a:t>CPAP Reduces Subjective but Not Objective Sleepiness</a:t>
            </a:r>
            <a:endParaRPr lang="en-US" dirty="0"/>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pPr eaLnBrk="1" hangingPunct="1">
              <a:spcBef>
                <a:spcPct val="0"/>
              </a:spcBef>
            </a:pPr>
            <a:r>
              <a:rPr lang="en-US" altLang="en-US" dirty="0"/>
              <a:t>CPAP, continuous positive airway pressure; ESS, Epworth Sleepiness Scale. </a:t>
            </a:r>
          </a:p>
          <a:p>
            <a:pPr eaLnBrk="1" hangingPunct="1">
              <a:spcBef>
                <a:spcPct val="0"/>
              </a:spcBef>
            </a:pPr>
            <a:r>
              <a:rPr lang="en-US" altLang="en-US" dirty="0"/>
              <a:t>Marshall NS, et al. </a:t>
            </a:r>
            <a:r>
              <a:rPr lang="en-US" altLang="en-US" i="1" dirty="0"/>
              <a:t>Thorax.</a:t>
            </a:r>
            <a:r>
              <a:rPr lang="en-US" altLang="en-US" dirty="0"/>
              <a:t> 2006;61:430-4.</a:t>
            </a:r>
          </a:p>
        </p:txBody>
      </p:sp>
      <p:grpSp>
        <p:nvGrpSpPr>
          <p:cNvPr id="5" name="Group 4">
            <a:extLst>
              <a:ext uri="{FF2B5EF4-FFF2-40B4-BE49-F238E27FC236}">
                <a16:creationId xmlns:a16="http://schemas.microsoft.com/office/drawing/2014/main" id="{94675775-1010-7B4E-0919-8785321E26B8}"/>
              </a:ext>
            </a:extLst>
          </p:cNvPr>
          <p:cNvGrpSpPr/>
          <p:nvPr/>
        </p:nvGrpSpPr>
        <p:grpSpPr>
          <a:xfrm>
            <a:off x="419100" y="1759527"/>
            <a:ext cx="11353799" cy="3569985"/>
            <a:chOff x="631825" y="2061715"/>
            <a:chExt cx="10304611" cy="3240088"/>
          </a:xfrm>
        </p:grpSpPr>
        <p:pic>
          <p:nvPicPr>
            <p:cNvPr id="3" name="Picture 4">
              <a:extLst>
                <a:ext uri="{FF2B5EF4-FFF2-40B4-BE49-F238E27FC236}">
                  <a16:creationId xmlns:a16="http://schemas.microsoft.com/office/drawing/2014/main" id="{F6BEFE76-1834-BE8C-A5E2-9C320F43E252}"/>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1825" y="2061715"/>
              <a:ext cx="5164138"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a:extLst>
                <a:ext uri="{FF2B5EF4-FFF2-40B4-BE49-F238E27FC236}">
                  <a16:creationId xmlns:a16="http://schemas.microsoft.com/office/drawing/2014/main" id="{F4610C02-F45C-033F-9047-3516FA4BFBC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5690039" y="2360613"/>
              <a:ext cx="5246397" cy="283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71698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C750AD-24D2-4770-9E79-122EA6DC23E1}"/>
              </a:ext>
            </a:extLst>
          </p:cNvPr>
          <p:cNvSpPr>
            <a:spLocks noGrp="1"/>
          </p:cNvSpPr>
          <p:nvPr>
            <p:ph type="title"/>
          </p:nvPr>
        </p:nvSpPr>
        <p:spPr/>
        <p:txBody>
          <a:bodyPr/>
          <a:lstStyle/>
          <a:p>
            <a:r>
              <a:rPr lang="en-CA" dirty="0">
                <a:latin typeface="+mn-lt"/>
              </a:rPr>
              <a:t>Prevalence of Sleepiness in 1047 Patients with OSA in the French National Sleep Registry</a:t>
            </a:r>
            <a:endParaRPr lang="en-US" dirty="0"/>
          </a:p>
        </p:txBody>
      </p:sp>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pPr eaLnBrk="1" fontAlgn="auto" hangingPunct="1">
              <a:spcAft>
                <a:spcPts val="0"/>
              </a:spcAft>
              <a:defRPr/>
            </a:pPr>
            <a:r>
              <a:rPr lang="en-US" dirty="0">
                <a:latin typeface="+mn-lt"/>
              </a:rPr>
              <a:t>OSA, obstructive sleep apnea.</a:t>
            </a:r>
          </a:p>
          <a:p>
            <a:pPr eaLnBrk="1" fontAlgn="auto" hangingPunct="1">
              <a:spcAft>
                <a:spcPts val="0"/>
              </a:spcAft>
              <a:defRPr/>
            </a:pPr>
            <a:r>
              <a:rPr lang="en-US" dirty="0" err="1">
                <a:latin typeface="+mn-lt"/>
              </a:rPr>
              <a:t>Gasa</a:t>
            </a:r>
            <a:r>
              <a:rPr lang="en-US" dirty="0">
                <a:latin typeface="+mn-lt"/>
              </a:rPr>
              <a:t> M, et al. </a:t>
            </a:r>
            <a:r>
              <a:rPr lang="en-US" i="1" dirty="0">
                <a:latin typeface="+mn-lt"/>
              </a:rPr>
              <a:t>J Sleep Res</a:t>
            </a:r>
            <a:r>
              <a:rPr lang="en-US" dirty="0">
                <a:latin typeface="+mn-lt"/>
              </a:rPr>
              <a:t>. 2013;22(4):389-97.</a:t>
            </a:r>
          </a:p>
        </p:txBody>
      </p:sp>
      <p:grpSp>
        <p:nvGrpSpPr>
          <p:cNvPr id="3" name="Group 111">
            <a:extLst>
              <a:ext uri="{FF2B5EF4-FFF2-40B4-BE49-F238E27FC236}">
                <a16:creationId xmlns:a16="http://schemas.microsoft.com/office/drawing/2014/main" id="{510F048F-102F-54E8-4314-F00A8180B08B}"/>
              </a:ext>
            </a:extLst>
          </p:cNvPr>
          <p:cNvGrpSpPr>
            <a:grpSpLocks/>
          </p:cNvGrpSpPr>
          <p:nvPr/>
        </p:nvGrpSpPr>
        <p:grpSpPr bwMode="auto">
          <a:xfrm>
            <a:off x="6915152" y="2520950"/>
            <a:ext cx="4725988" cy="2559050"/>
            <a:chOff x="6362208" y="2015719"/>
            <a:chExt cx="4727132" cy="2558458"/>
          </a:xfrm>
        </p:grpSpPr>
        <p:sp>
          <p:nvSpPr>
            <p:cNvPr id="6" name="Oval 5">
              <a:extLst>
                <a:ext uri="{FF2B5EF4-FFF2-40B4-BE49-F238E27FC236}">
                  <a16:creationId xmlns:a16="http://schemas.microsoft.com/office/drawing/2014/main" id="{555B2A47-184D-A158-613A-BCFEA7FE5394}"/>
                </a:ext>
              </a:extLst>
            </p:cNvPr>
            <p:cNvSpPr/>
            <p:nvPr/>
          </p:nvSpPr>
          <p:spPr>
            <a:xfrm>
              <a:off x="6362208" y="2696599"/>
              <a:ext cx="1535485" cy="153475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rPr>
                <a:t>Not Sleepy</a:t>
              </a:r>
            </a:p>
            <a:p>
              <a:pPr algn="ctr">
                <a:defRPr/>
              </a:pPr>
              <a:r>
                <a:rPr lang="en-US" sz="2000" dirty="0">
                  <a:solidFill>
                    <a:prstClr val="white"/>
                  </a:solidFill>
                </a:rPr>
                <a:t>445</a:t>
              </a:r>
            </a:p>
          </p:txBody>
        </p:sp>
        <p:sp>
          <p:nvSpPr>
            <p:cNvPr id="7" name="Oval 6">
              <a:extLst>
                <a:ext uri="{FF2B5EF4-FFF2-40B4-BE49-F238E27FC236}">
                  <a16:creationId xmlns:a16="http://schemas.microsoft.com/office/drawing/2014/main" id="{17F3EE17-2843-60DA-549A-8C29CFAE972D}"/>
                </a:ext>
              </a:extLst>
            </p:cNvPr>
            <p:cNvSpPr/>
            <p:nvPr/>
          </p:nvSpPr>
          <p:spPr>
            <a:xfrm>
              <a:off x="9636425" y="2015719"/>
              <a:ext cx="1452915" cy="145222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rPr>
                <a:t>Not Sleepy</a:t>
              </a:r>
            </a:p>
            <a:p>
              <a:pPr algn="ctr">
                <a:defRPr/>
              </a:pPr>
              <a:r>
                <a:rPr lang="en-US" sz="2000" dirty="0">
                  <a:solidFill>
                    <a:prstClr val="white"/>
                  </a:solidFill>
                </a:rPr>
                <a:t>420</a:t>
              </a:r>
            </a:p>
          </p:txBody>
        </p:sp>
        <p:sp>
          <p:nvSpPr>
            <p:cNvPr id="8" name="Oval 7">
              <a:extLst>
                <a:ext uri="{FF2B5EF4-FFF2-40B4-BE49-F238E27FC236}">
                  <a16:creationId xmlns:a16="http://schemas.microsoft.com/office/drawing/2014/main" id="{D5805055-BAD7-A652-FBBB-1678748EDAFE}"/>
                </a:ext>
              </a:extLst>
            </p:cNvPr>
            <p:cNvSpPr/>
            <p:nvPr/>
          </p:nvSpPr>
          <p:spPr>
            <a:xfrm>
              <a:off x="9622135" y="3804418"/>
              <a:ext cx="741541" cy="7411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200" dirty="0">
                  <a:solidFill>
                    <a:prstClr val="white"/>
                  </a:solidFill>
                </a:rPr>
                <a:t>Sleepy</a:t>
              </a:r>
            </a:p>
            <a:p>
              <a:pPr algn="ctr">
                <a:defRPr/>
              </a:pPr>
              <a:r>
                <a:rPr lang="en-US" sz="1400" dirty="0">
                  <a:solidFill>
                    <a:prstClr val="white"/>
                  </a:solidFill>
                </a:rPr>
                <a:t>25 </a:t>
              </a:r>
            </a:p>
          </p:txBody>
        </p:sp>
        <p:cxnSp>
          <p:nvCxnSpPr>
            <p:cNvPr id="9" name="Straight Arrow Connector 18">
              <a:extLst>
                <a:ext uri="{FF2B5EF4-FFF2-40B4-BE49-F238E27FC236}">
                  <a16:creationId xmlns:a16="http://schemas.microsoft.com/office/drawing/2014/main" id="{4CCE0644-85B6-18DF-6E5A-365A40CCC561}"/>
                </a:ext>
              </a:extLst>
            </p:cNvPr>
            <p:cNvCxnSpPr>
              <a:stCxn id="6" idx="6"/>
              <a:endCxn id="8" idx="2"/>
            </p:cNvCxnSpPr>
            <p:nvPr/>
          </p:nvCxnSpPr>
          <p:spPr>
            <a:xfrm>
              <a:off x="7897693" y="3463184"/>
              <a:ext cx="1724442" cy="712623"/>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18">
              <a:extLst>
                <a:ext uri="{FF2B5EF4-FFF2-40B4-BE49-F238E27FC236}">
                  <a16:creationId xmlns:a16="http://schemas.microsoft.com/office/drawing/2014/main" id="{DACB9575-7BE2-0264-4458-7F8FE63E5B58}"/>
                </a:ext>
              </a:extLst>
            </p:cNvPr>
            <p:cNvCxnSpPr>
              <a:stCxn id="6" idx="6"/>
              <a:endCxn id="7" idx="2"/>
            </p:cNvCxnSpPr>
            <p:nvPr/>
          </p:nvCxnSpPr>
          <p:spPr>
            <a:xfrm flipV="1">
              <a:off x="7897693" y="2742626"/>
              <a:ext cx="1738733" cy="720558"/>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3664599D-F71B-A463-CBC2-593B505974D0}"/>
                </a:ext>
              </a:extLst>
            </p:cNvPr>
            <p:cNvSpPr txBox="1"/>
            <p:nvPr/>
          </p:nvSpPr>
          <p:spPr>
            <a:xfrm>
              <a:off x="8540785" y="2417264"/>
              <a:ext cx="1013070" cy="307904"/>
            </a:xfrm>
            <a:prstGeom prst="rect">
              <a:avLst/>
            </a:prstGeom>
            <a:noFill/>
          </p:spPr>
          <p:txBody>
            <a:bodyPr wrap="none">
              <a:spAutoFit/>
            </a:bodyPr>
            <a:lstStyle/>
            <a:p>
              <a:pPr>
                <a:defRPr/>
              </a:pPr>
              <a:r>
                <a:rPr lang="en-US" sz="1400" dirty="0">
                  <a:solidFill>
                    <a:prstClr val="black"/>
                  </a:solidFill>
                  <a:latin typeface="+mn-lt"/>
                </a:rPr>
                <a:t>ESS 6 → 4</a:t>
              </a:r>
            </a:p>
          </p:txBody>
        </p:sp>
        <p:sp>
          <p:nvSpPr>
            <p:cNvPr id="12" name="TextBox 11">
              <a:extLst>
                <a:ext uri="{FF2B5EF4-FFF2-40B4-BE49-F238E27FC236}">
                  <a16:creationId xmlns:a16="http://schemas.microsoft.com/office/drawing/2014/main" id="{A004F40A-AFEE-6BCA-19FC-7FA972DDC15E}"/>
                </a:ext>
              </a:extLst>
            </p:cNvPr>
            <p:cNvSpPr txBox="1"/>
            <p:nvPr/>
          </p:nvSpPr>
          <p:spPr>
            <a:xfrm>
              <a:off x="8540785" y="4266273"/>
              <a:ext cx="1119459" cy="307904"/>
            </a:xfrm>
            <a:prstGeom prst="rect">
              <a:avLst/>
            </a:prstGeom>
            <a:noFill/>
          </p:spPr>
          <p:txBody>
            <a:bodyPr wrap="none">
              <a:spAutoFit/>
            </a:bodyPr>
            <a:lstStyle/>
            <a:p>
              <a:pPr>
                <a:defRPr/>
              </a:pPr>
              <a:r>
                <a:rPr lang="en-US" sz="1400" dirty="0">
                  <a:solidFill>
                    <a:prstClr val="black"/>
                  </a:solidFill>
                  <a:latin typeface="+mn-lt"/>
                </a:rPr>
                <a:t>ESS 7 → 12</a:t>
              </a:r>
            </a:p>
          </p:txBody>
        </p:sp>
      </p:grpSp>
      <p:grpSp>
        <p:nvGrpSpPr>
          <p:cNvPr id="13" name="Group 120">
            <a:extLst>
              <a:ext uri="{FF2B5EF4-FFF2-40B4-BE49-F238E27FC236}">
                <a16:creationId xmlns:a16="http://schemas.microsoft.com/office/drawing/2014/main" id="{1E1DB19B-696B-0C1A-1401-6954FCE24F54}"/>
              </a:ext>
            </a:extLst>
          </p:cNvPr>
          <p:cNvGrpSpPr>
            <a:grpSpLocks/>
          </p:cNvGrpSpPr>
          <p:nvPr/>
        </p:nvGrpSpPr>
        <p:grpSpPr bwMode="auto">
          <a:xfrm>
            <a:off x="449263" y="1535113"/>
            <a:ext cx="6240519" cy="3825875"/>
            <a:chOff x="399572" y="1456032"/>
            <a:chExt cx="6241159" cy="3825904"/>
          </a:xfrm>
        </p:grpSpPr>
        <p:sp>
          <p:nvSpPr>
            <p:cNvPr id="14" name="TextBox 13">
              <a:extLst>
                <a:ext uri="{FF2B5EF4-FFF2-40B4-BE49-F238E27FC236}">
                  <a16:creationId xmlns:a16="http://schemas.microsoft.com/office/drawing/2014/main" id="{D1AB5738-3F9F-06DD-EE41-A7CB8D52D396}"/>
                </a:ext>
              </a:extLst>
            </p:cNvPr>
            <p:cNvSpPr txBox="1"/>
            <p:nvPr/>
          </p:nvSpPr>
          <p:spPr>
            <a:xfrm>
              <a:off x="982244" y="1456032"/>
              <a:ext cx="1305059" cy="461966"/>
            </a:xfrm>
            <a:prstGeom prst="rect">
              <a:avLst/>
            </a:prstGeom>
            <a:noFill/>
          </p:spPr>
          <p:txBody>
            <a:bodyPr wrap="none">
              <a:spAutoFit/>
            </a:bodyPr>
            <a:lstStyle/>
            <a:p>
              <a:pPr>
                <a:defRPr/>
              </a:pPr>
              <a:r>
                <a:rPr lang="en-US" dirty="0">
                  <a:solidFill>
                    <a:prstClr val="black"/>
                  </a:solidFill>
                  <a:latin typeface="+mn-lt"/>
                </a:rPr>
                <a:t>Baseline</a:t>
              </a:r>
            </a:p>
          </p:txBody>
        </p:sp>
        <p:sp>
          <p:nvSpPr>
            <p:cNvPr id="15" name="TextBox 14">
              <a:extLst>
                <a:ext uri="{FF2B5EF4-FFF2-40B4-BE49-F238E27FC236}">
                  <a16:creationId xmlns:a16="http://schemas.microsoft.com/office/drawing/2014/main" id="{C7157D93-33E6-98C2-79FF-97AE0CE84E61}"/>
                </a:ext>
              </a:extLst>
            </p:cNvPr>
            <p:cNvSpPr txBox="1"/>
            <p:nvPr/>
          </p:nvSpPr>
          <p:spPr>
            <a:xfrm>
              <a:off x="4073480" y="1460794"/>
              <a:ext cx="2567251" cy="460378"/>
            </a:xfrm>
            <a:prstGeom prst="rect">
              <a:avLst/>
            </a:prstGeom>
            <a:noFill/>
          </p:spPr>
          <p:txBody>
            <a:bodyPr wrap="none">
              <a:spAutoFit/>
            </a:bodyPr>
            <a:lstStyle/>
            <a:p>
              <a:pPr>
                <a:defRPr/>
              </a:pPr>
              <a:r>
                <a:rPr lang="en-US" dirty="0">
                  <a:solidFill>
                    <a:prstClr val="black"/>
                  </a:solidFill>
                  <a:latin typeface="+mn-lt"/>
                </a:rPr>
                <a:t>Follow-up on CPAP</a:t>
              </a:r>
            </a:p>
          </p:txBody>
        </p:sp>
        <p:grpSp>
          <p:nvGrpSpPr>
            <p:cNvPr id="16" name="Group 103">
              <a:extLst>
                <a:ext uri="{FF2B5EF4-FFF2-40B4-BE49-F238E27FC236}">
                  <a16:creationId xmlns:a16="http://schemas.microsoft.com/office/drawing/2014/main" id="{011E7B98-4FA8-2971-0E4A-6D389971F064}"/>
                </a:ext>
              </a:extLst>
            </p:cNvPr>
            <p:cNvGrpSpPr>
              <a:grpSpLocks/>
            </p:cNvGrpSpPr>
            <p:nvPr/>
          </p:nvGrpSpPr>
          <p:grpSpPr bwMode="auto">
            <a:xfrm>
              <a:off x="399572" y="1889422"/>
              <a:ext cx="5569521" cy="3392514"/>
              <a:chOff x="-707790" y="1889422"/>
              <a:chExt cx="5569521" cy="3392514"/>
            </a:xfrm>
          </p:grpSpPr>
          <p:sp>
            <p:nvSpPr>
              <p:cNvPr id="17" name="Oval 16">
                <a:extLst>
                  <a:ext uri="{FF2B5EF4-FFF2-40B4-BE49-F238E27FC236}">
                    <a16:creationId xmlns:a16="http://schemas.microsoft.com/office/drawing/2014/main" id="{806A8FE0-B374-A282-00E0-082462080D70}"/>
                  </a:ext>
                </a:extLst>
              </p:cNvPr>
              <p:cNvSpPr/>
              <p:nvPr/>
            </p:nvSpPr>
            <p:spPr>
              <a:xfrm>
                <a:off x="-707790" y="2402189"/>
                <a:ext cx="2290997" cy="22907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Sleepy</a:t>
                </a:r>
              </a:p>
              <a:p>
                <a:pPr algn="ctr">
                  <a:defRPr/>
                </a:pPr>
                <a:r>
                  <a:rPr lang="en-US" dirty="0">
                    <a:solidFill>
                      <a:prstClr val="white"/>
                    </a:solidFill>
                  </a:rPr>
                  <a:t>602</a:t>
                </a:r>
              </a:p>
            </p:txBody>
          </p:sp>
          <p:sp>
            <p:nvSpPr>
              <p:cNvPr id="18" name="Oval 17">
                <a:extLst>
                  <a:ext uri="{FF2B5EF4-FFF2-40B4-BE49-F238E27FC236}">
                    <a16:creationId xmlns:a16="http://schemas.microsoft.com/office/drawing/2014/main" id="{90AA6E10-11A3-EACB-685D-309E59ED0F10}"/>
                  </a:ext>
                </a:extLst>
              </p:cNvPr>
              <p:cNvSpPr/>
              <p:nvPr/>
            </p:nvSpPr>
            <p:spPr>
              <a:xfrm>
                <a:off x="3153406" y="1889422"/>
                <a:ext cx="1708325" cy="170816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dirty="0">
                    <a:solidFill>
                      <a:prstClr val="white"/>
                    </a:solidFill>
                  </a:rPr>
                  <a:t>Not Sleepy</a:t>
                </a:r>
              </a:p>
              <a:p>
                <a:pPr algn="ctr">
                  <a:defRPr/>
                </a:pPr>
                <a:r>
                  <a:rPr lang="en-US" sz="2000" dirty="0">
                    <a:solidFill>
                      <a:prstClr val="white"/>
                    </a:solidFill>
                  </a:rPr>
                  <a:t>492</a:t>
                </a:r>
              </a:p>
            </p:txBody>
          </p:sp>
          <p:cxnSp>
            <p:nvCxnSpPr>
              <p:cNvPr id="19" name="Straight Arrow Connector 5">
                <a:extLst>
                  <a:ext uri="{FF2B5EF4-FFF2-40B4-BE49-F238E27FC236}">
                    <a16:creationId xmlns:a16="http://schemas.microsoft.com/office/drawing/2014/main" id="{7414B03B-65C2-A926-D12E-8EE47E83C76A}"/>
                  </a:ext>
                </a:extLst>
              </p:cNvPr>
              <p:cNvCxnSpPr>
                <a:stCxn id="17" idx="6"/>
                <a:endCxn id="20" idx="2"/>
              </p:cNvCxnSpPr>
              <p:nvPr/>
            </p:nvCxnSpPr>
            <p:spPr>
              <a:xfrm>
                <a:off x="1583207" y="3546785"/>
                <a:ext cx="1579725" cy="1257310"/>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9F231579-A44F-2BB1-C96F-34EDB3371922}"/>
                  </a:ext>
                </a:extLst>
              </p:cNvPr>
              <p:cNvSpPr/>
              <p:nvPr/>
            </p:nvSpPr>
            <p:spPr>
              <a:xfrm>
                <a:off x="3162932" y="4324666"/>
                <a:ext cx="957360" cy="9572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Sleepy</a:t>
                </a:r>
              </a:p>
              <a:p>
                <a:pPr algn="ctr">
                  <a:defRPr/>
                </a:pPr>
                <a:r>
                  <a:rPr lang="en-US" sz="1400" dirty="0">
                    <a:solidFill>
                      <a:prstClr val="white"/>
                    </a:solidFill>
                  </a:rPr>
                  <a:t>110</a:t>
                </a:r>
              </a:p>
            </p:txBody>
          </p:sp>
          <p:cxnSp>
            <p:nvCxnSpPr>
              <p:cNvPr id="21" name="Straight Arrow Connector 18">
                <a:extLst>
                  <a:ext uri="{FF2B5EF4-FFF2-40B4-BE49-F238E27FC236}">
                    <a16:creationId xmlns:a16="http://schemas.microsoft.com/office/drawing/2014/main" id="{8E7AED83-B2B5-698A-4080-7C916B0E8957}"/>
                  </a:ext>
                </a:extLst>
              </p:cNvPr>
              <p:cNvCxnSpPr>
                <a:stCxn id="17" idx="6"/>
                <a:endCxn id="18" idx="2"/>
              </p:cNvCxnSpPr>
              <p:nvPr/>
            </p:nvCxnSpPr>
            <p:spPr>
              <a:xfrm flipV="1">
                <a:off x="1583207" y="2743504"/>
                <a:ext cx="1570199" cy="803281"/>
              </a:xfrm>
              <a:prstGeom prst="bentConnector3">
                <a:avLst>
                  <a:gd name="adj1" fmla="val 50000"/>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D27A040-020A-5FB5-F3E2-CF86433E6917}"/>
                  </a:ext>
                </a:extLst>
              </p:cNvPr>
              <p:cNvSpPr txBox="1"/>
              <p:nvPr/>
            </p:nvSpPr>
            <p:spPr>
              <a:xfrm>
                <a:off x="1928524" y="4864420"/>
                <a:ext cx="1217737" cy="307977"/>
              </a:xfrm>
              <a:prstGeom prst="rect">
                <a:avLst/>
              </a:prstGeom>
              <a:noFill/>
            </p:spPr>
            <p:txBody>
              <a:bodyPr wrap="none">
                <a:spAutoFit/>
              </a:bodyPr>
              <a:lstStyle/>
              <a:p>
                <a:pPr>
                  <a:defRPr/>
                </a:pPr>
                <a:r>
                  <a:rPr lang="en-US" sz="1400" dirty="0">
                    <a:solidFill>
                      <a:prstClr val="black"/>
                    </a:solidFill>
                    <a:latin typeface="+mn-lt"/>
                  </a:rPr>
                  <a:t>ESS 16 → 13</a:t>
                </a:r>
              </a:p>
            </p:txBody>
          </p:sp>
          <p:sp>
            <p:nvSpPr>
              <p:cNvPr id="23" name="TextBox 22">
                <a:extLst>
                  <a:ext uri="{FF2B5EF4-FFF2-40B4-BE49-F238E27FC236}">
                    <a16:creationId xmlns:a16="http://schemas.microsoft.com/office/drawing/2014/main" id="{9A608F16-5B44-F712-7810-38E04B764E99}"/>
                  </a:ext>
                </a:extLst>
              </p:cNvPr>
              <p:cNvSpPr txBox="1"/>
              <p:nvPr/>
            </p:nvSpPr>
            <p:spPr>
              <a:xfrm>
                <a:off x="1978535" y="2397426"/>
                <a:ext cx="1117715" cy="307977"/>
              </a:xfrm>
              <a:prstGeom prst="rect">
                <a:avLst/>
              </a:prstGeom>
              <a:noFill/>
            </p:spPr>
            <p:txBody>
              <a:bodyPr wrap="none">
                <a:spAutoFit/>
              </a:bodyPr>
              <a:lstStyle/>
              <a:p>
                <a:pPr>
                  <a:defRPr/>
                </a:pPr>
                <a:r>
                  <a:rPr lang="en-US" sz="1400" dirty="0">
                    <a:solidFill>
                      <a:prstClr val="black"/>
                    </a:solidFill>
                    <a:latin typeface="+mn-lt"/>
                  </a:rPr>
                  <a:t>ESS 15 → 6</a:t>
                </a:r>
              </a:p>
            </p:txBody>
          </p:sp>
        </p:grpSp>
      </p:grpSp>
      <p:sp>
        <p:nvSpPr>
          <p:cNvPr id="24" name="Content Placeholder 71">
            <a:extLst>
              <a:ext uri="{FF2B5EF4-FFF2-40B4-BE49-F238E27FC236}">
                <a16:creationId xmlns:a16="http://schemas.microsoft.com/office/drawing/2014/main" id="{13C9E9FF-F61E-529C-CEDE-AF49C149E8E3}"/>
              </a:ext>
            </a:extLst>
          </p:cNvPr>
          <p:cNvSpPr>
            <a:spLocks noGrp="1"/>
          </p:cNvSpPr>
          <p:nvPr>
            <p:ph idx="1"/>
          </p:nvPr>
        </p:nvSpPr>
        <p:spPr>
          <a:xfrm>
            <a:off x="255588" y="5495925"/>
            <a:ext cx="11329987" cy="725488"/>
          </a:xfrm>
        </p:spPr>
        <p:txBody>
          <a:bodyPr rtlCol="0">
            <a:noAutofit/>
          </a:bodyPr>
          <a:lstStyle/>
          <a:p>
            <a:pPr lvl="1" eaLnBrk="1" fontAlgn="auto" hangingPunct="1">
              <a:spcAft>
                <a:spcPts val="0"/>
              </a:spcAft>
              <a:defRPr/>
            </a:pPr>
            <a:r>
              <a:rPr lang="en-US" dirty="0">
                <a:solidFill>
                  <a:srgbClr val="3F3F3F"/>
                </a:solidFill>
                <a:latin typeface="+mn-lt"/>
              </a:rPr>
              <a:t>58% were sleepy at baseline</a:t>
            </a:r>
          </a:p>
          <a:p>
            <a:pPr lvl="1" eaLnBrk="1" fontAlgn="auto" hangingPunct="1">
              <a:spcAft>
                <a:spcPts val="0"/>
              </a:spcAft>
              <a:defRPr/>
            </a:pPr>
            <a:r>
              <a:rPr lang="en-US" dirty="0">
                <a:solidFill>
                  <a:srgbClr val="3F3F3F"/>
                </a:solidFill>
                <a:latin typeface="+mn-lt"/>
              </a:rPr>
              <a:t>13% were sleepy at follow-up</a:t>
            </a:r>
          </a:p>
        </p:txBody>
      </p:sp>
      <p:sp>
        <p:nvSpPr>
          <p:cNvPr id="5" name="TextBox 4">
            <a:extLst>
              <a:ext uri="{FF2B5EF4-FFF2-40B4-BE49-F238E27FC236}">
                <a16:creationId xmlns:a16="http://schemas.microsoft.com/office/drawing/2014/main" id="{5669EE98-750E-348C-3A66-0652CD452D79}"/>
              </a:ext>
            </a:extLst>
          </p:cNvPr>
          <p:cNvSpPr txBox="1"/>
          <p:nvPr/>
        </p:nvSpPr>
        <p:spPr bwMode="auto">
          <a:xfrm>
            <a:off x="7030245" y="1528071"/>
            <a:ext cx="1304925" cy="461962"/>
          </a:xfrm>
          <a:prstGeom prst="rect">
            <a:avLst/>
          </a:prstGeom>
          <a:noFill/>
        </p:spPr>
        <p:txBody>
          <a:bodyPr wrap="none">
            <a:spAutoFit/>
          </a:bodyPr>
          <a:lstStyle/>
          <a:p>
            <a:pPr>
              <a:defRPr/>
            </a:pPr>
            <a:r>
              <a:rPr lang="en-US" dirty="0">
                <a:solidFill>
                  <a:prstClr val="black"/>
                </a:solidFill>
                <a:latin typeface="+mn-lt"/>
              </a:rPr>
              <a:t>Baseline</a:t>
            </a:r>
          </a:p>
        </p:txBody>
      </p:sp>
      <p:sp>
        <p:nvSpPr>
          <p:cNvPr id="25" name="TextBox 24">
            <a:extLst>
              <a:ext uri="{FF2B5EF4-FFF2-40B4-BE49-F238E27FC236}">
                <a16:creationId xmlns:a16="http://schemas.microsoft.com/office/drawing/2014/main" id="{AC817CC7-54ED-DCA4-9600-D22B2D037178}"/>
              </a:ext>
            </a:extLst>
          </p:cNvPr>
          <p:cNvSpPr txBox="1"/>
          <p:nvPr/>
        </p:nvSpPr>
        <p:spPr bwMode="auto">
          <a:xfrm>
            <a:off x="9524760" y="1532833"/>
            <a:ext cx="2566988" cy="460375"/>
          </a:xfrm>
          <a:prstGeom prst="rect">
            <a:avLst/>
          </a:prstGeom>
          <a:noFill/>
        </p:spPr>
        <p:txBody>
          <a:bodyPr wrap="none">
            <a:spAutoFit/>
          </a:bodyPr>
          <a:lstStyle/>
          <a:p>
            <a:pPr>
              <a:defRPr/>
            </a:pPr>
            <a:r>
              <a:rPr lang="en-US" dirty="0">
                <a:solidFill>
                  <a:prstClr val="black"/>
                </a:solidFill>
                <a:latin typeface="+mn-lt"/>
              </a:rPr>
              <a:t>Follow-up on CPAP</a:t>
            </a:r>
          </a:p>
        </p:txBody>
      </p:sp>
    </p:spTree>
    <p:extLst>
      <p:ext uri="{BB962C8B-B14F-4D97-AF65-F5344CB8AC3E}">
        <p14:creationId xmlns:p14="http://schemas.microsoft.com/office/powerpoint/2010/main" val="4017311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a:extLst>
              <a:ext uri="{FF2B5EF4-FFF2-40B4-BE49-F238E27FC236}">
                <a16:creationId xmlns:a16="http://schemas.microsoft.com/office/drawing/2014/main" id="{B8427587-E25E-C87C-3BE3-4CED6D3A9C87}"/>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23862" y="2852072"/>
            <a:ext cx="4828730" cy="343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r>
              <a:rPr lang="en-US" dirty="0"/>
              <a:t>LS, least squares; MWT, maintenance of wakefulness test; SE, standard error. </a:t>
            </a:r>
            <a:br>
              <a:rPr lang="en-US" dirty="0"/>
            </a:br>
            <a:r>
              <a:rPr lang="en-US" dirty="0"/>
              <a:t>Schweitzer PK, et al. </a:t>
            </a:r>
            <a:r>
              <a:rPr lang="en-US" i="1" dirty="0"/>
              <a:t>Am J Respir Crit Care Med. </a:t>
            </a:r>
            <a:r>
              <a:rPr lang="en-US" dirty="0"/>
              <a:t>2019;199(11):1421-31.</a:t>
            </a:r>
          </a:p>
        </p:txBody>
      </p:sp>
      <p:pic>
        <p:nvPicPr>
          <p:cNvPr id="9" name="Picture 5">
            <a:extLst>
              <a:ext uri="{FF2B5EF4-FFF2-40B4-BE49-F238E27FC236}">
                <a16:creationId xmlns:a16="http://schemas.microsoft.com/office/drawing/2014/main" id="{3F6CCA75-8EDD-3BEE-C8EE-04548215DCF6}"/>
              </a:ext>
            </a:extLst>
          </p:cNvPr>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5856950" y="2773975"/>
            <a:ext cx="5617945" cy="345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Content Placeholder 3">
            <a:extLst>
              <a:ext uri="{FF2B5EF4-FFF2-40B4-BE49-F238E27FC236}">
                <a16:creationId xmlns:a16="http://schemas.microsoft.com/office/drawing/2014/main" id="{558D3A27-EC63-2EF7-5777-8EE4C590851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a:xfrm>
            <a:off x="2557545" y="171083"/>
            <a:ext cx="6848307" cy="2472894"/>
          </a:xfrm>
          <a:prstGeom prst="rect">
            <a:avLst/>
          </a:prstGeom>
        </p:spPr>
      </p:pic>
      <p:sp>
        <p:nvSpPr>
          <p:cNvPr id="15" name="TextBox 6">
            <a:extLst>
              <a:ext uri="{FF2B5EF4-FFF2-40B4-BE49-F238E27FC236}">
                <a16:creationId xmlns:a16="http://schemas.microsoft.com/office/drawing/2014/main" id="{08F2EDE3-C12D-E8A6-1543-2DD8AF926E11}"/>
              </a:ext>
            </a:extLst>
          </p:cNvPr>
          <p:cNvSpPr txBox="1">
            <a:spLocks noChangeArrowheads="1"/>
          </p:cNvSpPr>
          <p:nvPr/>
        </p:nvSpPr>
        <p:spPr bwMode="auto">
          <a:xfrm>
            <a:off x="7520911" y="171083"/>
            <a:ext cx="29003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dirty="0">
                <a:solidFill>
                  <a:srgbClr val="4D4E4D"/>
                </a:solidFill>
                <a:latin typeface="+mn-lt"/>
              </a:rPr>
              <a:t>AJRCCM 2019</a:t>
            </a:r>
          </a:p>
        </p:txBody>
      </p:sp>
      <p:sp>
        <p:nvSpPr>
          <p:cNvPr id="17" name="TextBox 16">
            <a:extLst>
              <a:ext uri="{FF2B5EF4-FFF2-40B4-BE49-F238E27FC236}">
                <a16:creationId xmlns:a16="http://schemas.microsoft.com/office/drawing/2014/main" id="{E319FD0A-BA83-F258-8994-0500AB8DE972}"/>
              </a:ext>
            </a:extLst>
          </p:cNvPr>
          <p:cNvSpPr txBox="1"/>
          <p:nvPr/>
        </p:nvSpPr>
        <p:spPr>
          <a:xfrm>
            <a:off x="2506771" y="2708905"/>
            <a:ext cx="820629" cy="261610"/>
          </a:xfrm>
          <a:prstGeom prst="rect">
            <a:avLst/>
          </a:prstGeom>
          <a:solidFill>
            <a:schemeClr val="bg1"/>
          </a:solidFill>
        </p:spPr>
        <p:txBody>
          <a:bodyPr wrap="square">
            <a:spAutoFit/>
          </a:bodyPr>
          <a:lstStyle/>
          <a:p>
            <a:pPr algn="ctr"/>
            <a:r>
              <a:rPr lang="en-US" sz="1050" dirty="0">
                <a:solidFill>
                  <a:schemeClr val="tx1">
                    <a:lumMod val="50000"/>
                  </a:schemeClr>
                </a:solidFill>
              </a:rPr>
              <a:t>Week</a:t>
            </a:r>
          </a:p>
        </p:txBody>
      </p:sp>
      <p:sp>
        <p:nvSpPr>
          <p:cNvPr id="18" name="TextBox 17">
            <a:extLst>
              <a:ext uri="{FF2B5EF4-FFF2-40B4-BE49-F238E27FC236}">
                <a16:creationId xmlns:a16="http://schemas.microsoft.com/office/drawing/2014/main" id="{BAF2228A-5AFF-4930-EEC2-C7AA14DA469B}"/>
              </a:ext>
            </a:extLst>
          </p:cNvPr>
          <p:cNvSpPr txBox="1"/>
          <p:nvPr/>
        </p:nvSpPr>
        <p:spPr>
          <a:xfrm>
            <a:off x="8802002" y="6226351"/>
            <a:ext cx="820629" cy="261610"/>
          </a:xfrm>
          <a:prstGeom prst="rect">
            <a:avLst/>
          </a:prstGeom>
          <a:solidFill>
            <a:schemeClr val="bg1"/>
          </a:solidFill>
        </p:spPr>
        <p:txBody>
          <a:bodyPr wrap="square">
            <a:spAutoFit/>
          </a:bodyPr>
          <a:lstStyle/>
          <a:p>
            <a:pPr algn="ctr"/>
            <a:r>
              <a:rPr lang="en-US" sz="1050" dirty="0">
                <a:solidFill>
                  <a:schemeClr val="tx1">
                    <a:lumMod val="50000"/>
                  </a:schemeClr>
                </a:solidFill>
              </a:rPr>
              <a:t>Week</a:t>
            </a:r>
          </a:p>
        </p:txBody>
      </p:sp>
    </p:spTree>
    <p:extLst>
      <p:ext uri="{BB962C8B-B14F-4D97-AF65-F5344CB8AC3E}">
        <p14:creationId xmlns:p14="http://schemas.microsoft.com/office/powerpoint/2010/main" val="4130053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530B8F3-5BAE-033B-DE03-F6DA8B73E84F}"/>
              </a:ext>
            </a:extLst>
          </p:cNvPr>
          <p:cNvSpPr>
            <a:spLocks noGrp="1"/>
          </p:cNvSpPr>
          <p:nvPr>
            <p:ph type="ftr" sz="quarter" idx="3"/>
          </p:nvPr>
        </p:nvSpPr>
        <p:spPr/>
        <p:txBody>
          <a:bodyPr/>
          <a:lstStyle/>
          <a:p>
            <a:pPr eaLnBrk="1" hangingPunct="1">
              <a:spcBef>
                <a:spcPct val="0"/>
              </a:spcBef>
            </a:pPr>
            <a:r>
              <a:rPr lang="en-US" altLang="en-US" sz="1200" baseline="30000" dirty="0" err="1"/>
              <a:t>a</a:t>
            </a:r>
            <a:r>
              <a:rPr lang="en-US" altLang="en-US" sz="1200" dirty="0" err="1"/>
              <a:t>Not</a:t>
            </a:r>
            <a:r>
              <a:rPr lang="en-US" altLang="en-US" sz="1200" dirty="0"/>
              <a:t> all participants at the last assessment in the parent study were on study drug.</a:t>
            </a:r>
          </a:p>
          <a:p>
            <a:pPr eaLnBrk="1" hangingPunct="1">
              <a:spcBef>
                <a:spcPct val="0"/>
              </a:spcBef>
            </a:pPr>
            <a:r>
              <a:rPr lang="en-US" altLang="en-US" sz="1200" dirty="0"/>
              <a:t>SD, standard deviation. </a:t>
            </a:r>
          </a:p>
          <a:p>
            <a:pPr eaLnBrk="1" hangingPunct="1">
              <a:spcBef>
                <a:spcPct val="0"/>
              </a:spcBef>
            </a:pPr>
            <a:r>
              <a:rPr lang="en-US" altLang="en-US" sz="1200" dirty="0"/>
              <a:t>Malhotra A, et al. </a:t>
            </a:r>
            <a:r>
              <a:rPr lang="en-US" altLang="en-US" sz="1200" i="1" dirty="0"/>
              <a:t>Sleep. </a:t>
            </a:r>
            <a:r>
              <a:rPr lang="en-US" altLang="en-US" sz="1200" dirty="0"/>
              <a:t>2020;43(2):zsz220.</a:t>
            </a:r>
          </a:p>
        </p:txBody>
      </p:sp>
      <p:pic>
        <p:nvPicPr>
          <p:cNvPr id="7" name="Content Placeholder 6">
            <a:extLst>
              <a:ext uri="{FF2B5EF4-FFF2-40B4-BE49-F238E27FC236}">
                <a16:creationId xmlns:a16="http://schemas.microsoft.com/office/drawing/2014/main" id="{D34EA718-C106-4E19-CEAB-DD449739E818}"/>
              </a:ext>
            </a:extLst>
          </p:cNvPr>
          <p:cNvPicPr>
            <a:picLocks noGrp="1" noChangeAspect="1" noChangeArrowheads="1"/>
          </p:cNvPicPr>
          <p:nvPr>
            <p:ph idx="1"/>
          </p:nvPr>
        </p:nvPicPr>
        <p:blipFill>
          <a:blip r:embed="rId2" cstate="screen">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rcRect/>
          <a:stretch>
            <a:fillRect/>
          </a:stretch>
        </p:blipFill>
        <p:spPr>
          <a:xfrm>
            <a:off x="222910" y="287337"/>
            <a:ext cx="5376862" cy="1536700"/>
          </a:xfrm>
        </p:spPr>
      </p:pic>
      <p:sp>
        <p:nvSpPr>
          <p:cNvPr id="9" name="TextBox 13">
            <a:extLst>
              <a:ext uri="{FF2B5EF4-FFF2-40B4-BE49-F238E27FC236}">
                <a16:creationId xmlns:a16="http://schemas.microsoft.com/office/drawing/2014/main" id="{15611106-A6DA-1F52-D43C-63EABF47FDEC}"/>
              </a:ext>
            </a:extLst>
          </p:cNvPr>
          <p:cNvSpPr txBox="1">
            <a:spLocks noChangeArrowheads="1"/>
          </p:cNvSpPr>
          <p:nvPr/>
        </p:nvSpPr>
        <p:spPr bwMode="auto">
          <a:xfrm>
            <a:off x="318953" y="1958287"/>
            <a:ext cx="25923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dirty="0">
                <a:solidFill>
                  <a:srgbClr val="3F3F3F"/>
                </a:solidFill>
                <a:latin typeface="+mn-lt"/>
              </a:rPr>
              <a:t>N=643</a:t>
            </a:r>
          </a:p>
          <a:p>
            <a:r>
              <a:rPr lang="en-US" altLang="en-US" sz="1800" dirty="0">
                <a:solidFill>
                  <a:srgbClr val="3F3F3F"/>
                </a:solidFill>
                <a:latin typeface="+mn-lt"/>
              </a:rPr>
              <a:t>Sleep 2020</a:t>
            </a:r>
          </a:p>
        </p:txBody>
      </p:sp>
      <p:grpSp>
        <p:nvGrpSpPr>
          <p:cNvPr id="4" name="Group 3">
            <a:extLst>
              <a:ext uri="{FF2B5EF4-FFF2-40B4-BE49-F238E27FC236}">
                <a16:creationId xmlns:a16="http://schemas.microsoft.com/office/drawing/2014/main" id="{53A53842-8283-D71F-C99E-761572B581C4}"/>
              </a:ext>
            </a:extLst>
          </p:cNvPr>
          <p:cNvGrpSpPr/>
          <p:nvPr/>
        </p:nvGrpSpPr>
        <p:grpSpPr>
          <a:xfrm>
            <a:off x="1968235" y="1958287"/>
            <a:ext cx="9904812" cy="3937000"/>
            <a:chOff x="3029441" y="1055687"/>
            <a:chExt cx="7696200" cy="3059113"/>
          </a:xfrm>
        </p:grpSpPr>
        <p:pic>
          <p:nvPicPr>
            <p:cNvPr id="8" name="Picture 7">
              <a:extLst>
                <a:ext uri="{FF2B5EF4-FFF2-40B4-BE49-F238E27FC236}">
                  <a16:creationId xmlns:a16="http://schemas.microsoft.com/office/drawing/2014/main" id="{E9851DBF-66E1-9097-8D25-B3D7592C526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p:blipFill>
          <p:spPr bwMode="auto">
            <a:xfrm>
              <a:off x="6877541" y="1055687"/>
              <a:ext cx="384810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8970DCE6-05CB-8D35-4B90-4B7DD7A14E5E}"/>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sharpenSoften amount="25000"/>
                      </a14:imgEffect>
                    </a14:imgLayer>
                  </a14:imgProps>
                </a:ext>
                <a:ext uri="{28A0092B-C50C-407E-A947-70E740481C1C}">
                  <a14:useLocalDpi xmlns:a14="http://schemas.microsoft.com/office/drawing/2010/main"/>
                </a:ext>
              </a:extLst>
            </a:blip>
            <a:srcRect/>
            <a:stretch/>
          </p:blipFill>
          <p:spPr bwMode="auto">
            <a:xfrm>
              <a:off x="3029441" y="1055687"/>
              <a:ext cx="384810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373144692"/>
      </p:ext>
    </p:extLst>
  </p:cSld>
  <p:clrMapOvr>
    <a:masterClrMapping/>
  </p:clrMapOvr>
</p:sld>
</file>

<file path=ppt/theme/theme1.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Neurology2023</Template>
  <TotalTime>57</TotalTime>
  <Words>934</Words>
  <Application>Microsoft Macintosh PowerPoint</Application>
  <PresentationFormat>Widescreen</PresentationFormat>
  <Paragraphs>102</Paragraphs>
  <Slides>13</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Calibri Light</vt:lpstr>
      <vt:lpstr>Century Gothic</vt:lpstr>
      <vt:lpstr>Trebuchet MS</vt:lpstr>
      <vt:lpstr>Neurology2023</vt:lpstr>
      <vt:lpstr>Office Theme</vt:lpstr>
      <vt:lpstr>The Epidemiology of Sleepiness in Obstructive Sleep Apnea</vt:lpstr>
      <vt:lpstr>PowerPoint Presentation</vt:lpstr>
      <vt:lpstr>Disclaimer</vt:lpstr>
      <vt:lpstr>PowerPoint Presentation</vt:lpstr>
      <vt:lpstr>SDB + Sleepiness</vt:lpstr>
      <vt:lpstr>CPAP Reduces Subjective but Not Objective Sleepiness</vt:lpstr>
      <vt:lpstr>Prevalence of Sleepiness in 1047 Patients with OSA in the French National Sleep Registry</vt:lpstr>
      <vt:lpstr>PowerPoint Presentation</vt:lpstr>
      <vt:lpstr>PowerPoint Presentation</vt:lpstr>
      <vt:lpstr>Randomized Controlled Trial of Solriamfetol for Excessive Daytime Sleepiness in Obstructive Sleep Apnea: An Analysis of Subgroups Adherent or Nonadherent to Obstructive Sleep Apnea Treatment</vt:lpstr>
      <vt:lpstr>Effects of solriamfetol in a long-term trial of participants with obstructive sleep apnea who are adherent or nonadherent to airway therapy</vt:lpstr>
      <vt:lpstr>Summary and Take Home Messages</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Epidemiology of Sleepiness in Obstructive Sleep Apnea</dc:title>
  <dc:subject/>
  <dc:creator>MedEd On The Go</dc:creator>
  <cp:keywords/>
  <dc:description/>
  <cp:lastModifiedBy>Olivia Marshall</cp:lastModifiedBy>
  <cp:revision>10</cp:revision>
  <cp:lastPrinted>2023-02-11T00:53:38Z</cp:lastPrinted>
  <dcterms:created xsi:type="dcterms:W3CDTF">2023-02-11T00:50:27Z</dcterms:created>
  <dcterms:modified xsi:type="dcterms:W3CDTF">2023-08-24T19:45:19Z</dcterms:modified>
  <cp:category/>
</cp:coreProperties>
</file>