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4"/>
    <p:sldMasterId id="2147483685" r:id="rId5"/>
  </p:sldMasterIdLst>
  <p:notesMasterIdLst>
    <p:notesMasterId r:id="rId17"/>
  </p:notesMasterIdLst>
  <p:sldIdLst>
    <p:sldId id="299" r:id="rId6"/>
    <p:sldId id="265" r:id="rId7"/>
    <p:sldId id="256" r:id="rId8"/>
    <p:sldId id="300" r:id="rId9"/>
    <p:sldId id="499" r:id="rId10"/>
    <p:sldId id="500" r:id="rId11"/>
    <p:sldId id="501" r:id="rId12"/>
    <p:sldId id="307" r:id="rId13"/>
    <p:sldId id="302" r:id="rId14"/>
    <p:sldId id="303"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59A44"/>
    <a:srgbClr val="ACD274"/>
    <a:srgbClr val="98C36B"/>
    <a:srgbClr val="2A3A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BF105B-7F9E-3A43-8AFF-5726E71E4E74}" v="4" dt="2024-03-19T19:01:30.981"/>
  </p1510:revLst>
</p1510:revInfo>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p:restoredTop sz="95918"/>
  </p:normalViewPr>
  <p:slideViewPr>
    <p:cSldViewPr snapToGrid="0">
      <p:cViewPr varScale="1">
        <p:scale>
          <a:sx n="118" d="100"/>
          <a:sy n="118" d="100"/>
        </p:scale>
        <p:origin x="9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0FC8D-55AB-D44D-AA35-0E4EA628FF9D}" type="datetimeFigureOut">
              <a:rPr lang="en-US" smtClean="0"/>
              <a:t>3/19/24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6E6E7-9293-4247-BC2A-143E4943AB2E}" type="slidenum">
              <a:rPr lang="en-US" smtClean="0"/>
              <a:t>‹#›</a:t>
            </a:fld>
            <a:endParaRPr lang="en-US"/>
          </a:p>
        </p:txBody>
      </p:sp>
    </p:spTree>
    <p:extLst>
      <p:ext uri="{BB962C8B-B14F-4D97-AF65-F5344CB8AC3E}">
        <p14:creationId xmlns:p14="http://schemas.microsoft.com/office/powerpoint/2010/main" val="180237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1</a:t>
            </a:fld>
            <a:endParaRPr lang="en-US"/>
          </a:p>
        </p:txBody>
      </p:sp>
    </p:spTree>
    <p:extLst>
      <p:ext uri="{BB962C8B-B14F-4D97-AF65-F5344CB8AC3E}">
        <p14:creationId xmlns:p14="http://schemas.microsoft.com/office/powerpoint/2010/main" val="3635466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E60410-5EED-6344-A193-9879A1726291}" type="slidenum">
              <a:rPr lang="en-US" smtClean="0"/>
              <a:t>4</a:t>
            </a:fld>
            <a:endParaRPr lang="en-US"/>
          </a:p>
        </p:txBody>
      </p:sp>
    </p:spTree>
    <p:extLst>
      <p:ext uri="{BB962C8B-B14F-4D97-AF65-F5344CB8AC3E}">
        <p14:creationId xmlns:p14="http://schemas.microsoft.com/office/powerpoint/2010/main" val="998467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5</a:t>
            </a:fld>
            <a:endParaRPr lang="en-US"/>
          </a:p>
        </p:txBody>
      </p:sp>
    </p:spTree>
    <p:extLst>
      <p:ext uri="{BB962C8B-B14F-4D97-AF65-F5344CB8AC3E}">
        <p14:creationId xmlns:p14="http://schemas.microsoft.com/office/powerpoint/2010/main" val="2374438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6</a:t>
            </a:fld>
            <a:endParaRPr lang="en-US"/>
          </a:p>
        </p:txBody>
      </p:sp>
    </p:spTree>
    <p:extLst>
      <p:ext uri="{BB962C8B-B14F-4D97-AF65-F5344CB8AC3E}">
        <p14:creationId xmlns:p14="http://schemas.microsoft.com/office/powerpoint/2010/main" val="403143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7</a:t>
            </a:fld>
            <a:endParaRPr lang="en-US"/>
          </a:p>
        </p:txBody>
      </p:sp>
    </p:spTree>
    <p:extLst>
      <p:ext uri="{BB962C8B-B14F-4D97-AF65-F5344CB8AC3E}">
        <p14:creationId xmlns:p14="http://schemas.microsoft.com/office/powerpoint/2010/main" val="137120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8</a:t>
            </a:fld>
            <a:endParaRPr lang="en-US"/>
          </a:p>
        </p:txBody>
      </p:sp>
    </p:spTree>
    <p:extLst>
      <p:ext uri="{BB962C8B-B14F-4D97-AF65-F5344CB8AC3E}">
        <p14:creationId xmlns:p14="http://schemas.microsoft.com/office/powerpoint/2010/main" val="8404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9</a:t>
            </a:fld>
            <a:endParaRPr lang="en-US"/>
          </a:p>
        </p:txBody>
      </p:sp>
    </p:spTree>
    <p:extLst>
      <p:ext uri="{BB962C8B-B14F-4D97-AF65-F5344CB8AC3E}">
        <p14:creationId xmlns:p14="http://schemas.microsoft.com/office/powerpoint/2010/main" val="3715995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10</a:t>
            </a:fld>
            <a:endParaRPr lang="en-US"/>
          </a:p>
        </p:txBody>
      </p:sp>
    </p:spTree>
    <p:extLst>
      <p:ext uri="{BB962C8B-B14F-4D97-AF65-F5344CB8AC3E}">
        <p14:creationId xmlns:p14="http://schemas.microsoft.com/office/powerpoint/2010/main" val="1808155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dirty="0"/>
              <a:t>Click to edit Master title style</a:t>
            </a:r>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A632F408-3A85-44BA-9DC9-E8F0D6C40C97}"/>
              </a:ext>
            </a:extLst>
          </p:cNvPr>
          <p:cNvSpPr/>
          <p:nvPr/>
        </p:nvSpPr>
        <p:spPr>
          <a:xfrm>
            <a:off x="10365698" y="6356350"/>
            <a:ext cx="175385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10AE76F-C939-76EC-E7E6-FB9D1D806D4F}"/>
              </a:ext>
            </a:extLst>
          </p:cNvPr>
          <p:cNvPicPr>
            <a:picLocks noChangeAspect="1"/>
          </p:cNvPicPr>
          <p:nvPr userDrawn="1"/>
        </p:nvPicPr>
        <p:blipFill>
          <a:blip r:embed="rId2"/>
          <a:stretch>
            <a:fillRect/>
          </a:stretch>
        </p:blipFill>
        <p:spPr>
          <a:xfrm>
            <a:off x="0" y="-2933"/>
            <a:ext cx="12192000" cy="975360"/>
          </a:xfrm>
          <a:prstGeom prst="rect">
            <a:avLst/>
          </a:prstGeom>
        </p:spPr>
      </p:pic>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4" name="Picture 3">
            <a:extLst>
              <a:ext uri="{FF2B5EF4-FFF2-40B4-BE49-F238E27FC236}">
                <a16:creationId xmlns:a16="http://schemas.microsoft.com/office/drawing/2014/main" id="{7F769840-AFB3-41D5-B8CE-7626D91553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210970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extBox 5"/>
          <p:cNvSpPr txBox="1"/>
          <p:nvPr userDrawn="1"/>
        </p:nvSpPr>
        <p:spPr>
          <a:xfrm>
            <a:off x="0" y="6193331"/>
            <a:ext cx="12192000" cy="369332"/>
          </a:xfrm>
          <a:prstGeom prst="rect">
            <a:avLst/>
          </a:prstGeom>
          <a:solidFill>
            <a:srgbClr val="00153E"/>
          </a:solidFill>
        </p:spPr>
        <p:txBody>
          <a:bodyPr wrap="square" rtlCol="0">
            <a:spAutoFit/>
          </a:bodyPr>
          <a:lstStyle/>
          <a:p>
            <a:endParaRPr lang="en-US" sz="1800" dirty="0"/>
          </a:p>
        </p:txBody>
      </p:sp>
      <p:pic>
        <p:nvPicPr>
          <p:cNvPr id="7" name="Picture 7" descr="Signature-Marketing-White.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7951" y="6325833"/>
            <a:ext cx="4262967" cy="39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8"/>
          <p:cNvSpPr>
            <a:spLocks noGrp="1"/>
          </p:cNvSpPr>
          <p:nvPr>
            <p:ph sz="quarter" idx="10"/>
          </p:nvPr>
        </p:nvSpPr>
        <p:spPr>
          <a:xfrm>
            <a:off x="903816" y="1227667"/>
            <a:ext cx="9440333" cy="4159250"/>
          </a:xfrm>
          <a:prstGeom prst="rect">
            <a:avLst/>
          </a:prstGeom>
        </p:spPr>
        <p:txBody>
          <a:bodyPr vert="horz"/>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1"/>
          </p:nvPr>
        </p:nvSpPr>
        <p:spPr>
          <a:xfrm>
            <a:off x="903817" y="95250"/>
            <a:ext cx="10045700" cy="655638"/>
          </a:xfrm>
          <a:prstGeom prst="rect">
            <a:avLst/>
          </a:prstGeom>
        </p:spPr>
        <p:txBody>
          <a:bodyPr vert="horz"/>
          <a:lstStyle>
            <a:lvl1pPr marL="0" indent="0">
              <a:buNone/>
              <a:defRPr sz="2800">
                <a:solidFill>
                  <a:schemeClr val="bg1"/>
                </a:solidFill>
              </a:defRPr>
            </a:lvl1pPr>
          </a:lstStyle>
          <a:p>
            <a:pPr lvl="0"/>
            <a:r>
              <a:rPr lang="en-US" dirty="0"/>
              <a:t>Click to edit Master text styles</a:t>
            </a:r>
          </a:p>
        </p:txBody>
      </p:sp>
      <p:sp>
        <p:nvSpPr>
          <p:cNvPr id="15" name="Text Placeholder 14"/>
          <p:cNvSpPr>
            <a:spLocks noGrp="1"/>
          </p:cNvSpPr>
          <p:nvPr>
            <p:ph type="body" sz="quarter" idx="12" hasCustomPrompt="1"/>
          </p:nvPr>
        </p:nvSpPr>
        <p:spPr>
          <a:xfrm>
            <a:off x="85376" y="6326188"/>
            <a:ext cx="4868333" cy="393700"/>
          </a:xfrm>
          <a:prstGeom prst="rect">
            <a:avLst/>
          </a:prstGeom>
        </p:spPr>
        <p:txBody>
          <a:bodyPr vert="horz"/>
          <a:lstStyle>
            <a:lvl1pPr marL="0" indent="0">
              <a:buNone/>
              <a:defRPr sz="1800" b="0" i="0" baseline="0">
                <a:solidFill>
                  <a:srgbClr val="FFFFFF"/>
                </a:solidFill>
                <a:latin typeface="Univers LT Std 57 Cn"/>
                <a:cs typeface="Univers LT Std 57 Cn"/>
              </a:defRPr>
            </a:lvl1pPr>
          </a:lstStyle>
          <a:p>
            <a:pPr lvl="0"/>
            <a:r>
              <a:rPr lang="en-US" dirty="0"/>
              <a:t>DEPARTMENT NAME</a:t>
            </a:r>
          </a:p>
        </p:txBody>
      </p:sp>
    </p:spTree>
    <p:extLst>
      <p:ext uri="{BB962C8B-B14F-4D97-AF65-F5344CB8AC3E}">
        <p14:creationId xmlns:p14="http://schemas.microsoft.com/office/powerpoint/2010/main" val="3865326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250C-6EEA-B1A1-B491-1042254842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BD3599-E485-39AC-03C7-74F93F01C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F96DE3-09DA-C553-4E03-25C8490BF4CE}"/>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EFA9A60E-868C-52C6-C825-19BA338FF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1579E-803B-BD28-2DBB-13250B0CA552}"/>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709333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FC08-534A-8154-8815-A5BFFB686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4B8B7-FC0D-4F40-EC2B-62E119F7C5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7CCE6-3E70-D9AF-F696-4DDE3281A5DF}"/>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3693B666-A55A-067A-E47A-F4A087A8B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8EFF9-3F62-FFA8-F4BC-890344B8B66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806322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25A2-2765-239F-A15A-3F2C72B2A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EDEC4F-96BF-9190-2B7F-6CE6BF421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41C397-E997-3E50-0FFF-FB8BD85539E4}"/>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54973FE1-6DFF-CDB4-7A32-D3D242B7A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263AC-E06E-CCF8-C678-2295416D6BF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133537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2703-6067-83C5-B7B3-BFB874451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7963D-72B5-EAAA-B532-937561249D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478CC-A6AE-5BA5-0C93-2ABD2CB9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BF93BF-43F9-E86C-2186-7EE4544814C4}"/>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6" name="Footer Placeholder 5">
            <a:extLst>
              <a:ext uri="{FF2B5EF4-FFF2-40B4-BE49-F238E27FC236}">
                <a16:creationId xmlns:a16="http://schemas.microsoft.com/office/drawing/2014/main" id="{42E5678A-92ED-3CA8-25E7-1697F7B10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A367E-BEF6-76B2-B494-82E3A4FFFA0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740746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067C-F02F-CA51-C76E-9AFAA77F46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7DFFB7-D356-0068-C081-0037355B3B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46DE1-B636-ED1B-AB2F-C49A63505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EE0272-F65F-ED84-720C-CA73A9D14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50EF4-AE51-FB58-8AAB-D7B6106A86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D4A651-BC82-2322-E0B4-F301EE08EC72}"/>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8" name="Footer Placeholder 7">
            <a:extLst>
              <a:ext uri="{FF2B5EF4-FFF2-40B4-BE49-F238E27FC236}">
                <a16:creationId xmlns:a16="http://schemas.microsoft.com/office/drawing/2014/main" id="{36DE80AA-357E-6C98-0356-40E44CEA86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AEBF76-C709-17B1-7646-653B310FA635}"/>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1507631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9F76-DC18-5638-D2F2-A8C5E27ACA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92889F-0B2E-7251-3AFB-6AE4AC334F59}"/>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4" name="Footer Placeholder 3">
            <a:extLst>
              <a:ext uri="{FF2B5EF4-FFF2-40B4-BE49-F238E27FC236}">
                <a16:creationId xmlns:a16="http://schemas.microsoft.com/office/drawing/2014/main" id="{7303151B-2399-38C2-5A12-67FB2C493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D54789-EB7D-63FF-798A-50C671590E5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462530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AC998-1345-0A1E-D969-E2343D24E5B0}"/>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3" name="Footer Placeholder 2">
            <a:extLst>
              <a:ext uri="{FF2B5EF4-FFF2-40B4-BE49-F238E27FC236}">
                <a16:creationId xmlns:a16="http://schemas.microsoft.com/office/drawing/2014/main" id="{24CBE583-98EF-E399-09BA-BD0061BEF4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234487-D257-CCB4-7728-4674E825B93B}"/>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850329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6936-E1B0-0DD5-1952-04504CECD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ED911E-6386-4271-B6E9-40C5066E2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E8560E-7E00-2A07-7AE0-12A12B709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F7A04-C019-9FFD-A565-15FD384B2CBA}"/>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6" name="Footer Placeholder 5">
            <a:extLst>
              <a:ext uri="{FF2B5EF4-FFF2-40B4-BE49-F238E27FC236}">
                <a16:creationId xmlns:a16="http://schemas.microsoft.com/office/drawing/2014/main" id="{3C619466-C547-5950-58EE-EE1847F6B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F1FB8-9D79-225C-2626-783076682BD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1709670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1F79-9E23-3848-6F69-35488B4C9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EC5418-1A70-E059-01EC-1D7218641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7CE12-2BFD-3001-A50F-144325830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FDA66-E22F-675F-FEB8-63150CF7F0F3}"/>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6" name="Footer Placeholder 5">
            <a:extLst>
              <a:ext uri="{FF2B5EF4-FFF2-40B4-BE49-F238E27FC236}">
                <a16:creationId xmlns:a16="http://schemas.microsoft.com/office/drawing/2014/main" id="{10C83DCB-B75E-E3B9-1D31-F97DD2D65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1B311-4B71-A04A-F24B-8930E95E38DC}"/>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805193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pisode 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a:extLst>
              <a:ext uri="{FF2B5EF4-FFF2-40B4-BE49-F238E27FC236}">
                <a16:creationId xmlns:a16="http://schemas.microsoft.com/office/drawing/2014/main" id="{10904000-0A7A-2857-D9A1-D638CB970994}"/>
              </a:ext>
            </a:extLst>
          </p:cNvPr>
          <p:cNvPicPr>
            <a:picLocks noChangeAspect="1"/>
          </p:cNvPicPr>
          <p:nvPr userDrawn="1"/>
        </p:nvPicPr>
        <p:blipFill>
          <a:blip r:embed="rId2"/>
          <a:stretch>
            <a:fillRect/>
          </a:stretch>
        </p:blipFill>
        <p:spPr>
          <a:xfrm>
            <a:off x="0" y="-2933"/>
            <a:ext cx="12192000" cy="975360"/>
          </a:xfrm>
          <a:prstGeom prst="rect">
            <a:avLst/>
          </a:prstGeom>
        </p:spPr>
      </p:pic>
      <p:sp>
        <p:nvSpPr>
          <p:cNvPr id="7" name="Rectangle 6">
            <a:extLst>
              <a:ext uri="{FF2B5EF4-FFF2-40B4-BE49-F238E27FC236}">
                <a16:creationId xmlns:a16="http://schemas.microsoft.com/office/drawing/2014/main" id="{A632F408-3A85-44BA-9DC9-E8F0D6C40C97}"/>
              </a:ext>
            </a:extLst>
          </p:cNvPr>
          <p:cNvSpPr/>
          <p:nvPr/>
        </p:nvSpPr>
        <p:spPr>
          <a:xfrm>
            <a:off x="10365698" y="6356350"/>
            <a:ext cx="175385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2" name="Picture 1">
            <a:extLst>
              <a:ext uri="{FF2B5EF4-FFF2-40B4-BE49-F238E27FC236}">
                <a16:creationId xmlns:a16="http://schemas.microsoft.com/office/drawing/2014/main" id="{B8243155-C1BE-4C8F-A1B8-E05BE1DC5B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1205959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74C5-0A9B-18F3-9CAF-A2B1A25B9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D017D1-B693-49B4-3D5E-A85798E937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F5442-7CBE-77D1-A385-C70394651352}"/>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D87A6695-506E-F21D-883F-09C59CE1C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E03CC-E804-AE4F-BC35-01C4F6A9E24A}"/>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428233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0CF5B-1288-5AE1-2A77-4AA7451944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6E1E66-A92E-A10E-28AA-282CAF2696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6E619-06E1-63C2-881D-5EC5E6E70BD2}"/>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F76803AB-03EE-7B44-B956-081B88BE2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1B24F-3185-E413-DA86-85FF758C4669}"/>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652496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dirty="0"/>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lvl1pPr>
              <a:buClr>
                <a:schemeClr val="accent2"/>
              </a:buClr>
              <a:defRPr/>
            </a:lvl1pPr>
            <a:lvl3pPr>
              <a:buClr>
                <a:schemeClr val="accent3"/>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560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4188641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2"/>
              </a:buClr>
              <a:buSzPct val="100000"/>
              <a:buFont typeface="Arial" panose="020B0604020202020204" pitchFamily="34" charset="0"/>
              <a:buChar char="•"/>
              <a:defRPr/>
            </a:lvl1pPr>
            <a:lvl2pPr marL="685800" indent="-228600">
              <a:buClr>
                <a:schemeClr val="accent2"/>
              </a:buClr>
              <a:buSzPct val="100000"/>
              <a:buFont typeface="Arial" panose="020B0604020202020204" pitchFamily="34" charset="0"/>
              <a:buChar char="•"/>
              <a:defRPr/>
            </a:lvl2pPr>
            <a:lvl3pPr marL="1143000" indent="-228600">
              <a:buClr>
                <a:schemeClr val="accent2"/>
              </a:buClr>
              <a:buSzPct val="100000"/>
              <a:buFont typeface="Arial" panose="020B0604020202020204" pitchFamily="34" charset="0"/>
              <a:buChar char="•"/>
              <a:defRPr/>
            </a:lvl3pPr>
            <a:lvl4pPr marL="1600200" indent="-228600">
              <a:buClr>
                <a:schemeClr val="accent2"/>
              </a:buClr>
              <a:buSzPct val="100000"/>
              <a:buFont typeface="Arial" panose="020B0604020202020204" pitchFamily="34" charset="0"/>
              <a:buChar char="•"/>
              <a:defRPr/>
            </a:lvl4pPr>
            <a:lvl5pPr marL="2057400" indent="-228600">
              <a:buClr>
                <a:schemeClr val="accent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76100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501486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264843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225572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0" y="6356350"/>
            <a:ext cx="10745787"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90146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28BAFC7C-C4EC-4B09-AB0B-7ABA6DA3C09F}"/>
              </a:ext>
            </a:extLst>
          </p:cNvPr>
          <p:cNvSpPr/>
          <p:nvPr/>
        </p:nvSpPr>
        <p:spPr>
          <a:xfrm>
            <a:off x="0" y="0"/>
            <a:ext cx="12192000" cy="106681"/>
          </a:xfrm>
          <a:prstGeom prst="rect">
            <a:avLst/>
          </a:prstGeom>
          <a:gradFill>
            <a:gsLst>
              <a:gs pos="0">
                <a:srgbClr val="ACD274"/>
              </a:gs>
              <a:gs pos="100000">
                <a:srgbClr val="759A4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7415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3" r:id="rId9"/>
    <p:sldLayoutId id="2147483684" r:id="rId10"/>
  </p:sldLayoutIdLst>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bg1">
            <a:lumMod val="65000"/>
          </a:schemeClr>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C1509-97F9-9AC9-3004-0444397C1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83713C-9A88-4E7F-B7F0-88A5DDA06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62F71-44E5-6941-7F1B-4DA15FB3D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2D5F44EC-2508-285C-261A-6C6D471B1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461F35-DC72-C444-9401-DB6D23619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C78B3-0045-9547-874D-082F52276EB6}" type="slidenum">
              <a:rPr lang="en-US" smtClean="0"/>
              <a:t>‹#›</a:t>
            </a:fld>
            <a:endParaRPr lang="en-US"/>
          </a:p>
        </p:txBody>
      </p:sp>
    </p:spTree>
    <p:extLst>
      <p:ext uri="{BB962C8B-B14F-4D97-AF65-F5344CB8AC3E}">
        <p14:creationId xmlns:p14="http://schemas.microsoft.com/office/powerpoint/2010/main" val="9860365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19.png"/><Relationship Id="rId7" Type="http://schemas.openxmlformats.org/officeDocument/2006/relationships/hyperlink" Target="http://www.mededonthego.com/"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mededonthego.com/Video/program/1135" TargetMode="External"/><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hyperlink" Target="mailto:support@MedEdOTG.com" TargetMode="External"/><Relationship Id="rId10" Type="http://schemas.openxmlformats.org/officeDocument/2006/relationships/image" Target="../media/image8.png"/><Relationship Id="rId4" Type="http://schemas.openxmlformats.org/officeDocument/2006/relationships/hyperlink" Target="http://www.mededonthego.com/" TargetMode="External"/><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837313-E902-8157-F168-169168852F85}"/>
              </a:ext>
            </a:extLst>
          </p:cNvPr>
          <p:cNvSpPr>
            <a:spLocks noGrp="1"/>
          </p:cNvSpPr>
          <p:nvPr>
            <p:ph type="title"/>
          </p:nvPr>
        </p:nvSpPr>
        <p:spPr>
          <a:xfrm>
            <a:off x="609600" y="1709739"/>
            <a:ext cx="10515600" cy="2295592"/>
          </a:xfrm>
        </p:spPr>
        <p:txBody>
          <a:bodyPr/>
          <a:lstStyle/>
          <a:p>
            <a:r>
              <a:rPr lang="en-US" dirty="0"/>
              <a:t>How Do I Prevent Future Hospital Visits Due to HE?</a:t>
            </a:r>
          </a:p>
        </p:txBody>
      </p:sp>
      <p:sp>
        <p:nvSpPr>
          <p:cNvPr id="2" name="Content Placeholder 1">
            <a:extLst>
              <a:ext uri="{FF2B5EF4-FFF2-40B4-BE49-F238E27FC236}">
                <a16:creationId xmlns:a16="http://schemas.microsoft.com/office/drawing/2014/main" id="{D120D775-A256-1646-8E4A-84A5605DA0FA}"/>
              </a:ext>
            </a:extLst>
          </p:cNvPr>
          <p:cNvSpPr>
            <a:spLocks noGrp="1"/>
          </p:cNvSpPr>
          <p:nvPr>
            <p:ph type="body" idx="1"/>
          </p:nvPr>
        </p:nvSpPr>
        <p:spPr>
          <a:xfrm>
            <a:off x="609600" y="4108361"/>
            <a:ext cx="10515600" cy="1981289"/>
          </a:xfrm>
        </p:spPr>
        <p:txBody>
          <a:bodyPr>
            <a:normAutofit/>
          </a:bodyPr>
          <a:lstStyle/>
          <a:p>
            <a:r>
              <a:rPr lang="en-US" dirty="0"/>
              <a:t>Patricia P. Bloom, MD</a:t>
            </a:r>
          </a:p>
          <a:p>
            <a:r>
              <a:rPr lang="en-US" dirty="0"/>
              <a:t>Assistant Professor</a:t>
            </a:r>
          </a:p>
          <a:p>
            <a:r>
              <a:rPr lang="en-US" dirty="0"/>
              <a:t>Transplant Hepatologist</a:t>
            </a:r>
          </a:p>
          <a:p>
            <a:r>
              <a:rPr lang="en-US" dirty="0"/>
              <a:t>University of Michigan</a:t>
            </a:r>
          </a:p>
          <a:p>
            <a:r>
              <a:rPr lang="en-US" dirty="0"/>
              <a:t>Ann Arbor, MI </a:t>
            </a:r>
          </a:p>
        </p:txBody>
      </p:sp>
    </p:spTree>
    <p:extLst>
      <p:ext uri="{BB962C8B-B14F-4D97-AF65-F5344CB8AC3E}">
        <p14:creationId xmlns:p14="http://schemas.microsoft.com/office/powerpoint/2010/main" val="3703554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31BEC-7B5F-9BCB-2D1F-C866B7103D67}"/>
              </a:ext>
            </a:extLst>
          </p:cNvPr>
          <p:cNvSpPr>
            <a:spLocks noGrp="1"/>
          </p:cNvSpPr>
          <p:nvPr>
            <p:ph type="title"/>
          </p:nvPr>
        </p:nvSpPr>
        <p:spPr/>
        <p:txBody>
          <a:bodyPr/>
          <a:lstStyle/>
          <a:p>
            <a:r>
              <a:rPr lang="en-US" b="1" dirty="0"/>
              <a:t>Continuity of Care is KEY</a:t>
            </a:r>
            <a:endParaRPr lang="en-US" dirty="0"/>
          </a:p>
        </p:txBody>
      </p:sp>
      <p:pic>
        <p:nvPicPr>
          <p:cNvPr id="5" name="Picture 4">
            <a:extLst>
              <a:ext uri="{FF2B5EF4-FFF2-40B4-BE49-F238E27FC236}">
                <a16:creationId xmlns:a16="http://schemas.microsoft.com/office/drawing/2014/main" id="{CD39840A-FE8C-9F46-BCC9-12064C44861D}"/>
              </a:ext>
            </a:extLst>
          </p:cNvPr>
          <p:cNvPicPr>
            <a:picLocks noChangeAspect="1"/>
          </p:cNvPicPr>
          <p:nvPr/>
        </p:nvPicPr>
        <p:blipFill>
          <a:blip r:embed="rId3"/>
          <a:stretch>
            <a:fillRect/>
          </a:stretch>
        </p:blipFill>
        <p:spPr>
          <a:xfrm>
            <a:off x="1524000" y="1385082"/>
            <a:ext cx="9144000" cy="4716379"/>
          </a:xfrm>
          <a:prstGeom prst="rect">
            <a:avLst/>
          </a:prstGeom>
        </p:spPr>
      </p:pic>
      <p:sp>
        <p:nvSpPr>
          <p:cNvPr id="4" name="Footer Placeholder 3">
            <a:extLst>
              <a:ext uri="{FF2B5EF4-FFF2-40B4-BE49-F238E27FC236}">
                <a16:creationId xmlns:a16="http://schemas.microsoft.com/office/drawing/2014/main" id="{BAA46DA4-344F-BE7B-7B09-85F35DAB9979}"/>
              </a:ext>
            </a:extLst>
          </p:cNvPr>
          <p:cNvSpPr>
            <a:spLocks noGrp="1"/>
          </p:cNvSpPr>
          <p:nvPr>
            <p:ph type="ftr" sz="quarter" idx="3"/>
          </p:nvPr>
        </p:nvSpPr>
        <p:spPr/>
        <p:txBody>
          <a:bodyPr/>
          <a:lstStyle/>
          <a:p>
            <a:r>
              <a:rPr lang="en-US" dirty="0" err="1"/>
              <a:t>Frenette</a:t>
            </a:r>
            <a:r>
              <a:rPr lang="en-US" dirty="0"/>
              <a:t> CT, et al. </a:t>
            </a:r>
            <a:r>
              <a:rPr lang="en-US" i="1" dirty="0"/>
              <a:t>Dig. Dis. Sci.</a:t>
            </a:r>
            <a:r>
              <a:rPr lang="en-US" dirty="0"/>
              <a:t> 2022; 67:1994–2004.</a:t>
            </a:r>
          </a:p>
        </p:txBody>
      </p:sp>
    </p:spTree>
    <p:extLst>
      <p:ext uri="{BB962C8B-B14F-4D97-AF65-F5344CB8AC3E}">
        <p14:creationId xmlns:p14="http://schemas.microsoft.com/office/powerpoint/2010/main" val="349171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293926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kumimoji="0" lang="en-US" sz="15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hlinkClick r:id="rId3"/>
              </a:rPr>
              <a:t>Addressing the Core Unmet Needs to Our Approach for Hepatic Encephalopathy</a:t>
            </a:r>
            <a:endParaRPr kumimoji="0" lang="en-US" sz="1500" b="0" i="0" u="sng"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rPr>
              <a:t>Identify approaches for clinicians to aid in the symptomatic recognition of 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rPr>
              <a:t>Improve the referral process to specialists in the initial onset of 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rPr>
              <a:t>Narrow the gap in care for the underserved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2600770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DCCCC5-6EEE-C2D9-6506-0B8E1DE187FC}"/>
              </a:ext>
            </a:extLst>
          </p:cNvPr>
          <p:cNvSpPr>
            <a:spLocks noGrp="1"/>
          </p:cNvSpPr>
          <p:nvPr>
            <p:ph type="title"/>
          </p:nvPr>
        </p:nvSpPr>
        <p:spPr>
          <a:xfrm>
            <a:off x="609600" y="292329"/>
            <a:ext cx="10744200" cy="1185577"/>
          </a:xfrm>
        </p:spPr>
        <p:txBody>
          <a:bodyPr/>
          <a:lstStyle/>
          <a:p>
            <a:r>
              <a:rPr lang="en-US" b="1" dirty="0"/>
              <a:t>Key Strategies</a:t>
            </a:r>
            <a:endParaRPr lang="en-US" dirty="0"/>
          </a:p>
        </p:txBody>
      </p:sp>
      <p:sp>
        <p:nvSpPr>
          <p:cNvPr id="2" name="Content Placeholder 1">
            <a:extLst>
              <a:ext uri="{FF2B5EF4-FFF2-40B4-BE49-F238E27FC236}">
                <a16:creationId xmlns:a16="http://schemas.microsoft.com/office/drawing/2014/main" id="{271D4A7C-C8E7-CC40-8576-1704646C64C5}"/>
              </a:ext>
            </a:extLst>
          </p:cNvPr>
          <p:cNvSpPr>
            <a:spLocks noGrp="1"/>
          </p:cNvSpPr>
          <p:nvPr>
            <p:ph idx="1"/>
          </p:nvPr>
        </p:nvSpPr>
        <p:spPr>
          <a:xfrm>
            <a:off x="609600" y="1477906"/>
            <a:ext cx="5752563" cy="4722477"/>
          </a:xfrm>
        </p:spPr>
        <p:txBody>
          <a:bodyPr>
            <a:normAutofit/>
          </a:bodyPr>
          <a:lstStyle/>
          <a:p>
            <a:r>
              <a:rPr lang="en-US" dirty="0"/>
              <a:t>Prevent progression of liver disease (for example treat viruses, alcohol use disorder)</a:t>
            </a:r>
          </a:p>
          <a:p>
            <a:r>
              <a:rPr lang="en-US" dirty="0"/>
              <a:t>Seek out and correct underlying triggers</a:t>
            </a:r>
          </a:p>
          <a:p>
            <a:r>
              <a:rPr lang="en-US" dirty="0"/>
              <a:t>Lactulose after 1 overt HE episode</a:t>
            </a:r>
          </a:p>
          <a:p>
            <a:pPr lvl="1"/>
            <a:r>
              <a:rPr lang="en-US" dirty="0"/>
              <a:t>Titrate to 2-4 BMs daily</a:t>
            </a:r>
          </a:p>
          <a:p>
            <a:pPr lvl="1"/>
            <a:r>
              <a:rPr lang="en-US" dirty="0"/>
              <a:t>Avoid dehydration</a:t>
            </a:r>
          </a:p>
          <a:p>
            <a:r>
              <a:rPr lang="en-US" dirty="0"/>
              <a:t>Rifaximin after 2</a:t>
            </a:r>
            <a:r>
              <a:rPr lang="en-US" baseline="30000" dirty="0"/>
              <a:t>nd</a:t>
            </a:r>
            <a:r>
              <a:rPr lang="en-US" dirty="0"/>
              <a:t> overt HE episode</a:t>
            </a:r>
          </a:p>
        </p:txBody>
      </p:sp>
      <p:pic>
        <p:nvPicPr>
          <p:cNvPr id="5" name="Picture 1">
            <a:extLst>
              <a:ext uri="{FF2B5EF4-FFF2-40B4-BE49-F238E27FC236}">
                <a16:creationId xmlns:a16="http://schemas.microsoft.com/office/drawing/2014/main" id="{46ACD0AD-22B2-E349-9522-84FBB24CE3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2705" y="1348580"/>
            <a:ext cx="2918575" cy="416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161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3DF6-6B08-136F-1E75-B45E57DAA4E3}"/>
              </a:ext>
            </a:extLst>
          </p:cNvPr>
          <p:cNvSpPr>
            <a:spLocks noGrp="1"/>
          </p:cNvSpPr>
          <p:nvPr>
            <p:ph type="title"/>
          </p:nvPr>
        </p:nvSpPr>
        <p:spPr>
          <a:xfrm>
            <a:off x="609600" y="199505"/>
            <a:ext cx="10744200" cy="1185577"/>
          </a:xfrm>
        </p:spPr>
        <p:txBody>
          <a:bodyPr/>
          <a:lstStyle/>
          <a:p>
            <a:r>
              <a:rPr lang="en-US" dirty="0"/>
              <a:t>Lactulose Helps</a:t>
            </a:r>
          </a:p>
        </p:txBody>
      </p:sp>
      <p:grpSp>
        <p:nvGrpSpPr>
          <p:cNvPr id="17" name="Group 16">
            <a:extLst>
              <a:ext uri="{FF2B5EF4-FFF2-40B4-BE49-F238E27FC236}">
                <a16:creationId xmlns:a16="http://schemas.microsoft.com/office/drawing/2014/main" id="{0F48AD0A-AF62-F31E-33C7-317113B358A4}"/>
              </a:ext>
            </a:extLst>
          </p:cNvPr>
          <p:cNvGrpSpPr/>
          <p:nvPr/>
        </p:nvGrpSpPr>
        <p:grpSpPr>
          <a:xfrm>
            <a:off x="1827880" y="1384300"/>
            <a:ext cx="8534400" cy="4792414"/>
            <a:chOff x="1827880" y="1384300"/>
            <a:chExt cx="8534400" cy="4792414"/>
          </a:xfrm>
        </p:grpSpPr>
        <p:pic>
          <p:nvPicPr>
            <p:cNvPr id="5" name="Picture 4">
              <a:extLst>
                <a:ext uri="{FF2B5EF4-FFF2-40B4-BE49-F238E27FC236}">
                  <a16:creationId xmlns:a16="http://schemas.microsoft.com/office/drawing/2014/main" id="{036930D5-77D7-8C4B-A0B6-9EA6688A32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6480" y="1524001"/>
              <a:ext cx="4179888"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BB57F8F-7780-F241-B511-FF9EA2C757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99880" y="1614489"/>
              <a:ext cx="39624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B39C9CE-CB4F-CE41-8E60-047C53829693}"/>
                </a:ext>
              </a:extLst>
            </p:cNvPr>
            <p:cNvSpPr txBox="1"/>
            <p:nvPr/>
          </p:nvSpPr>
          <p:spPr>
            <a:xfrm>
              <a:off x="2132680" y="1384300"/>
              <a:ext cx="3963320" cy="369332"/>
            </a:xfrm>
            <a:prstGeom prst="rect">
              <a:avLst/>
            </a:prstGeom>
            <a:noFill/>
          </p:spPr>
          <p:txBody>
            <a:bodyPr wrap="square">
              <a:spAutoFit/>
            </a:bodyPr>
            <a:lstStyle/>
            <a:p>
              <a:pPr algn="ctr">
                <a:defRPr/>
              </a:pPr>
              <a:r>
                <a:rPr lang="en-US" dirty="0"/>
                <a:t>Treating HE</a:t>
              </a:r>
            </a:p>
          </p:txBody>
        </p:sp>
        <p:sp>
          <p:nvSpPr>
            <p:cNvPr id="9" name="TextBox 8">
              <a:extLst>
                <a:ext uri="{FF2B5EF4-FFF2-40B4-BE49-F238E27FC236}">
                  <a16:creationId xmlns:a16="http://schemas.microsoft.com/office/drawing/2014/main" id="{CF969004-059D-464A-BC79-ACDA5FC34A6D}"/>
                </a:ext>
              </a:extLst>
            </p:cNvPr>
            <p:cNvSpPr txBox="1"/>
            <p:nvPr/>
          </p:nvSpPr>
          <p:spPr>
            <a:xfrm>
              <a:off x="6541168" y="1384300"/>
              <a:ext cx="3594352" cy="369332"/>
            </a:xfrm>
            <a:prstGeom prst="rect">
              <a:avLst/>
            </a:prstGeom>
            <a:noFill/>
          </p:spPr>
          <p:txBody>
            <a:bodyPr wrap="square">
              <a:spAutoFit/>
            </a:bodyPr>
            <a:lstStyle/>
            <a:p>
              <a:pPr algn="ctr">
                <a:defRPr/>
              </a:pPr>
              <a:r>
                <a:rPr lang="en-US" dirty="0"/>
                <a:t>Mortality</a:t>
              </a:r>
            </a:p>
          </p:txBody>
        </p:sp>
        <p:sp>
          <p:nvSpPr>
            <p:cNvPr id="10" name="TextBox 9">
              <a:extLst>
                <a:ext uri="{FF2B5EF4-FFF2-40B4-BE49-F238E27FC236}">
                  <a16:creationId xmlns:a16="http://schemas.microsoft.com/office/drawing/2014/main" id="{7FF77581-EE09-3749-8EB4-D12E8A5DC324}"/>
                </a:ext>
              </a:extLst>
            </p:cNvPr>
            <p:cNvSpPr txBox="1"/>
            <p:nvPr/>
          </p:nvSpPr>
          <p:spPr>
            <a:xfrm>
              <a:off x="2132680" y="5807382"/>
              <a:ext cx="8002840" cy="369332"/>
            </a:xfrm>
            <a:prstGeom prst="rect">
              <a:avLst/>
            </a:prstGeom>
            <a:noFill/>
          </p:spPr>
          <p:txBody>
            <a:bodyPr wrap="square">
              <a:spAutoFit/>
            </a:bodyPr>
            <a:lstStyle/>
            <a:p>
              <a:pPr algn="ctr">
                <a:defRPr/>
              </a:pPr>
              <a:r>
                <a:rPr lang="en-US" dirty="0"/>
                <a:t>Comparing nonabsorbable disaccharides to placebo</a:t>
              </a:r>
            </a:p>
          </p:txBody>
        </p:sp>
        <p:sp>
          <p:nvSpPr>
            <p:cNvPr id="11" name="5-Point Star 10">
              <a:extLst>
                <a:ext uri="{FF2B5EF4-FFF2-40B4-BE49-F238E27FC236}">
                  <a16:creationId xmlns:a16="http://schemas.microsoft.com/office/drawing/2014/main" id="{B48AE0B2-76C7-6844-8C60-159FFA3DE981}"/>
                </a:ext>
              </a:extLst>
            </p:cNvPr>
            <p:cNvSpPr/>
            <p:nvPr/>
          </p:nvSpPr>
          <p:spPr bwMode="auto">
            <a:xfrm>
              <a:off x="1827880" y="1835150"/>
              <a:ext cx="304800" cy="3048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latin typeface="Lucida Grande" charset="0"/>
                <a:ea typeface="ＭＳ Ｐゴシック" charset="-128"/>
              </a:endParaRPr>
            </a:p>
          </p:txBody>
        </p:sp>
        <p:sp>
          <p:nvSpPr>
            <p:cNvPr id="12" name="5-Point Star 11">
              <a:extLst>
                <a:ext uri="{FF2B5EF4-FFF2-40B4-BE49-F238E27FC236}">
                  <a16:creationId xmlns:a16="http://schemas.microsoft.com/office/drawing/2014/main" id="{11567747-4F0C-004E-9B6D-A629B1819487}"/>
                </a:ext>
              </a:extLst>
            </p:cNvPr>
            <p:cNvSpPr/>
            <p:nvPr/>
          </p:nvSpPr>
          <p:spPr bwMode="auto">
            <a:xfrm>
              <a:off x="6236368" y="1836738"/>
              <a:ext cx="304800" cy="3048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latin typeface="Lucida Grande" charset="0"/>
                <a:ea typeface="ＭＳ Ｐゴシック" charset="-128"/>
              </a:endParaRPr>
            </a:p>
          </p:txBody>
        </p:sp>
        <p:sp>
          <p:nvSpPr>
            <p:cNvPr id="13" name="TextBox 12">
              <a:extLst>
                <a:ext uri="{FF2B5EF4-FFF2-40B4-BE49-F238E27FC236}">
                  <a16:creationId xmlns:a16="http://schemas.microsoft.com/office/drawing/2014/main" id="{B36E9A03-89FA-804B-B77E-3DE1F6A63CE6}"/>
                </a:ext>
              </a:extLst>
            </p:cNvPr>
            <p:cNvSpPr txBox="1"/>
            <p:nvPr/>
          </p:nvSpPr>
          <p:spPr>
            <a:xfrm>
              <a:off x="4098006" y="2617789"/>
              <a:ext cx="949325" cy="338137"/>
            </a:xfrm>
            <a:prstGeom prst="rect">
              <a:avLst/>
            </a:prstGeom>
            <a:noFill/>
          </p:spPr>
          <p:txBody>
            <a:bodyPr wrap="none">
              <a:spAutoFit/>
            </a:bodyPr>
            <a:lstStyle/>
            <a:p>
              <a:pPr>
                <a:defRPr/>
              </a:pPr>
              <a:r>
                <a:rPr lang="en-US" sz="1600" dirty="0">
                  <a:solidFill>
                    <a:srgbClr val="FF0000"/>
                  </a:solidFill>
                </a:rPr>
                <a:t>NNT = 5</a:t>
              </a:r>
            </a:p>
          </p:txBody>
        </p:sp>
        <p:sp>
          <p:nvSpPr>
            <p:cNvPr id="14" name="TextBox 13">
              <a:extLst>
                <a:ext uri="{FF2B5EF4-FFF2-40B4-BE49-F238E27FC236}">
                  <a16:creationId xmlns:a16="http://schemas.microsoft.com/office/drawing/2014/main" id="{33DA2FC4-8E98-0240-AF8B-E2C23BBDA946}"/>
                </a:ext>
              </a:extLst>
            </p:cNvPr>
            <p:cNvSpPr txBox="1"/>
            <p:nvPr/>
          </p:nvSpPr>
          <p:spPr>
            <a:xfrm>
              <a:off x="8236619" y="2617789"/>
              <a:ext cx="1063625" cy="338137"/>
            </a:xfrm>
            <a:prstGeom prst="rect">
              <a:avLst/>
            </a:prstGeom>
            <a:noFill/>
          </p:spPr>
          <p:txBody>
            <a:bodyPr wrap="none">
              <a:spAutoFit/>
            </a:bodyPr>
            <a:lstStyle/>
            <a:p>
              <a:pPr>
                <a:defRPr/>
              </a:pPr>
              <a:r>
                <a:rPr lang="en-US" sz="1600" dirty="0">
                  <a:solidFill>
                    <a:srgbClr val="FF0000"/>
                  </a:solidFill>
                </a:rPr>
                <a:t>NNT = 20</a:t>
              </a:r>
            </a:p>
          </p:txBody>
        </p:sp>
      </p:grpSp>
      <p:sp>
        <p:nvSpPr>
          <p:cNvPr id="16" name="Footer Placeholder 15">
            <a:extLst>
              <a:ext uri="{FF2B5EF4-FFF2-40B4-BE49-F238E27FC236}">
                <a16:creationId xmlns:a16="http://schemas.microsoft.com/office/drawing/2014/main" id="{4010FDA2-01EB-140D-47D0-17309EDF198A}"/>
              </a:ext>
            </a:extLst>
          </p:cNvPr>
          <p:cNvSpPr>
            <a:spLocks noGrp="1"/>
          </p:cNvSpPr>
          <p:nvPr>
            <p:ph type="ftr" sz="quarter" idx="3"/>
          </p:nvPr>
        </p:nvSpPr>
        <p:spPr/>
        <p:txBody>
          <a:bodyPr/>
          <a:lstStyle/>
          <a:p>
            <a:r>
              <a:rPr lang="en-US" dirty="0" err="1"/>
              <a:t>Gluud</a:t>
            </a:r>
            <a:r>
              <a:rPr lang="en-US" dirty="0"/>
              <a:t> LL, et al. </a:t>
            </a:r>
            <a:r>
              <a:rPr lang="en-US" i="1" dirty="0"/>
              <a:t>Hepatology</a:t>
            </a:r>
            <a:r>
              <a:rPr lang="en-US" dirty="0"/>
              <a:t>. 2016;64(3):908-22. </a:t>
            </a:r>
          </a:p>
        </p:txBody>
      </p:sp>
    </p:spTree>
    <p:extLst>
      <p:ext uri="{BB962C8B-B14F-4D97-AF65-F5344CB8AC3E}">
        <p14:creationId xmlns:p14="http://schemas.microsoft.com/office/powerpoint/2010/main" val="3647056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E2B236-C5D7-564B-943A-8F98AA4AF5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3953" y="1477906"/>
            <a:ext cx="6930699" cy="4585792"/>
          </a:xfrm>
          <a:prstGeom prst="rect">
            <a:avLst/>
          </a:prstGeom>
        </p:spPr>
      </p:pic>
      <p:sp>
        <p:nvSpPr>
          <p:cNvPr id="4" name="Title 3">
            <a:extLst>
              <a:ext uri="{FF2B5EF4-FFF2-40B4-BE49-F238E27FC236}">
                <a16:creationId xmlns:a16="http://schemas.microsoft.com/office/drawing/2014/main" id="{D9809825-6D40-105B-A1F0-1625097E9F6A}"/>
              </a:ext>
            </a:extLst>
          </p:cNvPr>
          <p:cNvSpPr>
            <a:spLocks noGrp="1"/>
          </p:cNvSpPr>
          <p:nvPr>
            <p:ph type="title"/>
          </p:nvPr>
        </p:nvSpPr>
        <p:spPr/>
        <p:txBody>
          <a:bodyPr/>
          <a:lstStyle/>
          <a:p>
            <a:r>
              <a:rPr lang="en-US" b="1" dirty="0"/>
              <a:t>The Goal is Not Diarrhea</a:t>
            </a:r>
            <a:endParaRPr lang="en-US" dirty="0"/>
          </a:p>
        </p:txBody>
      </p:sp>
      <p:sp>
        <p:nvSpPr>
          <p:cNvPr id="2" name="Content Placeholder 1">
            <a:extLst>
              <a:ext uri="{FF2B5EF4-FFF2-40B4-BE49-F238E27FC236}">
                <a16:creationId xmlns:a16="http://schemas.microsoft.com/office/drawing/2014/main" id="{98656A32-B246-3F49-9688-DAF88B48D9CF}"/>
              </a:ext>
            </a:extLst>
          </p:cNvPr>
          <p:cNvSpPr>
            <a:spLocks noGrp="1"/>
          </p:cNvSpPr>
          <p:nvPr>
            <p:ph idx="1"/>
          </p:nvPr>
        </p:nvSpPr>
        <p:spPr>
          <a:xfrm>
            <a:off x="609600" y="1477906"/>
            <a:ext cx="3739978" cy="4585792"/>
          </a:xfrm>
        </p:spPr>
        <p:txBody>
          <a:bodyPr>
            <a:normAutofit/>
          </a:bodyPr>
          <a:lstStyle/>
          <a:p>
            <a:r>
              <a:rPr lang="en-US" dirty="0"/>
              <a:t># BMs did not predict readmission</a:t>
            </a:r>
            <a:endParaRPr lang="en-US" sz="1000" dirty="0"/>
          </a:p>
          <a:p>
            <a:r>
              <a:rPr lang="en-US" dirty="0"/>
              <a:t># BMs did not correlate with cognitive tests</a:t>
            </a:r>
          </a:p>
        </p:txBody>
      </p:sp>
      <p:sp>
        <p:nvSpPr>
          <p:cNvPr id="5" name="Footer Placeholder 4">
            <a:extLst>
              <a:ext uri="{FF2B5EF4-FFF2-40B4-BE49-F238E27FC236}">
                <a16:creationId xmlns:a16="http://schemas.microsoft.com/office/drawing/2014/main" id="{799FEBC1-BA52-688C-922E-EC7A8D07975B}"/>
              </a:ext>
            </a:extLst>
          </p:cNvPr>
          <p:cNvSpPr>
            <a:spLocks noGrp="1"/>
          </p:cNvSpPr>
          <p:nvPr>
            <p:ph type="ftr" sz="quarter" idx="3"/>
          </p:nvPr>
        </p:nvSpPr>
        <p:spPr/>
        <p:txBody>
          <a:bodyPr/>
          <a:lstStyle/>
          <a:p>
            <a:r>
              <a:rPr lang="en-US" dirty="0"/>
              <a:t>Bloom PP, et al. </a:t>
            </a:r>
            <a:r>
              <a:rPr lang="en-US" i="1" dirty="0"/>
              <a:t>South Med J</a:t>
            </a:r>
            <a:r>
              <a:rPr lang="en-US" dirty="0"/>
              <a:t>. 2020;113(11):578-584; Duong N, et al. </a:t>
            </a:r>
            <a:r>
              <a:rPr lang="en-US" i="1" dirty="0"/>
              <a:t>Clin. Gastroenterol. Hepatol</a:t>
            </a:r>
            <a:r>
              <a:rPr lang="en-US" dirty="0"/>
              <a:t>. 2021;20(4):E897-E901.</a:t>
            </a:r>
          </a:p>
        </p:txBody>
      </p:sp>
    </p:spTree>
    <p:extLst>
      <p:ext uri="{BB962C8B-B14F-4D97-AF65-F5344CB8AC3E}">
        <p14:creationId xmlns:p14="http://schemas.microsoft.com/office/powerpoint/2010/main" val="2464397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766D-D6AE-0B06-C245-205264662754}"/>
              </a:ext>
            </a:extLst>
          </p:cNvPr>
          <p:cNvSpPr>
            <a:spLocks noGrp="1"/>
          </p:cNvSpPr>
          <p:nvPr>
            <p:ph type="title"/>
          </p:nvPr>
        </p:nvSpPr>
        <p:spPr/>
        <p:txBody>
          <a:bodyPr/>
          <a:lstStyle/>
          <a:p>
            <a:r>
              <a:rPr lang="en-US" b="1" dirty="0"/>
              <a:t>When To Start Rifaximin? (They Did After 2</a:t>
            </a:r>
            <a:r>
              <a:rPr lang="en-US" b="1" baseline="30000" dirty="0"/>
              <a:t>nd</a:t>
            </a:r>
            <a:r>
              <a:rPr lang="en-US" b="1" dirty="0"/>
              <a:t> OHE)</a:t>
            </a:r>
            <a:endParaRPr lang="en-US" dirty="0"/>
          </a:p>
        </p:txBody>
      </p:sp>
      <p:sp>
        <p:nvSpPr>
          <p:cNvPr id="5" name="TextBox 4">
            <a:extLst>
              <a:ext uri="{FF2B5EF4-FFF2-40B4-BE49-F238E27FC236}">
                <a16:creationId xmlns:a16="http://schemas.microsoft.com/office/drawing/2014/main" id="{8BA58A8F-2173-AD40-9A2D-B30FB44ED8C5}"/>
              </a:ext>
            </a:extLst>
          </p:cNvPr>
          <p:cNvSpPr txBox="1"/>
          <p:nvPr/>
        </p:nvSpPr>
        <p:spPr>
          <a:xfrm>
            <a:off x="1785257" y="6320046"/>
            <a:ext cx="5801588" cy="369332"/>
          </a:xfrm>
          <a:prstGeom prst="rect">
            <a:avLst/>
          </a:prstGeom>
          <a:noFill/>
        </p:spPr>
        <p:txBody>
          <a:bodyPr wrap="none">
            <a:spAutoFit/>
          </a:bodyPr>
          <a:lstStyle/>
          <a:p>
            <a:pPr>
              <a:defRPr/>
            </a:pPr>
            <a:r>
              <a:rPr lang="en-US" dirty="0">
                <a:solidFill>
                  <a:schemeClr val="bg1"/>
                </a:solidFill>
              </a:rPr>
              <a:t>Bass NM, et al. </a:t>
            </a:r>
            <a:r>
              <a:rPr lang="en-US" i="1" dirty="0">
                <a:solidFill>
                  <a:schemeClr val="bg1"/>
                </a:solidFill>
              </a:rPr>
              <a:t>N Engl J Med. </a:t>
            </a:r>
            <a:r>
              <a:rPr lang="en-US" dirty="0">
                <a:solidFill>
                  <a:schemeClr val="bg1"/>
                </a:solidFill>
              </a:rPr>
              <a:t>2010;362(12):1071-81.</a:t>
            </a:r>
          </a:p>
        </p:txBody>
      </p:sp>
      <p:pic>
        <p:nvPicPr>
          <p:cNvPr id="6" name="Picture 4">
            <a:extLst>
              <a:ext uri="{FF2B5EF4-FFF2-40B4-BE49-F238E27FC236}">
                <a16:creationId xmlns:a16="http://schemas.microsoft.com/office/drawing/2014/main" id="{519EC027-68C8-C542-8654-603DDC2BE7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89082" y="1583225"/>
            <a:ext cx="7213835" cy="457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43112719-193B-898F-F515-06D7408058BF}"/>
              </a:ext>
            </a:extLst>
          </p:cNvPr>
          <p:cNvSpPr>
            <a:spLocks noGrp="1"/>
          </p:cNvSpPr>
          <p:nvPr>
            <p:ph type="ftr" sz="quarter" idx="3"/>
          </p:nvPr>
        </p:nvSpPr>
        <p:spPr/>
        <p:txBody>
          <a:bodyPr/>
          <a:lstStyle/>
          <a:p>
            <a:r>
              <a:rPr lang="en-US" dirty="0"/>
              <a:t>Bass NM, et al. </a:t>
            </a:r>
            <a:r>
              <a:rPr lang="en-US" i="1" dirty="0"/>
              <a:t>N </a:t>
            </a:r>
            <a:r>
              <a:rPr lang="en-US" i="1" dirty="0" err="1"/>
              <a:t>Engl</a:t>
            </a:r>
            <a:r>
              <a:rPr lang="en-US" i="1" dirty="0"/>
              <a:t> J Med</a:t>
            </a:r>
            <a:r>
              <a:rPr lang="en-US" dirty="0"/>
              <a:t>. 2010;362(12):1071-81.</a:t>
            </a:r>
          </a:p>
        </p:txBody>
      </p:sp>
    </p:spTree>
    <p:extLst>
      <p:ext uri="{BB962C8B-B14F-4D97-AF65-F5344CB8AC3E}">
        <p14:creationId xmlns:p14="http://schemas.microsoft.com/office/powerpoint/2010/main" val="297748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BE29-C72F-36E6-DD14-0141D39ABD12}"/>
              </a:ext>
            </a:extLst>
          </p:cNvPr>
          <p:cNvSpPr>
            <a:spLocks noGrp="1"/>
          </p:cNvSpPr>
          <p:nvPr>
            <p:ph type="title"/>
          </p:nvPr>
        </p:nvSpPr>
        <p:spPr/>
        <p:txBody>
          <a:bodyPr/>
          <a:lstStyle/>
          <a:p>
            <a:r>
              <a:rPr lang="en-US" b="1" dirty="0"/>
              <a:t>Eat a HIGH Protein Diet</a:t>
            </a:r>
            <a:endParaRPr lang="en-US" dirty="0"/>
          </a:p>
        </p:txBody>
      </p:sp>
      <p:graphicFrame>
        <p:nvGraphicFramePr>
          <p:cNvPr id="5" name="Table 4">
            <a:extLst>
              <a:ext uri="{FF2B5EF4-FFF2-40B4-BE49-F238E27FC236}">
                <a16:creationId xmlns:a16="http://schemas.microsoft.com/office/drawing/2014/main" id="{3050BDF2-92F1-714D-BC3E-25E367BBFB5B}"/>
              </a:ext>
            </a:extLst>
          </p:cNvPr>
          <p:cNvGraphicFramePr>
            <a:graphicFrameLocks noGrp="1"/>
          </p:cNvGraphicFramePr>
          <p:nvPr>
            <p:extLst>
              <p:ext uri="{D42A27DB-BD31-4B8C-83A1-F6EECF244321}">
                <p14:modId xmlns:p14="http://schemas.microsoft.com/office/powerpoint/2010/main" val="3082016368"/>
              </p:ext>
            </p:extLst>
          </p:nvPr>
        </p:nvGraphicFramePr>
        <p:xfrm>
          <a:off x="609600" y="1909473"/>
          <a:ext cx="5486401" cy="3495905"/>
        </p:xfrm>
        <a:graphic>
          <a:graphicData uri="http://schemas.openxmlformats.org/drawingml/2006/table">
            <a:tbl>
              <a:tblPr firstRow="1" bandRow="1">
                <a:tableStyleId>{6E25E649-3F16-4E02-A733-19D2CDBF48F0}</a:tableStyleId>
              </a:tblPr>
              <a:tblGrid>
                <a:gridCol w="1828801">
                  <a:extLst>
                    <a:ext uri="{9D8B030D-6E8A-4147-A177-3AD203B41FA5}">
                      <a16:colId xmlns:a16="http://schemas.microsoft.com/office/drawing/2014/main" val="2324766732"/>
                    </a:ext>
                  </a:extLst>
                </a:gridCol>
                <a:gridCol w="1366404">
                  <a:extLst>
                    <a:ext uri="{9D8B030D-6E8A-4147-A177-3AD203B41FA5}">
                      <a16:colId xmlns:a16="http://schemas.microsoft.com/office/drawing/2014/main" val="2944621547"/>
                    </a:ext>
                  </a:extLst>
                </a:gridCol>
                <a:gridCol w="2291196">
                  <a:extLst>
                    <a:ext uri="{9D8B030D-6E8A-4147-A177-3AD203B41FA5}">
                      <a16:colId xmlns:a16="http://schemas.microsoft.com/office/drawing/2014/main" val="282153686"/>
                    </a:ext>
                  </a:extLst>
                </a:gridCol>
              </a:tblGrid>
              <a:tr h="747795">
                <a:tc>
                  <a:txBody>
                    <a:bodyPr/>
                    <a:lstStyle/>
                    <a:p>
                      <a:pPr algn="ctr"/>
                      <a:r>
                        <a:rPr lang="en-US" sz="1900" dirty="0">
                          <a:solidFill>
                            <a:schemeClr val="bg1"/>
                          </a:solidFill>
                        </a:rPr>
                        <a:t>Weight in Pounds</a:t>
                      </a:r>
                    </a:p>
                  </a:txBody>
                  <a:tcPr marL="98100" marR="98100" marT="49050" marB="49050" anchor="ctr"/>
                </a:tc>
                <a:tc>
                  <a:txBody>
                    <a:bodyPr/>
                    <a:lstStyle/>
                    <a:p>
                      <a:pPr algn="ctr"/>
                      <a:r>
                        <a:rPr lang="en-US" sz="1900" dirty="0">
                          <a:solidFill>
                            <a:schemeClr val="bg1"/>
                          </a:solidFill>
                        </a:rPr>
                        <a:t>Weight in KG</a:t>
                      </a:r>
                    </a:p>
                  </a:txBody>
                  <a:tcPr marL="98100" marR="98100" marT="49050" marB="49050" anchor="ctr"/>
                </a:tc>
                <a:tc>
                  <a:txBody>
                    <a:bodyPr/>
                    <a:lstStyle/>
                    <a:p>
                      <a:pPr algn="ctr"/>
                      <a:r>
                        <a:rPr lang="en-US" sz="1900" dirty="0">
                          <a:solidFill>
                            <a:schemeClr val="bg1"/>
                          </a:solidFill>
                        </a:rPr>
                        <a:t>Grams of Protein to Eat Daily</a:t>
                      </a:r>
                    </a:p>
                  </a:txBody>
                  <a:tcPr marL="98100" marR="98100" marT="49050" marB="49050" anchor="ctr"/>
                </a:tc>
                <a:extLst>
                  <a:ext uri="{0D108BD9-81ED-4DB2-BD59-A6C34878D82A}">
                    <a16:rowId xmlns:a16="http://schemas.microsoft.com/office/drawing/2014/main" val="3608679973"/>
                  </a:ext>
                </a:extLst>
              </a:tr>
              <a:tr h="549622">
                <a:tc>
                  <a:txBody>
                    <a:bodyPr/>
                    <a:lstStyle/>
                    <a:p>
                      <a:pPr algn="ctr"/>
                      <a:r>
                        <a:rPr lang="en-US" sz="1900" dirty="0"/>
                        <a:t>132</a:t>
                      </a:r>
                    </a:p>
                  </a:txBody>
                  <a:tcPr marL="98100" marR="98100" marT="49050" marB="49050" anchor="ctr"/>
                </a:tc>
                <a:tc>
                  <a:txBody>
                    <a:bodyPr/>
                    <a:lstStyle/>
                    <a:p>
                      <a:pPr algn="ctr"/>
                      <a:r>
                        <a:rPr lang="en-US" sz="1900" dirty="0"/>
                        <a:t>60</a:t>
                      </a:r>
                    </a:p>
                  </a:txBody>
                  <a:tcPr marL="98100" marR="98100" marT="49050" marB="49050" anchor="ctr"/>
                </a:tc>
                <a:tc>
                  <a:txBody>
                    <a:bodyPr/>
                    <a:lstStyle/>
                    <a:p>
                      <a:pPr algn="ctr"/>
                      <a:r>
                        <a:rPr lang="en-US" sz="1900" dirty="0"/>
                        <a:t>60</a:t>
                      </a:r>
                    </a:p>
                  </a:txBody>
                  <a:tcPr marL="98100" marR="98100" marT="49050" marB="49050" anchor="ctr"/>
                </a:tc>
                <a:extLst>
                  <a:ext uri="{0D108BD9-81ED-4DB2-BD59-A6C34878D82A}">
                    <a16:rowId xmlns:a16="http://schemas.microsoft.com/office/drawing/2014/main" val="2937602870"/>
                  </a:ext>
                </a:extLst>
              </a:tr>
              <a:tr h="549622">
                <a:tc>
                  <a:txBody>
                    <a:bodyPr/>
                    <a:lstStyle/>
                    <a:p>
                      <a:pPr algn="ctr"/>
                      <a:r>
                        <a:rPr lang="en-US" sz="1900" dirty="0"/>
                        <a:t>154</a:t>
                      </a:r>
                    </a:p>
                  </a:txBody>
                  <a:tcPr marL="98100" marR="98100" marT="49050" marB="49050" anchor="ctr"/>
                </a:tc>
                <a:tc>
                  <a:txBody>
                    <a:bodyPr/>
                    <a:lstStyle/>
                    <a:p>
                      <a:pPr algn="ctr"/>
                      <a:r>
                        <a:rPr lang="en-US" sz="1900" dirty="0"/>
                        <a:t>70</a:t>
                      </a:r>
                    </a:p>
                  </a:txBody>
                  <a:tcPr marL="98100" marR="98100" marT="49050" marB="49050" anchor="ctr"/>
                </a:tc>
                <a:tc>
                  <a:txBody>
                    <a:bodyPr/>
                    <a:lstStyle/>
                    <a:p>
                      <a:pPr algn="ctr"/>
                      <a:r>
                        <a:rPr lang="en-US" sz="1900" dirty="0"/>
                        <a:t>70</a:t>
                      </a:r>
                    </a:p>
                  </a:txBody>
                  <a:tcPr marL="98100" marR="98100" marT="49050" marB="49050" anchor="ctr"/>
                </a:tc>
                <a:extLst>
                  <a:ext uri="{0D108BD9-81ED-4DB2-BD59-A6C34878D82A}">
                    <a16:rowId xmlns:a16="http://schemas.microsoft.com/office/drawing/2014/main" val="1502244181"/>
                  </a:ext>
                </a:extLst>
              </a:tr>
              <a:tr h="549622">
                <a:tc>
                  <a:txBody>
                    <a:bodyPr/>
                    <a:lstStyle/>
                    <a:p>
                      <a:pPr algn="ctr"/>
                      <a:r>
                        <a:rPr lang="en-US" sz="1900" dirty="0"/>
                        <a:t>176</a:t>
                      </a:r>
                    </a:p>
                  </a:txBody>
                  <a:tcPr marL="98100" marR="98100" marT="49050" marB="49050" anchor="ctr"/>
                </a:tc>
                <a:tc>
                  <a:txBody>
                    <a:bodyPr/>
                    <a:lstStyle/>
                    <a:p>
                      <a:pPr algn="ctr"/>
                      <a:r>
                        <a:rPr lang="en-US" sz="1900" dirty="0"/>
                        <a:t>80</a:t>
                      </a:r>
                    </a:p>
                  </a:txBody>
                  <a:tcPr marL="98100" marR="98100" marT="49050" marB="49050" anchor="ctr"/>
                </a:tc>
                <a:tc>
                  <a:txBody>
                    <a:bodyPr/>
                    <a:lstStyle/>
                    <a:p>
                      <a:pPr algn="ctr"/>
                      <a:r>
                        <a:rPr lang="en-US" sz="1900" dirty="0"/>
                        <a:t>80</a:t>
                      </a:r>
                    </a:p>
                  </a:txBody>
                  <a:tcPr marL="98100" marR="98100" marT="49050" marB="49050" anchor="ctr"/>
                </a:tc>
                <a:extLst>
                  <a:ext uri="{0D108BD9-81ED-4DB2-BD59-A6C34878D82A}">
                    <a16:rowId xmlns:a16="http://schemas.microsoft.com/office/drawing/2014/main" val="176763807"/>
                  </a:ext>
                </a:extLst>
              </a:tr>
              <a:tr h="549622">
                <a:tc>
                  <a:txBody>
                    <a:bodyPr/>
                    <a:lstStyle/>
                    <a:p>
                      <a:pPr algn="ctr"/>
                      <a:r>
                        <a:rPr lang="en-US" sz="1900" dirty="0"/>
                        <a:t>198</a:t>
                      </a:r>
                    </a:p>
                  </a:txBody>
                  <a:tcPr marL="98100" marR="98100" marT="49050" marB="49050" anchor="ctr"/>
                </a:tc>
                <a:tc>
                  <a:txBody>
                    <a:bodyPr/>
                    <a:lstStyle/>
                    <a:p>
                      <a:pPr algn="ctr"/>
                      <a:r>
                        <a:rPr lang="en-US" sz="1900" dirty="0"/>
                        <a:t>90</a:t>
                      </a:r>
                    </a:p>
                  </a:txBody>
                  <a:tcPr marL="98100" marR="98100" marT="49050" marB="49050" anchor="ctr"/>
                </a:tc>
                <a:tc>
                  <a:txBody>
                    <a:bodyPr/>
                    <a:lstStyle/>
                    <a:p>
                      <a:pPr algn="ctr"/>
                      <a:r>
                        <a:rPr lang="en-US" sz="1900" dirty="0"/>
                        <a:t>90</a:t>
                      </a:r>
                    </a:p>
                  </a:txBody>
                  <a:tcPr marL="98100" marR="98100" marT="49050" marB="49050" anchor="ctr"/>
                </a:tc>
                <a:extLst>
                  <a:ext uri="{0D108BD9-81ED-4DB2-BD59-A6C34878D82A}">
                    <a16:rowId xmlns:a16="http://schemas.microsoft.com/office/drawing/2014/main" val="1067511229"/>
                  </a:ext>
                </a:extLst>
              </a:tr>
              <a:tr h="549622">
                <a:tc>
                  <a:txBody>
                    <a:bodyPr/>
                    <a:lstStyle/>
                    <a:p>
                      <a:pPr algn="ctr"/>
                      <a:r>
                        <a:rPr lang="en-US" sz="1900" dirty="0"/>
                        <a:t>220</a:t>
                      </a:r>
                    </a:p>
                  </a:txBody>
                  <a:tcPr marL="98100" marR="98100" marT="49050" marB="49050" anchor="ctr"/>
                </a:tc>
                <a:tc>
                  <a:txBody>
                    <a:bodyPr/>
                    <a:lstStyle/>
                    <a:p>
                      <a:pPr algn="ctr"/>
                      <a:r>
                        <a:rPr lang="en-US" sz="1900" dirty="0"/>
                        <a:t>100</a:t>
                      </a:r>
                    </a:p>
                  </a:txBody>
                  <a:tcPr marL="98100" marR="98100" marT="49050" marB="49050" anchor="ctr"/>
                </a:tc>
                <a:tc>
                  <a:txBody>
                    <a:bodyPr/>
                    <a:lstStyle/>
                    <a:p>
                      <a:pPr algn="ctr"/>
                      <a:r>
                        <a:rPr lang="en-US" sz="1900" dirty="0"/>
                        <a:t>100</a:t>
                      </a:r>
                    </a:p>
                  </a:txBody>
                  <a:tcPr marL="98100" marR="98100" marT="49050" marB="49050" anchor="ctr"/>
                </a:tc>
                <a:extLst>
                  <a:ext uri="{0D108BD9-81ED-4DB2-BD59-A6C34878D82A}">
                    <a16:rowId xmlns:a16="http://schemas.microsoft.com/office/drawing/2014/main" val="3572836106"/>
                  </a:ext>
                </a:extLst>
              </a:tr>
            </a:tbl>
          </a:graphicData>
        </a:graphic>
      </p:graphicFrame>
      <p:pic>
        <p:nvPicPr>
          <p:cNvPr id="6" name="Picture 5">
            <a:extLst>
              <a:ext uri="{FF2B5EF4-FFF2-40B4-BE49-F238E27FC236}">
                <a16:creationId xmlns:a16="http://schemas.microsoft.com/office/drawing/2014/main" id="{B15BC33F-959C-FD44-AD4B-BD1DC08827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0334" y="638591"/>
            <a:ext cx="3847541" cy="5705760"/>
          </a:xfrm>
          <a:prstGeom prst="rect">
            <a:avLst/>
          </a:prstGeom>
        </p:spPr>
      </p:pic>
      <p:sp>
        <p:nvSpPr>
          <p:cNvPr id="8" name="TextBox 7">
            <a:extLst>
              <a:ext uri="{FF2B5EF4-FFF2-40B4-BE49-F238E27FC236}">
                <a16:creationId xmlns:a16="http://schemas.microsoft.com/office/drawing/2014/main" id="{6DB43568-136C-ED4F-98FD-37E5293A2774}"/>
              </a:ext>
            </a:extLst>
          </p:cNvPr>
          <p:cNvSpPr txBox="1"/>
          <p:nvPr/>
        </p:nvSpPr>
        <p:spPr>
          <a:xfrm>
            <a:off x="1763933" y="6219411"/>
            <a:ext cx="4438498" cy="646331"/>
          </a:xfrm>
          <a:prstGeom prst="rect">
            <a:avLst/>
          </a:prstGeom>
          <a:noFill/>
        </p:spPr>
        <p:txBody>
          <a:bodyPr wrap="square">
            <a:spAutoFit/>
          </a:bodyPr>
          <a:lstStyle/>
          <a:p>
            <a:pPr>
              <a:defRPr/>
            </a:pPr>
            <a:r>
              <a:rPr lang="en-US" dirty="0">
                <a:solidFill>
                  <a:schemeClr val="bg1"/>
                </a:solidFill>
              </a:rPr>
              <a:t>Shaw J, et al. </a:t>
            </a:r>
            <a:r>
              <a:rPr lang="en-US" i="1" dirty="0">
                <a:solidFill>
                  <a:schemeClr val="bg1"/>
                </a:solidFill>
              </a:rPr>
              <a:t>Curr. Hepatol. Rep. </a:t>
            </a:r>
            <a:r>
              <a:rPr lang="en-US" dirty="0">
                <a:solidFill>
                  <a:schemeClr val="bg1"/>
                </a:solidFill>
              </a:rPr>
              <a:t>2020;19(1):13-22.</a:t>
            </a:r>
          </a:p>
        </p:txBody>
      </p:sp>
      <p:sp>
        <p:nvSpPr>
          <p:cNvPr id="4" name="Footer Placeholder 3">
            <a:extLst>
              <a:ext uri="{FF2B5EF4-FFF2-40B4-BE49-F238E27FC236}">
                <a16:creationId xmlns:a16="http://schemas.microsoft.com/office/drawing/2014/main" id="{5BAA1E2A-4F26-9705-9814-D2C55E0B3F58}"/>
              </a:ext>
            </a:extLst>
          </p:cNvPr>
          <p:cNvSpPr>
            <a:spLocks noGrp="1"/>
          </p:cNvSpPr>
          <p:nvPr>
            <p:ph type="ftr" sz="quarter" idx="3"/>
          </p:nvPr>
        </p:nvSpPr>
        <p:spPr/>
        <p:txBody>
          <a:bodyPr/>
          <a:lstStyle/>
          <a:p>
            <a:r>
              <a:rPr lang="en-US" dirty="0"/>
              <a:t>Shaw J, et al. </a:t>
            </a:r>
            <a:r>
              <a:rPr lang="en-US" i="1" dirty="0" err="1"/>
              <a:t>Curr</a:t>
            </a:r>
            <a:r>
              <a:rPr lang="en-US" i="1" dirty="0"/>
              <a:t>. Hepatol. Rep</a:t>
            </a:r>
            <a:r>
              <a:rPr lang="en-US" dirty="0"/>
              <a:t>. 2020;19(1):13-22.</a:t>
            </a:r>
          </a:p>
        </p:txBody>
      </p:sp>
    </p:spTree>
    <p:extLst>
      <p:ext uri="{BB962C8B-B14F-4D97-AF65-F5344CB8AC3E}">
        <p14:creationId xmlns:p14="http://schemas.microsoft.com/office/powerpoint/2010/main" val="4262691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6A52F-ED72-501E-0A1A-895E93054198}"/>
              </a:ext>
            </a:extLst>
          </p:cNvPr>
          <p:cNvSpPr>
            <a:spLocks noGrp="1"/>
          </p:cNvSpPr>
          <p:nvPr>
            <p:ph type="title"/>
          </p:nvPr>
        </p:nvSpPr>
        <p:spPr/>
        <p:txBody>
          <a:bodyPr/>
          <a:lstStyle/>
          <a:p>
            <a:r>
              <a:rPr lang="en-US" b="1" dirty="0"/>
              <a:t>Medication Counseling</a:t>
            </a:r>
            <a:endParaRPr lang="en-US" dirty="0"/>
          </a:p>
        </p:txBody>
      </p:sp>
      <p:grpSp>
        <p:nvGrpSpPr>
          <p:cNvPr id="12" name="Group 11">
            <a:extLst>
              <a:ext uri="{FF2B5EF4-FFF2-40B4-BE49-F238E27FC236}">
                <a16:creationId xmlns:a16="http://schemas.microsoft.com/office/drawing/2014/main" id="{6A6209F0-3B04-B71E-F264-13B64D577D23}"/>
              </a:ext>
            </a:extLst>
          </p:cNvPr>
          <p:cNvGrpSpPr/>
          <p:nvPr/>
        </p:nvGrpSpPr>
        <p:grpSpPr>
          <a:xfrm>
            <a:off x="3302083" y="1371301"/>
            <a:ext cx="5587834" cy="5019842"/>
            <a:chOff x="3175081" y="1336576"/>
            <a:chExt cx="5587834" cy="5019842"/>
          </a:xfrm>
        </p:grpSpPr>
        <p:pic>
          <p:nvPicPr>
            <p:cNvPr id="5" name="Picture 4">
              <a:extLst>
                <a:ext uri="{FF2B5EF4-FFF2-40B4-BE49-F238E27FC236}">
                  <a16:creationId xmlns:a16="http://schemas.microsoft.com/office/drawing/2014/main" id="{A50E9331-7BD2-FE45-A01A-1EDDBEB0BE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081" y="1336576"/>
              <a:ext cx="5587834" cy="2566736"/>
            </a:xfrm>
            <a:prstGeom prst="rect">
              <a:avLst/>
            </a:prstGeom>
          </p:spPr>
        </p:pic>
        <p:pic>
          <p:nvPicPr>
            <p:cNvPr id="6" name="Picture 5">
              <a:extLst>
                <a:ext uri="{FF2B5EF4-FFF2-40B4-BE49-F238E27FC236}">
                  <a16:creationId xmlns:a16="http://schemas.microsoft.com/office/drawing/2014/main" id="{8A817B53-E61D-6E47-978A-CB3D561723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1343" y="3935397"/>
              <a:ext cx="3675313" cy="2421021"/>
            </a:xfrm>
            <a:prstGeom prst="rect">
              <a:avLst/>
            </a:prstGeom>
          </p:spPr>
        </p:pic>
        <p:sp>
          <p:nvSpPr>
            <p:cNvPr id="7" name="5-Point Star 6">
              <a:extLst>
                <a:ext uri="{FF2B5EF4-FFF2-40B4-BE49-F238E27FC236}">
                  <a16:creationId xmlns:a16="http://schemas.microsoft.com/office/drawing/2014/main" id="{939A25B7-C4A8-EB49-B278-026465237F6F}"/>
                </a:ext>
              </a:extLst>
            </p:cNvPr>
            <p:cNvSpPr/>
            <p:nvPr/>
          </p:nvSpPr>
          <p:spPr>
            <a:xfrm>
              <a:off x="5165558" y="2186808"/>
              <a:ext cx="447758" cy="433137"/>
            </a:xfrm>
            <a:prstGeom prst="star5">
              <a:avLst/>
            </a:prstGeom>
            <a:solidFill>
              <a:srgbClr val="FFFF00"/>
            </a:solidFill>
            <a:ln>
              <a:solidFill>
                <a:srgbClr val="0015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2539153B-78A9-4D4A-88CD-2106C8EDE8AC}"/>
                </a:ext>
              </a:extLst>
            </p:cNvPr>
            <p:cNvSpPr/>
            <p:nvPr/>
          </p:nvSpPr>
          <p:spPr>
            <a:xfrm>
              <a:off x="6047787" y="1849923"/>
              <a:ext cx="447758" cy="433137"/>
            </a:xfrm>
            <a:prstGeom prst="star5">
              <a:avLst/>
            </a:prstGeom>
            <a:solidFill>
              <a:srgbClr val="FFFF00"/>
            </a:solidFill>
            <a:ln>
              <a:solidFill>
                <a:srgbClr val="0015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C920DE37-2713-B043-B9F0-03D136A801FE}"/>
                </a:ext>
              </a:extLst>
            </p:cNvPr>
            <p:cNvSpPr/>
            <p:nvPr/>
          </p:nvSpPr>
          <p:spPr>
            <a:xfrm>
              <a:off x="5561303" y="5177991"/>
              <a:ext cx="447758" cy="433137"/>
            </a:xfrm>
            <a:prstGeom prst="star5">
              <a:avLst/>
            </a:prstGeom>
            <a:solidFill>
              <a:srgbClr val="FFFF00"/>
            </a:solidFill>
            <a:ln>
              <a:solidFill>
                <a:srgbClr val="0015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A9BBD65F-E3B3-A549-8C02-93E94095FB16}"/>
                </a:ext>
              </a:extLst>
            </p:cNvPr>
            <p:cNvSpPr/>
            <p:nvPr/>
          </p:nvSpPr>
          <p:spPr>
            <a:xfrm>
              <a:off x="6287708" y="4368533"/>
              <a:ext cx="447758" cy="433137"/>
            </a:xfrm>
            <a:prstGeom prst="star5">
              <a:avLst/>
            </a:prstGeom>
            <a:solidFill>
              <a:srgbClr val="FFFF00"/>
            </a:solidFill>
            <a:ln>
              <a:solidFill>
                <a:srgbClr val="0015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475A2EFD-9330-D628-67EF-7AD099B50428}"/>
              </a:ext>
            </a:extLst>
          </p:cNvPr>
          <p:cNvSpPr>
            <a:spLocks noGrp="1"/>
          </p:cNvSpPr>
          <p:nvPr>
            <p:ph type="ftr" sz="quarter" idx="3"/>
          </p:nvPr>
        </p:nvSpPr>
        <p:spPr/>
        <p:txBody>
          <a:bodyPr/>
          <a:lstStyle/>
          <a:p>
            <a:r>
              <a:rPr lang="en-US" dirty="0"/>
              <a:t>Thomson MJ, et al. </a:t>
            </a:r>
            <a:r>
              <a:rPr lang="en-US" i="1" dirty="0"/>
              <a:t>Hepatology</a:t>
            </a:r>
            <a:r>
              <a:rPr lang="en-US" dirty="0"/>
              <a:t>. 2021;73(6):2429-2440.</a:t>
            </a:r>
          </a:p>
        </p:txBody>
      </p:sp>
    </p:spTree>
    <p:extLst>
      <p:ext uri="{BB962C8B-B14F-4D97-AF65-F5344CB8AC3E}">
        <p14:creationId xmlns:p14="http://schemas.microsoft.com/office/powerpoint/2010/main" val="2595776354"/>
      </p:ext>
    </p:extLst>
  </p:cSld>
  <p:clrMapOvr>
    <a:masterClrMapping/>
  </p:clrMapOvr>
</p:sld>
</file>

<file path=ppt/theme/theme1.xml><?xml version="1.0" encoding="utf-8"?>
<a:theme xmlns:a="http://schemas.openxmlformats.org/drawingml/2006/main" name="Gastro24">
  <a:themeElements>
    <a:clrScheme name="MedEd_Gastro24">
      <a:dk1>
        <a:srgbClr val="3F3F3F"/>
      </a:dk1>
      <a:lt1>
        <a:srgbClr val="FFFFFF"/>
      </a:lt1>
      <a:dk2>
        <a:srgbClr val="5E5E5E"/>
      </a:dk2>
      <a:lt2>
        <a:srgbClr val="FFFFFF"/>
      </a:lt2>
      <a:accent1>
        <a:srgbClr val="4886D9"/>
      </a:accent1>
      <a:accent2>
        <a:srgbClr val="A3CA69"/>
      </a:accent2>
      <a:accent3>
        <a:srgbClr val="7E7CFF"/>
      </a:accent3>
      <a:accent4>
        <a:srgbClr val="FF7680"/>
      </a:accent4>
      <a:accent5>
        <a:srgbClr val="FAE58E"/>
      </a:accent5>
      <a:accent6>
        <a:srgbClr val="D9B082"/>
      </a:accent6>
      <a:hlink>
        <a:srgbClr val="4A86D9"/>
      </a:hlink>
      <a:folHlink>
        <a:srgbClr val="7E7C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Ed Generic" id="{60123721-9A33-A040-8F2D-B6FF6846B3D9}" vid="{604FDD60-BD6E-AD40-92BC-0C0A013D44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5e9ad1-4522-4e5b-8d2e-6f450f6d945f" xsi:nil="true"/>
    <lcf76f155ced4ddcb4097134ff3c332f xmlns="a9d8bbac-cce3-475c-b9fe-65ecbcec7ed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C680350CE9C149837DD9E5879C280B" ma:contentTypeVersion="16" ma:contentTypeDescription="Create a new document." ma:contentTypeScope="" ma:versionID="2f7f56acf659d5204f1690785e10765c">
  <xsd:schema xmlns:xsd="http://www.w3.org/2001/XMLSchema" xmlns:xs="http://www.w3.org/2001/XMLSchema" xmlns:p="http://schemas.microsoft.com/office/2006/metadata/properties" xmlns:ns2="a9d8bbac-cce3-475c-b9fe-65ecbcec7edd" xmlns:ns3="f55e9ad1-4522-4e5b-8d2e-6f450f6d945f" targetNamespace="http://schemas.microsoft.com/office/2006/metadata/properties" ma:root="true" ma:fieldsID="70dd0311e77527e67f53108eaeeced06" ns2:_="" ns3:_="">
    <xsd:import namespace="a9d8bbac-cce3-475c-b9fe-65ecbcec7edd"/>
    <xsd:import namespace="f55e9ad1-4522-4e5b-8d2e-6f450f6d94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8bbac-cce3-475c-b9fe-65ecbcec7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5e9ad1-4522-4e5b-8d2e-6f450f6d945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8eb5337-1fcb-4779-9b12-3ebf5b838b56}" ma:internalName="TaxCatchAll" ma:showField="CatchAllData" ma:web="f55e9ad1-4522-4e5b-8d2e-6f450f6d94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C23F7F-D633-4422-91A9-E659DAB00598}">
  <ds:schemaRefs>
    <ds:schemaRef ds:uri="http://purl.org/dc/terms/"/>
    <ds:schemaRef ds:uri="http://schemas.microsoft.com/office/infopath/2007/PartnerControls"/>
    <ds:schemaRef ds:uri="http://purl.org/dc/elements/1.1/"/>
    <ds:schemaRef ds:uri="f55e9ad1-4522-4e5b-8d2e-6f450f6d945f"/>
    <ds:schemaRef ds:uri="http://schemas.openxmlformats.org/package/2006/metadata/core-properties"/>
    <ds:schemaRef ds:uri="http://purl.org/dc/dcmitype/"/>
    <ds:schemaRef ds:uri="http://schemas.microsoft.com/office/2006/documentManagement/types"/>
    <ds:schemaRef ds:uri="a9d8bbac-cce3-475c-b9fe-65ecbcec7ed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5AE10F5-D8A8-4710-A8D4-B1EC068962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8bbac-cce3-475c-b9fe-65ecbcec7edd"/>
    <ds:schemaRef ds:uri="f55e9ad1-4522-4e5b-8d2e-6f450f6d94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86D8CF-A977-4287-ABCB-CE25836FC7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MedEd Generic</Template>
  <TotalTime>1671</TotalTime>
  <Words>616</Words>
  <Application>Microsoft Macintosh PowerPoint</Application>
  <PresentationFormat>Widescreen</PresentationFormat>
  <Paragraphs>87</Paragraphs>
  <Slides>11</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Century Gothic</vt:lpstr>
      <vt:lpstr>Lucida Grande</vt:lpstr>
      <vt:lpstr>Trebuchet MS</vt:lpstr>
      <vt:lpstr>Univers LT Std 57 Cn</vt:lpstr>
      <vt:lpstr>Gastro24</vt:lpstr>
      <vt:lpstr>Office Theme</vt:lpstr>
      <vt:lpstr>How Do I Prevent Future Hospital Visits Due to HE?</vt:lpstr>
      <vt:lpstr>PowerPoint Presentation</vt:lpstr>
      <vt:lpstr>Disclaimer</vt:lpstr>
      <vt:lpstr>Key Strategies</vt:lpstr>
      <vt:lpstr>Lactulose Helps</vt:lpstr>
      <vt:lpstr>The Goal is Not Diarrhea</vt:lpstr>
      <vt:lpstr>When To Start Rifaximin? (They Did After 2nd OHE)</vt:lpstr>
      <vt:lpstr>Eat a HIGH Protein Diet</vt:lpstr>
      <vt:lpstr>Medication Counseling</vt:lpstr>
      <vt:lpstr>Continuity of Care is KEY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I Prevent Future Hospital Visits Due to HE?</dc:title>
  <dc:subject/>
  <dc:creator>MedEd On The Go</dc:creator>
  <cp:keywords/>
  <dc:description/>
  <cp:lastModifiedBy>Harley Kidner</cp:lastModifiedBy>
  <cp:revision>15</cp:revision>
  <dcterms:created xsi:type="dcterms:W3CDTF">2024-01-10T20:07:29Z</dcterms:created>
  <dcterms:modified xsi:type="dcterms:W3CDTF">2024-03-19T19:02:59Z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0x0101007CC680350CE9C149837DD9E5879C280B</vt:lpwstr>
  </property>
</Properties>
</file>