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omments/modernComment_7FFFCFCD_EED14501.xml" ContentType="application/vnd.ms-powerpoint.comments+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97" r:id="rId1"/>
    <p:sldMasterId id="2147483710" r:id="rId2"/>
    <p:sldMasterId id="2147483722" r:id="rId3"/>
  </p:sldMasterIdLst>
  <p:notesMasterIdLst>
    <p:notesMasterId r:id="rId16"/>
  </p:notesMasterIdLst>
  <p:sldIdLst>
    <p:sldId id="263" r:id="rId4"/>
    <p:sldId id="265" r:id="rId5"/>
    <p:sldId id="2145706412" r:id="rId6"/>
    <p:sldId id="2147471309" r:id="rId7"/>
    <p:sldId id="2147471210" r:id="rId8"/>
    <p:sldId id="2147471136" r:id="rId9"/>
    <p:sldId id="2147471137" r:id="rId10"/>
    <p:sldId id="2147471311" r:id="rId11"/>
    <p:sldId id="2147471139" r:id="rId12"/>
    <p:sldId id="2147471308" r:id="rId13"/>
    <p:sldId id="2147471142" r:id="rId14"/>
    <p:sldId id="264"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2E4D3200-C06E-2CFC-969A-908DB7228B22}" name="Patti Repetto" initials="PR" userId="S::prepetto@ushealthconnect.com::29a62dfc-181e-481e-a0bd-97f9faffa5d7" providerId="AD"/>
  <p188:author id="{1FF42040-9854-C85D-2553-FFB58F3C2152}" name="Haemin Go" initials="HG" userId="S::hgo@ushealthconnect.com::f4f74a36-2ed4-469e-99f1-5e82f235753e" providerId="AD"/>
  <p188:author id="{FCEEAE9A-29B5-3A11-DC2A-65BC293BB5B9}" name="Amanda Mulder" initials="AM" userId="S::amulder@ushealthconnect.com::2979cb05-1f38-4943-bcba-142be133c0a2" providerId="AD"/>
  <p188:author id="{6EB12EAF-BC4E-6B6B-0102-503011D8EEE7}" name="Emily Jebing" initials="EJ" userId="Emily Jebing" providerId="None"/>
  <p188:author id="{BEC46FB8-8ADC-52D1-339B-C0AC3D7B09CC}" name="Libby Lurwick" initials="LL" userId="S::elurwick@ushealthconnect.com::b676353a-ba99-4d17-9af1-d81611d12622" providerId="AD"/>
  <p188:author id="{52C4C9BB-C807-8705-0B08-A3DF41A8D64B}" name="Moriah Diethorn" initials="MD" userId="Moriah Diethorn" providerId="None"/>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A0A0A"/>
    <a:srgbClr val="96969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009" autoAdjust="0"/>
    <p:restoredTop sz="94694" autoAdjust="0"/>
  </p:normalViewPr>
  <p:slideViewPr>
    <p:cSldViewPr snapToGrid="0">
      <p:cViewPr varScale="1">
        <p:scale>
          <a:sx n="117" d="100"/>
          <a:sy n="117" d="100"/>
        </p:scale>
        <p:origin x="592" y="16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viewProps" Target="viewProps.xml"/><Relationship Id="rId3" Type="http://schemas.openxmlformats.org/officeDocument/2006/relationships/slideMaster" Target="slideMasters/slideMaster3.xml"/><Relationship Id="rId21" Type="http://schemas.microsoft.com/office/2018/10/relationships/authors" Target="author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5" Type="http://schemas.openxmlformats.org/officeDocument/2006/relationships/slide" Target="slides/slide2.xml"/><Relationship Id="rId15" Type="http://schemas.openxmlformats.org/officeDocument/2006/relationships/slide" Target="slides/slide12.xml"/><Relationship Id="rId10" Type="http://schemas.openxmlformats.org/officeDocument/2006/relationships/slide" Target="slides/slide7.xml"/><Relationship Id="rId19" Type="http://schemas.openxmlformats.org/officeDocument/2006/relationships/theme" Target="theme/theme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s>
</file>

<file path=ppt/comments/modernComment_7FFFCFCD_EED14501.xml><?xml version="1.0" encoding="utf-8"?>
<p188:cmLst xmlns:a="http://schemas.openxmlformats.org/drawingml/2006/main" xmlns:r="http://schemas.openxmlformats.org/officeDocument/2006/relationships" xmlns:p188="http://schemas.microsoft.com/office/powerpoint/2018/8/main">
  <p188:cm id="{B698F532-E774-4386-81B6-D3DC661DB96B}" authorId="{FCEEAE9A-29B5-3A11-DC2A-65BC293BB5B9}" status="resolved" created="2023-05-30T20:44:45.536" complete="100000">
    <ac:deMkLst xmlns:ac="http://schemas.microsoft.com/office/drawing/2013/main/command">
      <pc:docMk xmlns:pc="http://schemas.microsoft.com/office/powerpoint/2013/main/command"/>
      <pc:sldMk xmlns:pc="http://schemas.microsoft.com/office/powerpoint/2013/main/command" cId="4006692097" sldId="2147471309"/>
      <ac:spMk id="3" creationId="{4ED259F2-BB9B-7FAC-45EE-F820CCDF08FA}"/>
    </ac:deMkLst>
    <p188:replyLst/>
    <p188:txBody>
      <a:bodyPr/>
      <a:lstStyle/>
      <a:p>
        <a:r>
          <a:rPr lang="en-US"/>
          <a:t>Make same font, color, size</a:t>
        </a:r>
      </a:p>
    </p188:txBody>
  </p188:cm>
  <p188:cm id="{4887AE22-3107-4189-92D8-EA8EF4824ED5}" authorId="{2E4D3200-C06E-2CFC-969A-908DB7228B22}" status="resolved" created="2023-06-01T15:22:57.112" complete="100000">
    <ac:deMkLst xmlns:ac="http://schemas.microsoft.com/office/drawing/2013/main/command">
      <pc:docMk xmlns:pc="http://schemas.microsoft.com/office/powerpoint/2013/main/command"/>
      <pc:sldMk xmlns:pc="http://schemas.microsoft.com/office/powerpoint/2013/main/command" cId="4006692097" sldId="2147471309"/>
      <ac:spMk id="3" creationId="{4ED259F2-BB9B-7FAC-45EE-F820CCDF08FA}"/>
    </ac:deMkLst>
    <p188:txBody>
      <a:bodyPr/>
      <a:lstStyle/>
      <a:p>
        <a:r>
          <a:rPr lang="en-US"/>
          <a:t>Global comment - we need to choose 1 consistent font type, size and color</a:t>
        </a:r>
      </a:p>
    </p188:txBody>
  </p188:cm>
  <p188:cm id="{B53CD1D1-595C-4BD9-9C91-413BF9132019}" authorId="{2E4D3200-C06E-2CFC-969A-908DB7228B22}" status="resolved" created="2023-06-01T15:23:19.152" complete="100000">
    <ac:deMkLst xmlns:ac="http://schemas.microsoft.com/office/drawing/2013/main/command">
      <pc:docMk xmlns:pc="http://schemas.microsoft.com/office/powerpoint/2013/main/command"/>
      <pc:sldMk xmlns:pc="http://schemas.microsoft.com/office/powerpoint/2013/main/command" cId="4006692097" sldId="2147471309"/>
      <ac:spMk id="3" creationId="{4ED259F2-BB9B-7FAC-45EE-F820CCDF08FA}"/>
    </ac:deMkLst>
    <p188:txBody>
      <a:bodyPr/>
      <a:lstStyle/>
      <a:p>
        <a:r>
          <a:rPr lang="en-US"/>
          <a:t>Global comment - for consistency - title caps on each slide</a:t>
        </a:r>
      </a:p>
    </p188:txBody>
  </p188:cm>
</p188:cmLst>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3354D1B-AACC-4E82-B981-694ED200F871}" type="datetimeFigureOut">
              <a:rPr lang="en-US" smtClean="0"/>
              <a:t>7/6/23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E6C569E-2914-4459-8138-7EFD536C8649}" type="slidenum">
              <a:rPr lang="en-US" smtClean="0"/>
              <a:t>‹#›</a:t>
            </a:fld>
            <a:endParaRPr lang="en-US"/>
          </a:p>
        </p:txBody>
      </p:sp>
    </p:spTree>
    <p:extLst>
      <p:ext uri="{BB962C8B-B14F-4D97-AF65-F5344CB8AC3E}">
        <p14:creationId xmlns:p14="http://schemas.microsoft.com/office/powerpoint/2010/main" val="195998971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6F193F9-7FFE-4987-BCFF-B5FF9DC06DC6}" type="slidenum">
              <a:rPr lang="en-US" smtClean="0"/>
              <a:t>1</a:t>
            </a:fld>
            <a:endParaRPr lang="en-US"/>
          </a:p>
        </p:txBody>
      </p:sp>
    </p:spTree>
    <p:extLst>
      <p:ext uri="{BB962C8B-B14F-4D97-AF65-F5344CB8AC3E}">
        <p14:creationId xmlns:p14="http://schemas.microsoft.com/office/powerpoint/2010/main" val="349380552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9A65F76-0011-CA4E-92EC-80CC7B898B9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8515414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1AA2B01-B5DD-4946-9370-9936A084F0A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6779975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6F193F9-7FFE-4987-BCFF-B5FF9DC06DC6}" type="slidenum">
              <a:rPr lang="en-US" smtClean="0"/>
              <a:t>4</a:t>
            </a:fld>
            <a:endParaRPr lang="en-US"/>
          </a:p>
        </p:txBody>
      </p:sp>
    </p:spTree>
    <p:extLst>
      <p:ext uri="{BB962C8B-B14F-4D97-AF65-F5344CB8AC3E}">
        <p14:creationId xmlns:p14="http://schemas.microsoft.com/office/powerpoint/2010/main" val="6921978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Slide Image Placeholder 1">
            <a:extLst>
              <a:ext uri="{FF2B5EF4-FFF2-40B4-BE49-F238E27FC236}">
                <a16:creationId xmlns:a16="http://schemas.microsoft.com/office/drawing/2014/main" id="{5B12E7C3-CCE1-4CDA-8FF3-80E59A80E892}"/>
              </a:ext>
            </a:extLst>
          </p:cNvPr>
          <p:cNvSpPr>
            <a:spLocks noGrp="1" noRot="1" noChangeAspect="1" noChangeArrowheads="1" noTextEdit="1"/>
          </p:cNvSpPr>
          <p:nvPr>
            <p:ph type="sldImg"/>
          </p:nvPr>
        </p:nvSpPr>
        <p:spPr/>
      </p:sp>
      <p:sp>
        <p:nvSpPr>
          <p:cNvPr id="74755" name="Notes Placeholder 2">
            <a:extLst>
              <a:ext uri="{FF2B5EF4-FFF2-40B4-BE49-F238E27FC236}">
                <a16:creationId xmlns:a16="http://schemas.microsoft.com/office/drawing/2014/main" id="{D56DD30C-1580-4381-9898-B848CFD4B2BA}"/>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b="0" i="0" u="none" dirty="0">
              <a:latin typeface="Calibri" panose="020F0502020204030204" pitchFamily="34" charset="0"/>
            </a:endParaRPr>
          </a:p>
        </p:txBody>
      </p:sp>
    </p:spTree>
    <p:extLst>
      <p:ext uri="{BB962C8B-B14F-4D97-AF65-F5344CB8AC3E}">
        <p14:creationId xmlns:p14="http://schemas.microsoft.com/office/powerpoint/2010/main" val="201827010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6F193F9-7FFE-4987-BCFF-B5FF9DC06DC6}" type="slidenum">
              <a:rPr lang="en-US" smtClean="0"/>
              <a:t>11</a:t>
            </a:fld>
            <a:endParaRPr lang="en-US"/>
          </a:p>
        </p:txBody>
      </p:sp>
    </p:spTree>
    <p:extLst>
      <p:ext uri="{BB962C8B-B14F-4D97-AF65-F5344CB8AC3E}">
        <p14:creationId xmlns:p14="http://schemas.microsoft.com/office/powerpoint/2010/main" val="196245314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9A65F76-0011-CA4E-92EC-80CC7B898B9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5947706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sp>
        <p:nvSpPr>
          <p:cNvPr id="14" name="Title 1">
            <a:extLst>
              <a:ext uri="{FF2B5EF4-FFF2-40B4-BE49-F238E27FC236}">
                <a16:creationId xmlns:a16="http://schemas.microsoft.com/office/drawing/2014/main" id="{E5AE574C-C01D-4451-B818-78560B1180FA}"/>
              </a:ext>
            </a:extLst>
          </p:cNvPr>
          <p:cNvSpPr>
            <a:spLocks noGrp="1"/>
          </p:cNvSpPr>
          <p:nvPr>
            <p:ph type="title"/>
          </p:nvPr>
        </p:nvSpPr>
        <p:spPr>
          <a:xfrm>
            <a:off x="609601" y="1709738"/>
            <a:ext cx="10515600" cy="2852737"/>
          </a:xfrm>
        </p:spPr>
        <p:txBody>
          <a:bodyPr anchor="ctr">
            <a:normAutofit/>
          </a:bodyPr>
          <a:lstStyle>
            <a:lvl1pPr>
              <a:defRPr sz="4800"/>
            </a:lvl1pPr>
          </a:lstStyle>
          <a:p>
            <a:r>
              <a:rPr lang="en-US"/>
              <a:t>Click to edit Master title style</a:t>
            </a:r>
            <a:endParaRPr lang="en-US" dirty="0"/>
          </a:p>
        </p:txBody>
      </p:sp>
      <p:sp>
        <p:nvSpPr>
          <p:cNvPr id="15" name="Text Placeholder 2">
            <a:extLst>
              <a:ext uri="{FF2B5EF4-FFF2-40B4-BE49-F238E27FC236}">
                <a16:creationId xmlns:a16="http://schemas.microsoft.com/office/drawing/2014/main" id="{1ECCB66C-05CB-49D9-B7E7-0C427D6D7F53}"/>
              </a:ext>
            </a:extLst>
          </p:cNvPr>
          <p:cNvSpPr>
            <a:spLocks noGrp="1"/>
          </p:cNvSpPr>
          <p:nvPr>
            <p:ph type="body" idx="1"/>
          </p:nvPr>
        </p:nvSpPr>
        <p:spPr>
          <a:xfrm>
            <a:off x="609601" y="4589463"/>
            <a:ext cx="10515600" cy="1500187"/>
          </a:xfrm>
          <a:prstGeom prst="rect">
            <a:avLst/>
          </a:prstGeom>
        </p:spPr>
        <p:txBody>
          <a:bodyPr>
            <a:normAutofit/>
          </a:bodyPr>
          <a:lstStyle>
            <a:lvl1pPr marL="0" indent="0">
              <a:buNone/>
              <a:defRPr sz="18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7" name="Rectangle 6">
            <a:extLst>
              <a:ext uri="{FF2B5EF4-FFF2-40B4-BE49-F238E27FC236}">
                <a16:creationId xmlns:a16="http://schemas.microsoft.com/office/drawing/2014/main" id="{A632F408-3A85-44BA-9DC9-E8F0D6C40C97}"/>
              </a:ext>
            </a:extLst>
          </p:cNvPr>
          <p:cNvSpPr/>
          <p:nvPr/>
        </p:nvSpPr>
        <p:spPr>
          <a:xfrm>
            <a:off x="10365698" y="6356350"/>
            <a:ext cx="1753850" cy="3651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ooter Placeholder 4">
            <a:extLst>
              <a:ext uri="{FF2B5EF4-FFF2-40B4-BE49-F238E27FC236}">
                <a16:creationId xmlns:a16="http://schemas.microsoft.com/office/drawing/2014/main" id="{5CD80B2F-AB86-4AC5-ADB1-2230734739B0}"/>
              </a:ext>
            </a:extLst>
          </p:cNvPr>
          <p:cNvSpPr>
            <a:spLocks noGrp="1"/>
          </p:cNvSpPr>
          <p:nvPr>
            <p:ph type="ftr" sz="quarter" idx="3"/>
          </p:nvPr>
        </p:nvSpPr>
        <p:spPr>
          <a:xfrm>
            <a:off x="609600" y="6356350"/>
            <a:ext cx="10515599"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pic>
        <p:nvPicPr>
          <p:cNvPr id="3" name="Picture 2">
            <a:extLst>
              <a:ext uri="{FF2B5EF4-FFF2-40B4-BE49-F238E27FC236}">
                <a16:creationId xmlns:a16="http://schemas.microsoft.com/office/drawing/2014/main" id="{62A409AE-194B-4AB6-B881-2B3D424F4FEB}"/>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0" y="0"/>
            <a:ext cx="12192000" cy="975360"/>
          </a:xfrm>
          <a:prstGeom prst="rect">
            <a:avLst/>
          </a:prstGeom>
        </p:spPr>
      </p:pic>
      <p:pic>
        <p:nvPicPr>
          <p:cNvPr id="8" name="Picture 7">
            <a:extLst>
              <a:ext uri="{FF2B5EF4-FFF2-40B4-BE49-F238E27FC236}">
                <a16:creationId xmlns:a16="http://schemas.microsoft.com/office/drawing/2014/main" id="{24E1EB27-17AD-41F7-8E9B-817073D87F9B}"/>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609600" y="93853"/>
            <a:ext cx="1537746" cy="787653"/>
          </a:xfrm>
          <a:prstGeom prst="rect">
            <a:avLst/>
          </a:prstGeom>
        </p:spPr>
      </p:pic>
    </p:spTree>
    <p:extLst>
      <p:ext uri="{BB962C8B-B14F-4D97-AF65-F5344CB8AC3E}">
        <p14:creationId xmlns:p14="http://schemas.microsoft.com/office/powerpoint/2010/main" val="127685503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0426E8-50A6-47D6-B45F-134145E070B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F65C1316-9B30-4E35-91A7-4F8799CAE8FC}"/>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68B594DE-1DED-4824-B3AF-6D8B99419FD8}"/>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10" name="Footer Placeholder 4">
            <a:extLst>
              <a:ext uri="{FF2B5EF4-FFF2-40B4-BE49-F238E27FC236}">
                <a16:creationId xmlns:a16="http://schemas.microsoft.com/office/drawing/2014/main" id="{67258FC2-34FC-49D0-A161-40DD5BA51713}"/>
              </a:ext>
            </a:extLst>
          </p:cNvPr>
          <p:cNvSpPr>
            <a:spLocks noGrp="1"/>
          </p:cNvSpPr>
          <p:nvPr>
            <p:ph type="ftr" sz="quarter" idx="3"/>
          </p:nvPr>
        </p:nvSpPr>
        <p:spPr>
          <a:xfrm>
            <a:off x="609601" y="6356350"/>
            <a:ext cx="9020174"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spTree>
    <p:extLst>
      <p:ext uri="{BB962C8B-B14F-4D97-AF65-F5344CB8AC3E}">
        <p14:creationId xmlns:p14="http://schemas.microsoft.com/office/powerpoint/2010/main" val="165846963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1_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900E2D-A488-4CA5-B001-14767B8D02A8}"/>
              </a:ext>
            </a:extLst>
          </p:cNvPr>
          <p:cNvSpPr>
            <a:spLocks noGrp="1"/>
          </p:cNvSpPr>
          <p:nvPr>
            <p:ph type="title"/>
          </p:nvPr>
        </p:nvSpPr>
        <p:spPr>
          <a:xfrm>
            <a:off x="382588" y="457199"/>
            <a:ext cx="4272539" cy="4015047"/>
          </a:xfrm>
        </p:spPr>
        <p:txBody>
          <a:bodyPr anchor="ctr"/>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34DFDA90-9E3C-451C-9A65-E0C0C3E6FB0A}"/>
              </a:ext>
            </a:extLst>
          </p:cNvPr>
          <p:cNvSpPr>
            <a:spLocks noGrp="1"/>
          </p:cNvSpPr>
          <p:nvPr>
            <p:ph type="pic" idx="1"/>
          </p:nvPr>
        </p:nvSpPr>
        <p:spPr>
          <a:xfrm>
            <a:off x="5183188" y="606829"/>
            <a:ext cx="6172200" cy="5254221"/>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10" name="Footer Placeholder 4">
            <a:extLst>
              <a:ext uri="{FF2B5EF4-FFF2-40B4-BE49-F238E27FC236}">
                <a16:creationId xmlns:a16="http://schemas.microsoft.com/office/drawing/2014/main" id="{9FB64453-E8A2-48FD-8B67-B9DC2A133255}"/>
              </a:ext>
            </a:extLst>
          </p:cNvPr>
          <p:cNvSpPr>
            <a:spLocks noGrp="1"/>
          </p:cNvSpPr>
          <p:nvPr>
            <p:ph type="ftr" sz="quarter" idx="3"/>
          </p:nvPr>
        </p:nvSpPr>
        <p:spPr>
          <a:xfrm>
            <a:off x="609601" y="6356350"/>
            <a:ext cx="9020174"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spTree>
    <p:extLst>
      <p:ext uri="{BB962C8B-B14F-4D97-AF65-F5344CB8AC3E}">
        <p14:creationId xmlns:p14="http://schemas.microsoft.com/office/powerpoint/2010/main" val="56973229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900E2D-A488-4CA5-B001-14767B8D02A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34DFDA90-9E3C-451C-9A65-E0C0C3E6FB0A}"/>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8E26C3D8-9015-40F4-B59B-697F1260941D}"/>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10" name="Footer Placeholder 4">
            <a:extLst>
              <a:ext uri="{FF2B5EF4-FFF2-40B4-BE49-F238E27FC236}">
                <a16:creationId xmlns:a16="http://schemas.microsoft.com/office/drawing/2014/main" id="{9FB64453-E8A2-48FD-8B67-B9DC2A133255}"/>
              </a:ext>
            </a:extLst>
          </p:cNvPr>
          <p:cNvSpPr>
            <a:spLocks noGrp="1"/>
          </p:cNvSpPr>
          <p:nvPr>
            <p:ph type="ftr" sz="quarter" idx="3"/>
          </p:nvPr>
        </p:nvSpPr>
        <p:spPr>
          <a:xfrm>
            <a:off x="609601" y="6356350"/>
            <a:ext cx="9020174"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spTree>
    <p:extLst>
      <p:ext uri="{BB962C8B-B14F-4D97-AF65-F5344CB8AC3E}">
        <p14:creationId xmlns:p14="http://schemas.microsoft.com/office/powerpoint/2010/main" val="229424651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0D250C-6EEA-B1A1-B491-104225484270}"/>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EBBD3599-E485-39AC-03C7-74F93F01CE7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4FF96DE3-09DA-C553-4E03-25C8490BF4CE}"/>
              </a:ext>
            </a:extLst>
          </p:cNvPr>
          <p:cNvSpPr>
            <a:spLocks noGrp="1"/>
          </p:cNvSpPr>
          <p:nvPr>
            <p:ph type="dt" sz="half" idx="10"/>
          </p:nvPr>
        </p:nvSpPr>
        <p:spPr/>
        <p:txBody>
          <a:bodyPr/>
          <a:lstStyle/>
          <a:p>
            <a:fld id="{68607845-940D-AF42-90E6-0A3F0004BE78}" type="datetimeFigureOut">
              <a:rPr lang="en-US" smtClean="0"/>
              <a:t>7/6/23</a:t>
            </a:fld>
            <a:endParaRPr lang="en-US"/>
          </a:p>
        </p:txBody>
      </p:sp>
      <p:sp>
        <p:nvSpPr>
          <p:cNvPr id="5" name="Footer Placeholder 4">
            <a:extLst>
              <a:ext uri="{FF2B5EF4-FFF2-40B4-BE49-F238E27FC236}">
                <a16:creationId xmlns:a16="http://schemas.microsoft.com/office/drawing/2014/main" id="{EFA9A60E-868C-52C6-C825-19BA338FF8A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121579E-803B-BD28-2DBB-13250B0CA552}"/>
              </a:ext>
            </a:extLst>
          </p:cNvPr>
          <p:cNvSpPr>
            <a:spLocks noGrp="1"/>
          </p:cNvSpPr>
          <p:nvPr>
            <p:ph type="sldNum" sz="quarter" idx="12"/>
          </p:nvPr>
        </p:nvSpPr>
        <p:spPr/>
        <p:txBody>
          <a:bodyPr/>
          <a:lstStyle/>
          <a:p>
            <a:fld id="{C73C78B3-0045-9547-874D-082F52276EB6}" type="slidenum">
              <a:rPr lang="en-US" smtClean="0"/>
              <a:t>‹#›</a:t>
            </a:fld>
            <a:endParaRPr lang="en-US"/>
          </a:p>
        </p:txBody>
      </p:sp>
    </p:spTree>
    <p:extLst>
      <p:ext uri="{BB962C8B-B14F-4D97-AF65-F5344CB8AC3E}">
        <p14:creationId xmlns:p14="http://schemas.microsoft.com/office/powerpoint/2010/main" val="27038009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B4FC08-534A-8154-8815-A5BFFB686EF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E84B8B7-FC0D-4F40-EC2B-62E119F7C5C4}"/>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617CCE6-3E70-D9AF-F696-4DDE3281A5DF}"/>
              </a:ext>
            </a:extLst>
          </p:cNvPr>
          <p:cNvSpPr>
            <a:spLocks noGrp="1"/>
          </p:cNvSpPr>
          <p:nvPr>
            <p:ph type="dt" sz="half" idx="10"/>
          </p:nvPr>
        </p:nvSpPr>
        <p:spPr/>
        <p:txBody>
          <a:bodyPr/>
          <a:lstStyle/>
          <a:p>
            <a:fld id="{68607845-940D-AF42-90E6-0A3F0004BE78}" type="datetimeFigureOut">
              <a:rPr lang="en-US" smtClean="0"/>
              <a:t>7/6/23</a:t>
            </a:fld>
            <a:endParaRPr lang="en-US"/>
          </a:p>
        </p:txBody>
      </p:sp>
      <p:sp>
        <p:nvSpPr>
          <p:cNvPr id="5" name="Footer Placeholder 4">
            <a:extLst>
              <a:ext uri="{FF2B5EF4-FFF2-40B4-BE49-F238E27FC236}">
                <a16:creationId xmlns:a16="http://schemas.microsoft.com/office/drawing/2014/main" id="{3693B666-A55A-067A-E47A-F4A087A8B22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D18EFF9-3F62-FFA8-F4BC-890344B8B66D}"/>
              </a:ext>
            </a:extLst>
          </p:cNvPr>
          <p:cNvSpPr>
            <a:spLocks noGrp="1"/>
          </p:cNvSpPr>
          <p:nvPr>
            <p:ph type="sldNum" sz="quarter" idx="12"/>
          </p:nvPr>
        </p:nvSpPr>
        <p:spPr/>
        <p:txBody>
          <a:bodyPr/>
          <a:lstStyle/>
          <a:p>
            <a:fld id="{C73C78B3-0045-9547-874D-082F52276EB6}" type="slidenum">
              <a:rPr lang="en-US" smtClean="0"/>
              <a:t>‹#›</a:t>
            </a:fld>
            <a:endParaRPr lang="en-US"/>
          </a:p>
        </p:txBody>
      </p:sp>
    </p:spTree>
    <p:extLst>
      <p:ext uri="{BB962C8B-B14F-4D97-AF65-F5344CB8AC3E}">
        <p14:creationId xmlns:p14="http://schemas.microsoft.com/office/powerpoint/2010/main" val="322933410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5025A2-2765-239F-A15A-3F2C72B2ACCB}"/>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BDEDEC4F-96BF-9190-2B7F-6CE6BF42144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A41C397-E997-3E50-0FFF-FB8BD85539E4}"/>
              </a:ext>
            </a:extLst>
          </p:cNvPr>
          <p:cNvSpPr>
            <a:spLocks noGrp="1"/>
          </p:cNvSpPr>
          <p:nvPr>
            <p:ph type="dt" sz="half" idx="10"/>
          </p:nvPr>
        </p:nvSpPr>
        <p:spPr/>
        <p:txBody>
          <a:bodyPr/>
          <a:lstStyle/>
          <a:p>
            <a:fld id="{68607845-940D-AF42-90E6-0A3F0004BE78}" type="datetimeFigureOut">
              <a:rPr lang="en-US" smtClean="0"/>
              <a:t>7/6/23</a:t>
            </a:fld>
            <a:endParaRPr lang="en-US"/>
          </a:p>
        </p:txBody>
      </p:sp>
      <p:sp>
        <p:nvSpPr>
          <p:cNvPr id="5" name="Footer Placeholder 4">
            <a:extLst>
              <a:ext uri="{FF2B5EF4-FFF2-40B4-BE49-F238E27FC236}">
                <a16:creationId xmlns:a16="http://schemas.microsoft.com/office/drawing/2014/main" id="{54973FE1-6DFF-CDB4-7A32-D3D242B7AD6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09263AC-E06E-CCF8-C678-2295416D6BFD}"/>
              </a:ext>
            </a:extLst>
          </p:cNvPr>
          <p:cNvSpPr>
            <a:spLocks noGrp="1"/>
          </p:cNvSpPr>
          <p:nvPr>
            <p:ph type="sldNum" sz="quarter" idx="12"/>
          </p:nvPr>
        </p:nvSpPr>
        <p:spPr/>
        <p:txBody>
          <a:bodyPr/>
          <a:lstStyle/>
          <a:p>
            <a:fld id="{C73C78B3-0045-9547-874D-082F52276EB6}" type="slidenum">
              <a:rPr lang="en-US" smtClean="0"/>
              <a:t>‹#›</a:t>
            </a:fld>
            <a:endParaRPr lang="en-US"/>
          </a:p>
        </p:txBody>
      </p:sp>
    </p:spTree>
    <p:extLst>
      <p:ext uri="{BB962C8B-B14F-4D97-AF65-F5344CB8AC3E}">
        <p14:creationId xmlns:p14="http://schemas.microsoft.com/office/powerpoint/2010/main" val="140530458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C22703-6067-83C5-B7B3-BFB87445104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387963D-72B5-EAAA-B532-937561249D64}"/>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CD0478CC-A6AE-5BA5-0C93-2ABD2CB91B2D}"/>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92BF93BF-43F9-E86C-2186-7EE4544814C4}"/>
              </a:ext>
            </a:extLst>
          </p:cNvPr>
          <p:cNvSpPr>
            <a:spLocks noGrp="1"/>
          </p:cNvSpPr>
          <p:nvPr>
            <p:ph type="dt" sz="half" idx="10"/>
          </p:nvPr>
        </p:nvSpPr>
        <p:spPr/>
        <p:txBody>
          <a:bodyPr/>
          <a:lstStyle/>
          <a:p>
            <a:fld id="{68607845-940D-AF42-90E6-0A3F0004BE78}" type="datetimeFigureOut">
              <a:rPr lang="en-US" smtClean="0"/>
              <a:t>7/6/23</a:t>
            </a:fld>
            <a:endParaRPr lang="en-US"/>
          </a:p>
        </p:txBody>
      </p:sp>
      <p:sp>
        <p:nvSpPr>
          <p:cNvPr id="6" name="Footer Placeholder 5">
            <a:extLst>
              <a:ext uri="{FF2B5EF4-FFF2-40B4-BE49-F238E27FC236}">
                <a16:creationId xmlns:a16="http://schemas.microsoft.com/office/drawing/2014/main" id="{42E5678A-92ED-3CA8-25E7-1697F7B1098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9AA367E-BEF6-76B2-B494-82E3A4FFFA03}"/>
              </a:ext>
            </a:extLst>
          </p:cNvPr>
          <p:cNvSpPr>
            <a:spLocks noGrp="1"/>
          </p:cNvSpPr>
          <p:nvPr>
            <p:ph type="sldNum" sz="quarter" idx="12"/>
          </p:nvPr>
        </p:nvSpPr>
        <p:spPr/>
        <p:txBody>
          <a:bodyPr/>
          <a:lstStyle/>
          <a:p>
            <a:fld id="{C73C78B3-0045-9547-874D-082F52276EB6}" type="slidenum">
              <a:rPr lang="en-US" smtClean="0"/>
              <a:t>‹#›</a:t>
            </a:fld>
            <a:endParaRPr lang="en-US"/>
          </a:p>
        </p:txBody>
      </p:sp>
    </p:spTree>
    <p:extLst>
      <p:ext uri="{BB962C8B-B14F-4D97-AF65-F5344CB8AC3E}">
        <p14:creationId xmlns:p14="http://schemas.microsoft.com/office/powerpoint/2010/main" val="172277340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55067C-F02F-CA51-C76E-9AFAA77F467A}"/>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7B7DFFB7-D356-0068-C081-0037355B3B7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42F46DE1-B636-ED1B-AB2F-C49A63505C1A}"/>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BFEE0272-F65F-ED84-720C-CA73A9D148E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C3850EF4-AE51-FB58-8AAB-D7B6106A863E}"/>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DFD4A651-BC82-2322-E0B4-F301EE08EC72}"/>
              </a:ext>
            </a:extLst>
          </p:cNvPr>
          <p:cNvSpPr>
            <a:spLocks noGrp="1"/>
          </p:cNvSpPr>
          <p:nvPr>
            <p:ph type="dt" sz="half" idx="10"/>
          </p:nvPr>
        </p:nvSpPr>
        <p:spPr/>
        <p:txBody>
          <a:bodyPr/>
          <a:lstStyle/>
          <a:p>
            <a:fld id="{68607845-940D-AF42-90E6-0A3F0004BE78}" type="datetimeFigureOut">
              <a:rPr lang="en-US" smtClean="0"/>
              <a:t>7/6/23</a:t>
            </a:fld>
            <a:endParaRPr lang="en-US"/>
          </a:p>
        </p:txBody>
      </p:sp>
      <p:sp>
        <p:nvSpPr>
          <p:cNvPr id="8" name="Footer Placeholder 7">
            <a:extLst>
              <a:ext uri="{FF2B5EF4-FFF2-40B4-BE49-F238E27FC236}">
                <a16:creationId xmlns:a16="http://schemas.microsoft.com/office/drawing/2014/main" id="{36DE80AA-357E-6C98-0356-40E44CEA8664}"/>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FDAEBF76-C709-17B1-7646-653B310FA635}"/>
              </a:ext>
            </a:extLst>
          </p:cNvPr>
          <p:cNvSpPr>
            <a:spLocks noGrp="1"/>
          </p:cNvSpPr>
          <p:nvPr>
            <p:ph type="sldNum" sz="quarter" idx="12"/>
          </p:nvPr>
        </p:nvSpPr>
        <p:spPr/>
        <p:txBody>
          <a:bodyPr/>
          <a:lstStyle/>
          <a:p>
            <a:fld id="{C73C78B3-0045-9547-874D-082F52276EB6}" type="slidenum">
              <a:rPr lang="en-US" smtClean="0"/>
              <a:t>‹#›</a:t>
            </a:fld>
            <a:endParaRPr lang="en-US"/>
          </a:p>
        </p:txBody>
      </p:sp>
    </p:spTree>
    <p:extLst>
      <p:ext uri="{BB962C8B-B14F-4D97-AF65-F5344CB8AC3E}">
        <p14:creationId xmlns:p14="http://schemas.microsoft.com/office/powerpoint/2010/main" val="242077343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9A9F76-DC18-5638-D2F2-A8C5E27ACA65}"/>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2492889F-0B2E-7251-3AFB-6AE4AC334F59}"/>
              </a:ext>
            </a:extLst>
          </p:cNvPr>
          <p:cNvSpPr>
            <a:spLocks noGrp="1"/>
          </p:cNvSpPr>
          <p:nvPr>
            <p:ph type="dt" sz="half" idx="10"/>
          </p:nvPr>
        </p:nvSpPr>
        <p:spPr/>
        <p:txBody>
          <a:bodyPr/>
          <a:lstStyle/>
          <a:p>
            <a:fld id="{68607845-940D-AF42-90E6-0A3F0004BE78}" type="datetimeFigureOut">
              <a:rPr lang="en-US" smtClean="0"/>
              <a:t>7/6/23</a:t>
            </a:fld>
            <a:endParaRPr lang="en-US"/>
          </a:p>
        </p:txBody>
      </p:sp>
      <p:sp>
        <p:nvSpPr>
          <p:cNvPr id="4" name="Footer Placeholder 3">
            <a:extLst>
              <a:ext uri="{FF2B5EF4-FFF2-40B4-BE49-F238E27FC236}">
                <a16:creationId xmlns:a16="http://schemas.microsoft.com/office/drawing/2014/main" id="{7303151B-2399-38C2-5A12-67FB2C49375F}"/>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08D54789-EB7D-63FF-798A-50C671590E53}"/>
              </a:ext>
            </a:extLst>
          </p:cNvPr>
          <p:cNvSpPr>
            <a:spLocks noGrp="1"/>
          </p:cNvSpPr>
          <p:nvPr>
            <p:ph type="sldNum" sz="quarter" idx="12"/>
          </p:nvPr>
        </p:nvSpPr>
        <p:spPr/>
        <p:txBody>
          <a:bodyPr/>
          <a:lstStyle/>
          <a:p>
            <a:fld id="{C73C78B3-0045-9547-874D-082F52276EB6}" type="slidenum">
              <a:rPr lang="en-US" smtClean="0"/>
              <a:t>‹#›</a:t>
            </a:fld>
            <a:endParaRPr lang="en-US"/>
          </a:p>
        </p:txBody>
      </p:sp>
    </p:spTree>
    <p:extLst>
      <p:ext uri="{BB962C8B-B14F-4D97-AF65-F5344CB8AC3E}">
        <p14:creationId xmlns:p14="http://schemas.microsoft.com/office/powerpoint/2010/main" val="344681987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0FAC998-1345-0A1E-D969-E2343D24E5B0}"/>
              </a:ext>
            </a:extLst>
          </p:cNvPr>
          <p:cNvSpPr>
            <a:spLocks noGrp="1"/>
          </p:cNvSpPr>
          <p:nvPr>
            <p:ph type="dt" sz="half" idx="10"/>
          </p:nvPr>
        </p:nvSpPr>
        <p:spPr/>
        <p:txBody>
          <a:bodyPr/>
          <a:lstStyle/>
          <a:p>
            <a:fld id="{68607845-940D-AF42-90E6-0A3F0004BE78}" type="datetimeFigureOut">
              <a:rPr lang="en-US" smtClean="0"/>
              <a:t>7/6/23</a:t>
            </a:fld>
            <a:endParaRPr lang="en-US"/>
          </a:p>
        </p:txBody>
      </p:sp>
      <p:sp>
        <p:nvSpPr>
          <p:cNvPr id="3" name="Footer Placeholder 2">
            <a:extLst>
              <a:ext uri="{FF2B5EF4-FFF2-40B4-BE49-F238E27FC236}">
                <a16:creationId xmlns:a16="http://schemas.microsoft.com/office/drawing/2014/main" id="{24CBE583-98EF-E399-09BA-BD0061BEF481}"/>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99234487-D257-CCB4-7728-4674E825B93B}"/>
              </a:ext>
            </a:extLst>
          </p:cNvPr>
          <p:cNvSpPr>
            <a:spLocks noGrp="1"/>
          </p:cNvSpPr>
          <p:nvPr>
            <p:ph type="sldNum" sz="quarter" idx="12"/>
          </p:nvPr>
        </p:nvSpPr>
        <p:spPr/>
        <p:txBody>
          <a:bodyPr/>
          <a:lstStyle/>
          <a:p>
            <a:fld id="{C73C78B3-0045-9547-874D-082F52276EB6}" type="slidenum">
              <a:rPr lang="en-US" smtClean="0"/>
              <a:t>‹#›</a:t>
            </a:fld>
            <a:endParaRPr lang="en-US"/>
          </a:p>
        </p:txBody>
      </p:sp>
    </p:spTree>
    <p:extLst>
      <p:ext uri="{BB962C8B-B14F-4D97-AF65-F5344CB8AC3E}">
        <p14:creationId xmlns:p14="http://schemas.microsoft.com/office/powerpoint/2010/main" val="4703027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Episode Title">
    <p:spTree>
      <p:nvGrpSpPr>
        <p:cNvPr id="1" name=""/>
        <p:cNvGrpSpPr/>
        <p:nvPr/>
      </p:nvGrpSpPr>
      <p:grpSpPr>
        <a:xfrm>
          <a:off x="0" y="0"/>
          <a:ext cx="0" cy="0"/>
          <a:chOff x="0" y="0"/>
          <a:chExt cx="0" cy="0"/>
        </a:xfrm>
      </p:grpSpPr>
      <p:sp>
        <p:nvSpPr>
          <p:cNvPr id="14" name="Title 1">
            <a:extLst>
              <a:ext uri="{FF2B5EF4-FFF2-40B4-BE49-F238E27FC236}">
                <a16:creationId xmlns:a16="http://schemas.microsoft.com/office/drawing/2014/main" id="{E5AE574C-C01D-4451-B818-78560B1180FA}"/>
              </a:ext>
            </a:extLst>
          </p:cNvPr>
          <p:cNvSpPr>
            <a:spLocks noGrp="1"/>
          </p:cNvSpPr>
          <p:nvPr>
            <p:ph type="title"/>
          </p:nvPr>
        </p:nvSpPr>
        <p:spPr>
          <a:xfrm>
            <a:off x="609601" y="1709738"/>
            <a:ext cx="10515600" cy="2852737"/>
          </a:xfrm>
        </p:spPr>
        <p:txBody>
          <a:bodyPr anchor="b">
            <a:normAutofit/>
          </a:bodyPr>
          <a:lstStyle>
            <a:lvl1pPr algn="r">
              <a:defRPr sz="3600"/>
            </a:lvl1pPr>
          </a:lstStyle>
          <a:p>
            <a:r>
              <a:rPr lang="en-US"/>
              <a:t>Click to edit Master title style</a:t>
            </a:r>
            <a:endParaRPr lang="en-US" dirty="0"/>
          </a:p>
        </p:txBody>
      </p:sp>
      <p:sp>
        <p:nvSpPr>
          <p:cNvPr id="15" name="Text Placeholder 2">
            <a:extLst>
              <a:ext uri="{FF2B5EF4-FFF2-40B4-BE49-F238E27FC236}">
                <a16:creationId xmlns:a16="http://schemas.microsoft.com/office/drawing/2014/main" id="{1ECCB66C-05CB-49D9-B7E7-0C427D6D7F53}"/>
              </a:ext>
            </a:extLst>
          </p:cNvPr>
          <p:cNvSpPr>
            <a:spLocks noGrp="1"/>
          </p:cNvSpPr>
          <p:nvPr>
            <p:ph type="body" idx="1"/>
          </p:nvPr>
        </p:nvSpPr>
        <p:spPr>
          <a:xfrm>
            <a:off x="609601" y="4589463"/>
            <a:ext cx="10515600" cy="1500187"/>
          </a:xfrm>
          <a:prstGeom prst="rect">
            <a:avLst/>
          </a:prstGeom>
        </p:spPr>
        <p:txBody>
          <a:bodyPr>
            <a:normAutofit/>
          </a:bodyPr>
          <a:lstStyle>
            <a:lvl1pPr marL="0" indent="0" algn="r">
              <a:buNone/>
              <a:defRPr sz="16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7" name="Rectangle 6">
            <a:extLst>
              <a:ext uri="{FF2B5EF4-FFF2-40B4-BE49-F238E27FC236}">
                <a16:creationId xmlns:a16="http://schemas.microsoft.com/office/drawing/2014/main" id="{A632F408-3A85-44BA-9DC9-E8F0D6C40C97}"/>
              </a:ext>
            </a:extLst>
          </p:cNvPr>
          <p:cNvSpPr/>
          <p:nvPr/>
        </p:nvSpPr>
        <p:spPr>
          <a:xfrm>
            <a:off x="10365698" y="6356350"/>
            <a:ext cx="1753850" cy="3651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ooter Placeholder 4">
            <a:extLst>
              <a:ext uri="{FF2B5EF4-FFF2-40B4-BE49-F238E27FC236}">
                <a16:creationId xmlns:a16="http://schemas.microsoft.com/office/drawing/2014/main" id="{5CD80B2F-AB86-4AC5-ADB1-2230734739B0}"/>
              </a:ext>
            </a:extLst>
          </p:cNvPr>
          <p:cNvSpPr>
            <a:spLocks noGrp="1"/>
          </p:cNvSpPr>
          <p:nvPr>
            <p:ph type="ftr" sz="quarter" idx="3"/>
          </p:nvPr>
        </p:nvSpPr>
        <p:spPr>
          <a:xfrm>
            <a:off x="609600" y="6356350"/>
            <a:ext cx="10515599"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pic>
        <p:nvPicPr>
          <p:cNvPr id="3" name="Picture 2">
            <a:extLst>
              <a:ext uri="{FF2B5EF4-FFF2-40B4-BE49-F238E27FC236}">
                <a16:creationId xmlns:a16="http://schemas.microsoft.com/office/drawing/2014/main" id="{62A409AE-194B-4AB6-B881-2B3D424F4FEB}"/>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0" y="0"/>
            <a:ext cx="12192000" cy="975360"/>
          </a:xfrm>
          <a:prstGeom prst="rect">
            <a:avLst/>
          </a:prstGeom>
        </p:spPr>
      </p:pic>
      <p:pic>
        <p:nvPicPr>
          <p:cNvPr id="8" name="Picture 7">
            <a:extLst>
              <a:ext uri="{FF2B5EF4-FFF2-40B4-BE49-F238E27FC236}">
                <a16:creationId xmlns:a16="http://schemas.microsoft.com/office/drawing/2014/main" id="{4A365CF6-C114-48A1-87C0-B85E6A74BBC8}"/>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609600" y="93853"/>
            <a:ext cx="1537746" cy="787653"/>
          </a:xfrm>
          <a:prstGeom prst="rect">
            <a:avLst/>
          </a:prstGeom>
        </p:spPr>
      </p:pic>
    </p:spTree>
    <p:extLst>
      <p:ext uri="{BB962C8B-B14F-4D97-AF65-F5344CB8AC3E}">
        <p14:creationId xmlns:p14="http://schemas.microsoft.com/office/powerpoint/2010/main" val="204237970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906936-E1B0-0DD5-1952-04504CECDC6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3EED911E-6386-4271-B6E9-40C5066E25E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7FE8560E-7E00-2A07-7AE0-12A12B7093F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30F7A04-C019-9FFD-A565-15FD384B2CBA}"/>
              </a:ext>
            </a:extLst>
          </p:cNvPr>
          <p:cNvSpPr>
            <a:spLocks noGrp="1"/>
          </p:cNvSpPr>
          <p:nvPr>
            <p:ph type="dt" sz="half" idx="10"/>
          </p:nvPr>
        </p:nvSpPr>
        <p:spPr/>
        <p:txBody>
          <a:bodyPr/>
          <a:lstStyle/>
          <a:p>
            <a:fld id="{68607845-940D-AF42-90E6-0A3F0004BE78}" type="datetimeFigureOut">
              <a:rPr lang="en-US" smtClean="0"/>
              <a:t>7/6/23</a:t>
            </a:fld>
            <a:endParaRPr lang="en-US"/>
          </a:p>
        </p:txBody>
      </p:sp>
      <p:sp>
        <p:nvSpPr>
          <p:cNvPr id="6" name="Footer Placeholder 5">
            <a:extLst>
              <a:ext uri="{FF2B5EF4-FFF2-40B4-BE49-F238E27FC236}">
                <a16:creationId xmlns:a16="http://schemas.microsoft.com/office/drawing/2014/main" id="{3C619466-C547-5950-58EE-EE1847F6B72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EBF1FB8-9D79-225C-2626-783076682BD3}"/>
              </a:ext>
            </a:extLst>
          </p:cNvPr>
          <p:cNvSpPr>
            <a:spLocks noGrp="1"/>
          </p:cNvSpPr>
          <p:nvPr>
            <p:ph type="sldNum" sz="quarter" idx="12"/>
          </p:nvPr>
        </p:nvSpPr>
        <p:spPr/>
        <p:txBody>
          <a:bodyPr/>
          <a:lstStyle/>
          <a:p>
            <a:fld id="{C73C78B3-0045-9547-874D-082F52276EB6}" type="slidenum">
              <a:rPr lang="en-US" smtClean="0"/>
              <a:t>‹#›</a:t>
            </a:fld>
            <a:endParaRPr lang="en-US"/>
          </a:p>
        </p:txBody>
      </p:sp>
    </p:spTree>
    <p:extLst>
      <p:ext uri="{BB962C8B-B14F-4D97-AF65-F5344CB8AC3E}">
        <p14:creationId xmlns:p14="http://schemas.microsoft.com/office/powerpoint/2010/main" val="356575071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6E1F79-9E23-3848-6F69-35488B4C972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5AEC5418-1A70-E059-01EC-1D721864154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2BA7CE12-2BFD-3001-A50F-144325830BF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1FFDA66-E22F-675F-FEB8-63150CF7F0F3}"/>
              </a:ext>
            </a:extLst>
          </p:cNvPr>
          <p:cNvSpPr>
            <a:spLocks noGrp="1"/>
          </p:cNvSpPr>
          <p:nvPr>
            <p:ph type="dt" sz="half" idx="10"/>
          </p:nvPr>
        </p:nvSpPr>
        <p:spPr/>
        <p:txBody>
          <a:bodyPr/>
          <a:lstStyle/>
          <a:p>
            <a:fld id="{68607845-940D-AF42-90E6-0A3F0004BE78}" type="datetimeFigureOut">
              <a:rPr lang="en-US" smtClean="0"/>
              <a:t>7/6/23</a:t>
            </a:fld>
            <a:endParaRPr lang="en-US"/>
          </a:p>
        </p:txBody>
      </p:sp>
      <p:sp>
        <p:nvSpPr>
          <p:cNvPr id="6" name="Footer Placeholder 5">
            <a:extLst>
              <a:ext uri="{FF2B5EF4-FFF2-40B4-BE49-F238E27FC236}">
                <a16:creationId xmlns:a16="http://schemas.microsoft.com/office/drawing/2014/main" id="{10C83DCB-B75E-E3B9-1D31-F97DD2D6548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F41B311-4B71-A04A-F24B-8930E95E38DC}"/>
              </a:ext>
            </a:extLst>
          </p:cNvPr>
          <p:cNvSpPr>
            <a:spLocks noGrp="1"/>
          </p:cNvSpPr>
          <p:nvPr>
            <p:ph type="sldNum" sz="quarter" idx="12"/>
          </p:nvPr>
        </p:nvSpPr>
        <p:spPr/>
        <p:txBody>
          <a:bodyPr/>
          <a:lstStyle/>
          <a:p>
            <a:fld id="{C73C78B3-0045-9547-874D-082F52276EB6}" type="slidenum">
              <a:rPr lang="en-US" smtClean="0"/>
              <a:t>‹#›</a:t>
            </a:fld>
            <a:endParaRPr lang="en-US"/>
          </a:p>
        </p:txBody>
      </p:sp>
    </p:spTree>
    <p:extLst>
      <p:ext uri="{BB962C8B-B14F-4D97-AF65-F5344CB8AC3E}">
        <p14:creationId xmlns:p14="http://schemas.microsoft.com/office/powerpoint/2010/main" val="120738307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B774C5-0A9B-18F3-9CAF-A2B1A25B925D}"/>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B5D017D1-B693-49B4-3D5E-A85798E9371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4AF5442-7CBE-77D1-A385-C70394651352}"/>
              </a:ext>
            </a:extLst>
          </p:cNvPr>
          <p:cNvSpPr>
            <a:spLocks noGrp="1"/>
          </p:cNvSpPr>
          <p:nvPr>
            <p:ph type="dt" sz="half" idx="10"/>
          </p:nvPr>
        </p:nvSpPr>
        <p:spPr/>
        <p:txBody>
          <a:bodyPr/>
          <a:lstStyle/>
          <a:p>
            <a:fld id="{68607845-940D-AF42-90E6-0A3F0004BE78}" type="datetimeFigureOut">
              <a:rPr lang="en-US" smtClean="0"/>
              <a:t>7/6/23</a:t>
            </a:fld>
            <a:endParaRPr lang="en-US"/>
          </a:p>
        </p:txBody>
      </p:sp>
      <p:sp>
        <p:nvSpPr>
          <p:cNvPr id="5" name="Footer Placeholder 4">
            <a:extLst>
              <a:ext uri="{FF2B5EF4-FFF2-40B4-BE49-F238E27FC236}">
                <a16:creationId xmlns:a16="http://schemas.microsoft.com/office/drawing/2014/main" id="{D87A6695-506E-F21D-883F-09C59CE1C5C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1CE03CC-E804-AE4F-BC35-01C4F6A9E24A}"/>
              </a:ext>
            </a:extLst>
          </p:cNvPr>
          <p:cNvSpPr>
            <a:spLocks noGrp="1"/>
          </p:cNvSpPr>
          <p:nvPr>
            <p:ph type="sldNum" sz="quarter" idx="12"/>
          </p:nvPr>
        </p:nvSpPr>
        <p:spPr/>
        <p:txBody>
          <a:bodyPr/>
          <a:lstStyle/>
          <a:p>
            <a:fld id="{C73C78B3-0045-9547-874D-082F52276EB6}" type="slidenum">
              <a:rPr lang="en-US" smtClean="0"/>
              <a:t>‹#›</a:t>
            </a:fld>
            <a:endParaRPr lang="en-US"/>
          </a:p>
        </p:txBody>
      </p:sp>
    </p:spTree>
    <p:extLst>
      <p:ext uri="{BB962C8B-B14F-4D97-AF65-F5344CB8AC3E}">
        <p14:creationId xmlns:p14="http://schemas.microsoft.com/office/powerpoint/2010/main" val="417827466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170CF5B-1288-5AE1-2A77-4AA7451944B5}"/>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AB6E1E66-A92E-A10E-28AA-282CAF2696D0}"/>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666E619-06E1-63C2-881D-5EC5E6E70BD2}"/>
              </a:ext>
            </a:extLst>
          </p:cNvPr>
          <p:cNvSpPr>
            <a:spLocks noGrp="1"/>
          </p:cNvSpPr>
          <p:nvPr>
            <p:ph type="dt" sz="half" idx="10"/>
          </p:nvPr>
        </p:nvSpPr>
        <p:spPr/>
        <p:txBody>
          <a:bodyPr/>
          <a:lstStyle/>
          <a:p>
            <a:fld id="{68607845-940D-AF42-90E6-0A3F0004BE78}" type="datetimeFigureOut">
              <a:rPr lang="en-US" smtClean="0"/>
              <a:t>7/6/23</a:t>
            </a:fld>
            <a:endParaRPr lang="en-US"/>
          </a:p>
        </p:txBody>
      </p:sp>
      <p:sp>
        <p:nvSpPr>
          <p:cNvPr id="5" name="Footer Placeholder 4">
            <a:extLst>
              <a:ext uri="{FF2B5EF4-FFF2-40B4-BE49-F238E27FC236}">
                <a16:creationId xmlns:a16="http://schemas.microsoft.com/office/drawing/2014/main" id="{F76803AB-03EE-7B44-B956-081B88BE256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601B24F-3185-E413-DA86-85FF758C4669}"/>
              </a:ext>
            </a:extLst>
          </p:cNvPr>
          <p:cNvSpPr>
            <a:spLocks noGrp="1"/>
          </p:cNvSpPr>
          <p:nvPr>
            <p:ph type="sldNum" sz="quarter" idx="12"/>
          </p:nvPr>
        </p:nvSpPr>
        <p:spPr/>
        <p:txBody>
          <a:bodyPr/>
          <a:lstStyle/>
          <a:p>
            <a:fld id="{C73C78B3-0045-9547-874D-082F52276EB6}" type="slidenum">
              <a:rPr lang="en-US" smtClean="0"/>
              <a:t>‹#›</a:t>
            </a:fld>
            <a:endParaRPr lang="en-US"/>
          </a:p>
        </p:txBody>
      </p:sp>
    </p:spTree>
    <p:extLst>
      <p:ext uri="{BB962C8B-B14F-4D97-AF65-F5344CB8AC3E}">
        <p14:creationId xmlns:p14="http://schemas.microsoft.com/office/powerpoint/2010/main" val="207704133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sp>
        <p:nvSpPr>
          <p:cNvPr id="14" name="Title 1">
            <a:extLst>
              <a:ext uri="{FF2B5EF4-FFF2-40B4-BE49-F238E27FC236}">
                <a16:creationId xmlns:a16="http://schemas.microsoft.com/office/drawing/2014/main" id="{E5AE574C-C01D-4451-B818-78560B1180FA}"/>
              </a:ext>
            </a:extLst>
          </p:cNvPr>
          <p:cNvSpPr>
            <a:spLocks noGrp="1"/>
          </p:cNvSpPr>
          <p:nvPr>
            <p:ph type="title"/>
          </p:nvPr>
        </p:nvSpPr>
        <p:spPr>
          <a:xfrm>
            <a:off x="609601" y="1709738"/>
            <a:ext cx="10515600" cy="2852737"/>
          </a:xfrm>
        </p:spPr>
        <p:txBody>
          <a:bodyPr anchor="ctr">
            <a:normAutofit/>
          </a:bodyPr>
          <a:lstStyle>
            <a:lvl1pPr>
              <a:defRPr sz="4800"/>
            </a:lvl1pPr>
          </a:lstStyle>
          <a:p>
            <a:r>
              <a:rPr lang="en-US"/>
              <a:t>Click to edit Master title style</a:t>
            </a:r>
            <a:endParaRPr lang="en-US" dirty="0"/>
          </a:p>
        </p:txBody>
      </p:sp>
      <p:sp>
        <p:nvSpPr>
          <p:cNvPr id="15" name="Text Placeholder 2">
            <a:extLst>
              <a:ext uri="{FF2B5EF4-FFF2-40B4-BE49-F238E27FC236}">
                <a16:creationId xmlns:a16="http://schemas.microsoft.com/office/drawing/2014/main" id="{1ECCB66C-05CB-49D9-B7E7-0C427D6D7F53}"/>
              </a:ext>
            </a:extLst>
          </p:cNvPr>
          <p:cNvSpPr>
            <a:spLocks noGrp="1"/>
          </p:cNvSpPr>
          <p:nvPr>
            <p:ph type="body" idx="1"/>
          </p:nvPr>
        </p:nvSpPr>
        <p:spPr>
          <a:xfrm>
            <a:off x="609601" y="4589463"/>
            <a:ext cx="10515600" cy="1500187"/>
          </a:xfrm>
          <a:prstGeom prst="rect">
            <a:avLst/>
          </a:prstGeom>
        </p:spPr>
        <p:txBody>
          <a:bodyPr>
            <a:normAutofit/>
          </a:bodyPr>
          <a:lstStyle>
            <a:lvl1pPr marL="0" indent="0">
              <a:buNone/>
              <a:defRPr sz="18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7" name="Rectangle 6">
            <a:extLst>
              <a:ext uri="{FF2B5EF4-FFF2-40B4-BE49-F238E27FC236}">
                <a16:creationId xmlns:a16="http://schemas.microsoft.com/office/drawing/2014/main" id="{A632F408-3A85-44BA-9DC9-E8F0D6C40C97}"/>
              </a:ext>
            </a:extLst>
          </p:cNvPr>
          <p:cNvSpPr/>
          <p:nvPr/>
        </p:nvSpPr>
        <p:spPr>
          <a:xfrm>
            <a:off x="10365698" y="6356350"/>
            <a:ext cx="1753850" cy="3651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ooter Placeholder 4">
            <a:extLst>
              <a:ext uri="{FF2B5EF4-FFF2-40B4-BE49-F238E27FC236}">
                <a16:creationId xmlns:a16="http://schemas.microsoft.com/office/drawing/2014/main" id="{5CD80B2F-AB86-4AC5-ADB1-2230734739B0}"/>
              </a:ext>
            </a:extLst>
          </p:cNvPr>
          <p:cNvSpPr>
            <a:spLocks noGrp="1"/>
          </p:cNvSpPr>
          <p:nvPr>
            <p:ph type="ftr" sz="quarter" idx="3"/>
          </p:nvPr>
        </p:nvSpPr>
        <p:spPr>
          <a:xfrm>
            <a:off x="609600" y="6356350"/>
            <a:ext cx="10515599"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pic>
        <p:nvPicPr>
          <p:cNvPr id="3" name="Picture 2">
            <a:extLst>
              <a:ext uri="{FF2B5EF4-FFF2-40B4-BE49-F238E27FC236}">
                <a16:creationId xmlns:a16="http://schemas.microsoft.com/office/drawing/2014/main" id="{62A409AE-194B-4AB6-B881-2B3D424F4FEB}"/>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0" y="0"/>
            <a:ext cx="12192000" cy="975360"/>
          </a:xfrm>
          <a:prstGeom prst="rect">
            <a:avLst/>
          </a:prstGeom>
        </p:spPr>
      </p:pic>
      <p:pic>
        <p:nvPicPr>
          <p:cNvPr id="8" name="Picture 7">
            <a:extLst>
              <a:ext uri="{FF2B5EF4-FFF2-40B4-BE49-F238E27FC236}">
                <a16:creationId xmlns:a16="http://schemas.microsoft.com/office/drawing/2014/main" id="{24E1EB27-17AD-41F7-8E9B-817073D87F9B}"/>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609600" y="93853"/>
            <a:ext cx="1537746" cy="787653"/>
          </a:xfrm>
          <a:prstGeom prst="rect">
            <a:avLst/>
          </a:prstGeom>
        </p:spPr>
      </p:pic>
    </p:spTree>
    <p:extLst>
      <p:ext uri="{BB962C8B-B14F-4D97-AF65-F5344CB8AC3E}">
        <p14:creationId xmlns:p14="http://schemas.microsoft.com/office/powerpoint/2010/main" val="327048198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Episode Title">
    <p:spTree>
      <p:nvGrpSpPr>
        <p:cNvPr id="1" name=""/>
        <p:cNvGrpSpPr/>
        <p:nvPr/>
      </p:nvGrpSpPr>
      <p:grpSpPr>
        <a:xfrm>
          <a:off x="0" y="0"/>
          <a:ext cx="0" cy="0"/>
          <a:chOff x="0" y="0"/>
          <a:chExt cx="0" cy="0"/>
        </a:xfrm>
      </p:grpSpPr>
      <p:sp>
        <p:nvSpPr>
          <p:cNvPr id="14" name="Title 1">
            <a:extLst>
              <a:ext uri="{FF2B5EF4-FFF2-40B4-BE49-F238E27FC236}">
                <a16:creationId xmlns:a16="http://schemas.microsoft.com/office/drawing/2014/main" id="{E5AE574C-C01D-4451-B818-78560B1180FA}"/>
              </a:ext>
            </a:extLst>
          </p:cNvPr>
          <p:cNvSpPr>
            <a:spLocks noGrp="1"/>
          </p:cNvSpPr>
          <p:nvPr>
            <p:ph type="title"/>
          </p:nvPr>
        </p:nvSpPr>
        <p:spPr>
          <a:xfrm>
            <a:off x="609601" y="1709738"/>
            <a:ext cx="10515600" cy="2852737"/>
          </a:xfrm>
        </p:spPr>
        <p:txBody>
          <a:bodyPr anchor="b">
            <a:normAutofit/>
          </a:bodyPr>
          <a:lstStyle>
            <a:lvl1pPr algn="r">
              <a:defRPr sz="3600"/>
            </a:lvl1pPr>
          </a:lstStyle>
          <a:p>
            <a:r>
              <a:rPr lang="en-US"/>
              <a:t>Click to edit Master title style</a:t>
            </a:r>
            <a:endParaRPr lang="en-US" dirty="0"/>
          </a:p>
        </p:txBody>
      </p:sp>
      <p:sp>
        <p:nvSpPr>
          <p:cNvPr id="15" name="Text Placeholder 2">
            <a:extLst>
              <a:ext uri="{FF2B5EF4-FFF2-40B4-BE49-F238E27FC236}">
                <a16:creationId xmlns:a16="http://schemas.microsoft.com/office/drawing/2014/main" id="{1ECCB66C-05CB-49D9-B7E7-0C427D6D7F53}"/>
              </a:ext>
            </a:extLst>
          </p:cNvPr>
          <p:cNvSpPr>
            <a:spLocks noGrp="1"/>
          </p:cNvSpPr>
          <p:nvPr>
            <p:ph type="body" idx="1"/>
          </p:nvPr>
        </p:nvSpPr>
        <p:spPr>
          <a:xfrm>
            <a:off x="609601" y="4589463"/>
            <a:ext cx="10515600" cy="1500187"/>
          </a:xfrm>
          <a:prstGeom prst="rect">
            <a:avLst/>
          </a:prstGeom>
        </p:spPr>
        <p:txBody>
          <a:bodyPr>
            <a:normAutofit/>
          </a:bodyPr>
          <a:lstStyle>
            <a:lvl1pPr marL="0" indent="0" algn="r">
              <a:buNone/>
              <a:defRPr sz="16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7" name="Rectangle 6">
            <a:extLst>
              <a:ext uri="{FF2B5EF4-FFF2-40B4-BE49-F238E27FC236}">
                <a16:creationId xmlns:a16="http://schemas.microsoft.com/office/drawing/2014/main" id="{A632F408-3A85-44BA-9DC9-E8F0D6C40C97}"/>
              </a:ext>
            </a:extLst>
          </p:cNvPr>
          <p:cNvSpPr/>
          <p:nvPr/>
        </p:nvSpPr>
        <p:spPr>
          <a:xfrm>
            <a:off x="10365698" y="6356350"/>
            <a:ext cx="1753850" cy="3651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ooter Placeholder 4">
            <a:extLst>
              <a:ext uri="{FF2B5EF4-FFF2-40B4-BE49-F238E27FC236}">
                <a16:creationId xmlns:a16="http://schemas.microsoft.com/office/drawing/2014/main" id="{5CD80B2F-AB86-4AC5-ADB1-2230734739B0}"/>
              </a:ext>
            </a:extLst>
          </p:cNvPr>
          <p:cNvSpPr>
            <a:spLocks noGrp="1"/>
          </p:cNvSpPr>
          <p:nvPr>
            <p:ph type="ftr" sz="quarter" idx="3"/>
          </p:nvPr>
        </p:nvSpPr>
        <p:spPr>
          <a:xfrm>
            <a:off x="609600" y="6356350"/>
            <a:ext cx="10515599"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pic>
        <p:nvPicPr>
          <p:cNvPr id="3" name="Picture 2">
            <a:extLst>
              <a:ext uri="{FF2B5EF4-FFF2-40B4-BE49-F238E27FC236}">
                <a16:creationId xmlns:a16="http://schemas.microsoft.com/office/drawing/2014/main" id="{62A409AE-194B-4AB6-B881-2B3D424F4FEB}"/>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0" y="0"/>
            <a:ext cx="12192000" cy="975360"/>
          </a:xfrm>
          <a:prstGeom prst="rect">
            <a:avLst/>
          </a:prstGeom>
        </p:spPr>
      </p:pic>
      <p:pic>
        <p:nvPicPr>
          <p:cNvPr id="8" name="Picture 7">
            <a:extLst>
              <a:ext uri="{FF2B5EF4-FFF2-40B4-BE49-F238E27FC236}">
                <a16:creationId xmlns:a16="http://schemas.microsoft.com/office/drawing/2014/main" id="{4A365CF6-C114-48A1-87C0-B85E6A74BBC8}"/>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609600" y="93853"/>
            <a:ext cx="1537746" cy="787653"/>
          </a:xfrm>
          <a:prstGeom prst="rect">
            <a:avLst/>
          </a:prstGeom>
        </p:spPr>
      </p:pic>
    </p:spTree>
    <p:extLst>
      <p:ext uri="{BB962C8B-B14F-4D97-AF65-F5344CB8AC3E}">
        <p14:creationId xmlns:p14="http://schemas.microsoft.com/office/powerpoint/2010/main" val="15417874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Diagram Layout">
    <p:bg>
      <p:bgPr>
        <a:gradFill flip="none" rotWithShape="1">
          <a:gsLst>
            <a:gs pos="0">
              <a:schemeClr val="bg1"/>
            </a:gs>
            <a:gs pos="100000">
              <a:schemeClr val="bg1">
                <a:lumMod val="85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Footer Placeholder 4">
            <a:extLst>
              <a:ext uri="{FF2B5EF4-FFF2-40B4-BE49-F238E27FC236}">
                <a16:creationId xmlns:a16="http://schemas.microsoft.com/office/drawing/2014/main" id="{88FA194F-9E80-4991-A301-2D14D459B8B6}"/>
              </a:ext>
            </a:extLst>
          </p:cNvPr>
          <p:cNvSpPr>
            <a:spLocks noGrp="1"/>
          </p:cNvSpPr>
          <p:nvPr>
            <p:ph type="ftr" sz="quarter" idx="3"/>
          </p:nvPr>
        </p:nvSpPr>
        <p:spPr>
          <a:xfrm>
            <a:off x="609600" y="6356350"/>
            <a:ext cx="10515599"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spTree>
    <p:extLst>
      <p:ext uri="{BB962C8B-B14F-4D97-AF65-F5344CB8AC3E}">
        <p14:creationId xmlns:p14="http://schemas.microsoft.com/office/powerpoint/2010/main" val="281484696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Titled Diagram Layout">
    <p:bg>
      <p:bgPr>
        <a:gradFill flip="none" rotWithShape="1">
          <a:gsLst>
            <a:gs pos="0">
              <a:schemeClr val="bg1"/>
            </a:gs>
            <a:gs pos="100000">
              <a:schemeClr val="bg1">
                <a:lumMod val="85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174E47-6B81-4DA6-BC35-65E2DCA474B0}"/>
              </a:ext>
            </a:extLst>
          </p:cNvPr>
          <p:cNvSpPr>
            <a:spLocks noGrp="1"/>
          </p:cNvSpPr>
          <p:nvPr>
            <p:ph type="title"/>
          </p:nvPr>
        </p:nvSpPr>
        <p:spPr/>
        <p:txBody>
          <a:bodyPr/>
          <a:lstStyle/>
          <a:p>
            <a:r>
              <a:rPr lang="en-US"/>
              <a:t>Click to edit Master title style</a:t>
            </a:r>
          </a:p>
        </p:txBody>
      </p:sp>
      <p:sp>
        <p:nvSpPr>
          <p:cNvPr id="3" name="Footer Placeholder 4">
            <a:extLst>
              <a:ext uri="{FF2B5EF4-FFF2-40B4-BE49-F238E27FC236}">
                <a16:creationId xmlns:a16="http://schemas.microsoft.com/office/drawing/2014/main" id="{2F70BFC7-62AB-4097-AE5E-3ACB64158A60}"/>
              </a:ext>
            </a:extLst>
          </p:cNvPr>
          <p:cNvSpPr>
            <a:spLocks noGrp="1"/>
          </p:cNvSpPr>
          <p:nvPr>
            <p:ph type="ftr" sz="quarter" idx="3"/>
          </p:nvPr>
        </p:nvSpPr>
        <p:spPr>
          <a:xfrm>
            <a:off x="609600" y="6356350"/>
            <a:ext cx="10515599"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spTree>
    <p:extLst>
      <p:ext uri="{BB962C8B-B14F-4D97-AF65-F5344CB8AC3E}">
        <p14:creationId xmlns:p14="http://schemas.microsoft.com/office/powerpoint/2010/main" val="19928027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Title and Content">
    <p:bg>
      <p:bgPr>
        <a:solidFill>
          <a:schemeClr val="bg1"/>
        </a:solidFill>
        <a:effectLst/>
      </p:bgPr>
    </p:bg>
    <p:spTree>
      <p:nvGrpSpPr>
        <p:cNvPr id="1" name=""/>
        <p:cNvGrpSpPr/>
        <p:nvPr/>
      </p:nvGrpSpPr>
      <p:grpSpPr>
        <a:xfrm>
          <a:off x="0" y="0"/>
          <a:ext cx="0" cy="0"/>
          <a:chOff x="0" y="0"/>
          <a:chExt cx="0" cy="0"/>
        </a:xfrm>
      </p:grpSpPr>
      <p:sp>
        <p:nvSpPr>
          <p:cNvPr id="9" name="Footer Placeholder 4">
            <a:extLst>
              <a:ext uri="{FF2B5EF4-FFF2-40B4-BE49-F238E27FC236}">
                <a16:creationId xmlns:a16="http://schemas.microsoft.com/office/drawing/2014/main" id="{F68C6A00-68E4-474E-9AA8-0891DD87D051}"/>
              </a:ext>
            </a:extLst>
          </p:cNvPr>
          <p:cNvSpPr>
            <a:spLocks noGrp="1"/>
          </p:cNvSpPr>
          <p:nvPr>
            <p:ph type="ftr" sz="quarter" idx="3"/>
          </p:nvPr>
        </p:nvSpPr>
        <p:spPr>
          <a:xfrm>
            <a:off x="609600" y="6356350"/>
            <a:ext cx="10744199"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sp>
        <p:nvSpPr>
          <p:cNvPr id="6" name="Title Placeholder 1">
            <a:extLst>
              <a:ext uri="{FF2B5EF4-FFF2-40B4-BE49-F238E27FC236}">
                <a16:creationId xmlns:a16="http://schemas.microsoft.com/office/drawing/2014/main" id="{C3A58A5E-CE8B-4381-B491-4E79B68F618B}"/>
              </a:ext>
            </a:extLst>
          </p:cNvPr>
          <p:cNvSpPr>
            <a:spLocks noGrp="1"/>
          </p:cNvSpPr>
          <p:nvPr>
            <p:ph type="title"/>
          </p:nvPr>
        </p:nvSpPr>
        <p:spPr>
          <a:xfrm>
            <a:off x="609600" y="199505"/>
            <a:ext cx="10744200" cy="1185577"/>
          </a:xfrm>
          <a:prstGeom prst="rect">
            <a:avLst/>
          </a:prstGeom>
        </p:spPr>
        <p:txBody>
          <a:bodyPr vert="horz" lIns="91440" tIns="45720" rIns="91440" bIns="45720" rtlCol="0" anchor="ctr" anchorCtr="0">
            <a:normAutofit/>
          </a:bodyPr>
          <a:lstStyle/>
          <a:p>
            <a:r>
              <a:rPr lang="en-US"/>
              <a:t>Click to edit Master title style</a:t>
            </a:r>
            <a:endParaRPr lang="en-US" dirty="0"/>
          </a:p>
        </p:txBody>
      </p:sp>
      <p:sp>
        <p:nvSpPr>
          <p:cNvPr id="7" name="Text Placeholder 2">
            <a:extLst>
              <a:ext uri="{FF2B5EF4-FFF2-40B4-BE49-F238E27FC236}">
                <a16:creationId xmlns:a16="http://schemas.microsoft.com/office/drawing/2014/main" id="{B8793117-580E-4BE7-82EC-6BE8CEEDED56}"/>
              </a:ext>
            </a:extLst>
          </p:cNvPr>
          <p:cNvSpPr>
            <a:spLocks noGrp="1"/>
          </p:cNvSpPr>
          <p:nvPr>
            <p:ph idx="1"/>
          </p:nvPr>
        </p:nvSpPr>
        <p:spPr>
          <a:xfrm>
            <a:off x="609600" y="1477906"/>
            <a:ext cx="10744200" cy="472247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78891014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CF8544-5F66-42F5-A339-E46C7881EF7F}"/>
              </a:ext>
            </a:extLst>
          </p:cNvPr>
          <p:cNvSpPr>
            <a:spLocks noGrp="1"/>
          </p:cNvSpPr>
          <p:nvPr>
            <p:ph type="title"/>
          </p:nvPr>
        </p:nvSpPr>
        <p:spPr/>
        <p:txBody>
          <a:bodyPr>
            <a:normAutofit/>
          </a:bodyPr>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0E98E0E9-1525-4AB4-A8AF-8BF10D89D4E7}"/>
              </a:ext>
            </a:extLst>
          </p:cNvPr>
          <p:cNvSpPr>
            <a:spLocks noGrp="1"/>
          </p:cNvSpPr>
          <p:nvPr>
            <p:ph sz="half" idx="1"/>
          </p:nvPr>
        </p:nvSpPr>
        <p:spPr>
          <a:xfrm>
            <a:off x="609600" y="1496291"/>
            <a:ext cx="5181600" cy="4680672"/>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CFA8448F-6F16-4184-A898-7F06CF6766C6}"/>
              </a:ext>
            </a:extLst>
          </p:cNvPr>
          <p:cNvSpPr>
            <a:spLocks noGrp="1"/>
          </p:cNvSpPr>
          <p:nvPr>
            <p:ph sz="half" idx="2"/>
          </p:nvPr>
        </p:nvSpPr>
        <p:spPr>
          <a:xfrm>
            <a:off x="5943600" y="1496291"/>
            <a:ext cx="5181600" cy="4680672"/>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Footer Placeholder 4">
            <a:extLst>
              <a:ext uri="{FF2B5EF4-FFF2-40B4-BE49-F238E27FC236}">
                <a16:creationId xmlns:a16="http://schemas.microsoft.com/office/drawing/2014/main" id="{DE44C219-F83B-4E76-BAE0-A183B8940696}"/>
              </a:ext>
            </a:extLst>
          </p:cNvPr>
          <p:cNvSpPr>
            <a:spLocks noGrp="1"/>
          </p:cNvSpPr>
          <p:nvPr>
            <p:ph type="ftr" sz="quarter" idx="3"/>
          </p:nvPr>
        </p:nvSpPr>
        <p:spPr>
          <a:xfrm>
            <a:off x="609600" y="6356350"/>
            <a:ext cx="10515599"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spTree>
    <p:extLst>
      <p:ext uri="{BB962C8B-B14F-4D97-AF65-F5344CB8AC3E}">
        <p14:creationId xmlns:p14="http://schemas.microsoft.com/office/powerpoint/2010/main" val="29117682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Diagram Layout">
    <p:bg>
      <p:bgPr>
        <a:gradFill flip="none" rotWithShape="1">
          <a:gsLst>
            <a:gs pos="0">
              <a:schemeClr val="bg1"/>
            </a:gs>
            <a:gs pos="100000">
              <a:schemeClr val="bg1">
                <a:lumMod val="85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Footer Placeholder 4">
            <a:extLst>
              <a:ext uri="{FF2B5EF4-FFF2-40B4-BE49-F238E27FC236}">
                <a16:creationId xmlns:a16="http://schemas.microsoft.com/office/drawing/2014/main" id="{88FA194F-9E80-4991-A301-2D14D459B8B6}"/>
              </a:ext>
            </a:extLst>
          </p:cNvPr>
          <p:cNvSpPr>
            <a:spLocks noGrp="1"/>
          </p:cNvSpPr>
          <p:nvPr>
            <p:ph type="ftr" sz="quarter" idx="3"/>
          </p:nvPr>
        </p:nvSpPr>
        <p:spPr>
          <a:xfrm>
            <a:off x="609600" y="6356350"/>
            <a:ext cx="10515599"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spTree>
    <p:extLst>
      <p:ext uri="{BB962C8B-B14F-4D97-AF65-F5344CB8AC3E}">
        <p14:creationId xmlns:p14="http://schemas.microsoft.com/office/powerpoint/2010/main" val="136984367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7322D2BB-B893-45AC-B4B9-21CF5F89EABD}"/>
              </a:ext>
            </a:extLst>
          </p:cNvPr>
          <p:cNvSpPr>
            <a:spLocks noGrp="1"/>
          </p:cNvSpPr>
          <p:nvPr>
            <p:ph type="body" idx="1"/>
          </p:nvPr>
        </p:nvSpPr>
        <p:spPr>
          <a:xfrm>
            <a:off x="609601" y="1459896"/>
            <a:ext cx="5157787" cy="651538"/>
          </a:xfrm>
          <a:prstGeom prst="rect">
            <a:avLst/>
          </a:prstGeom>
        </p:spPr>
        <p:txBody>
          <a:bodyPr anchor="b"/>
          <a:lstStyle>
            <a:lvl1pPr marL="0" indent="0">
              <a:buNone/>
              <a:defRPr sz="2400" b="1">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527EFEE-C04A-49BE-8AC8-1C93672FAC03}"/>
              </a:ext>
            </a:extLst>
          </p:cNvPr>
          <p:cNvSpPr>
            <a:spLocks noGrp="1"/>
          </p:cNvSpPr>
          <p:nvPr>
            <p:ph sz="half" idx="2"/>
          </p:nvPr>
        </p:nvSpPr>
        <p:spPr>
          <a:xfrm>
            <a:off x="609601" y="2111434"/>
            <a:ext cx="5157787" cy="3956856"/>
          </a:xfrm>
          <a:prstGeom prst="rect">
            <a:avLst/>
          </a:prstGeom>
        </p:spPr>
        <p:txBody>
          <a:bodyPr/>
          <a:lstStyle>
            <a:lvl1pPr marL="228600" indent="-228600">
              <a:buClr>
                <a:schemeClr val="accent4"/>
              </a:buClr>
              <a:buSzPct val="100000"/>
              <a:buFont typeface="Arial" panose="020B0604020202020204" pitchFamily="34" charset="0"/>
              <a:buChar char="•"/>
              <a:defRPr/>
            </a:lvl1pPr>
            <a:lvl2pPr marL="685800" indent="-228600">
              <a:buClr>
                <a:schemeClr val="accent4"/>
              </a:buClr>
              <a:buSzPct val="100000"/>
              <a:buFont typeface="Arial" panose="020B0604020202020204" pitchFamily="34" charset="0"/>
              <a:buChar char="•"/>
              <a:defRPr/>
            </a:lvl2pPr>
            <a:lvl3pPr marL="1143000" indent="-228600">
              <a:buClr>
                <a:schemeClr val="accent4"/>
              </a:buClr>
              <a:buSzPct val="100000"/>
              <a:buFont typeface="Arial" panose="020B0604020202020204" pitchFamily="34" charset="0"/>
              <a:buChar char="•"/>
              <a:defRPr/>
            </a:lvl3pPr>
            <a:lvl4pPr marL="1600200" indent="-228600">
              <a:buClr>
                <a:schemeClr val="accent4"/>
              </a:buClr>
              <a:buSzPct val="100000"/>
              <a:buFont typeface="Arial" panose="020B0604020202020204" pitchFamily="34" charset="0"/>
              <a:buChar char="•"/>
              <a:defRPr/>
            </a:lvl4pPr>
            <a:lvl5pPr marL="2057400" indent="-228600">
              <a:buClr>
                <a:schemeClr val="accent4"/>
              </a:buClr>
              <a:buSzPct val="100000"/>
              <a:buFont typeface="Arial" panose="020B0604020202020204" pitchFamily="34" charset="0"/>
              <a:buChar cha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63B977BB-61BD-47AD-991E-2E6E5CEC0643}"/>
              </a:ext>
            </a:extLst>
          </p:cNvPr>
          <p:cNvSpPr>
            <a:spLocks noGrp="1"/>
          </p:cNvSpPr>
          <p:nvPr>
            <p:ph type="body" sz="quarter" idx="3"/>
          </p:nvPr>
        </p:nvSpPr>
        <p:spPr>
          <a:xfrm>
            <a:off x="5942013" y="1459896"/>
            <a:ext cx="5183188" cy="651538"/>
          </a:xfrm>
          <a:prstGeom prst="rect">
            <a:avLst/>
          </a:prstGeo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9B34560-D90F-4AA9-86F0-EA373D1678B8}"/>
              </a:ext>
            </a:extLst>
          </p:cNvPr>
          <p:cNvSpPr>
            <a:spLocks noGrp="1"/>
          </p:cNvSpPr>
          <p:nvPr>
            <p:ph sz="quarter" idx="4"/>
          </p:nvPr>
        </p:nvSpPr>
        <p:spPr>
          <a:xfrm>
            <a:off x="5942013" y="2111434"/>
            <a:ext cx="5183188" cy="3956856"/>
          </a:xfrm>
          <a:prstGeom prst="rect">
            <a:avLst/>
          </a:prstGeom>
        </p:spPr>
        <p:txBody>
          <a:bodyPr/>
          <a:lstStyle>
            <a:lvl1pPr marL="228600" indent="-228600">
              <a:buClr>
                <a:schemeClr val="accent1"/>
              </a:buClr>
              <a:buFont typeface="Arial" panose="020B0604020202020204" pitchFamily="34" charset="0"/>
              <a:buChar char="•"/>
              <a:defRPr/>
            </a:lvl1pPr>
            <a:lvl2pPr marL="685800" indent="-228600">
              <a:buClr>
                <a:schemeClr val="accent1"/>
              </a:buClr>
              <a:buFont typeface="Arial" panose="020B0604020202020204" pitchFamily="34" charset="0"/>
              <a:buChar char="•"/>
              <a:defRPr/>
            </a:lvl2pPr>
            <a:lvl3pPr marL="1143000" indent="-228600">
              <a:buClr>
                <a:schemeClr val="accent1"/>
              </a:buClr>
              <a:buFont typeface="Arial" panose="020B0604020202020204" pitchFamily="34" charset="0"/>
              <a:buChar char="•"/>
              <a:defRPr/>
            </a:lvl3pPr>
            <a:lvl4pPr marL="1600200" indent="-228600">
              <a:buClr>
                <a:schemeClr val="accent1"/>
              </a:buClr>
              <a:buFont typeface="Arial" panose="020B0604020202020204" pitchFamily="34" charset="0"/>
              <a:buChar char="•"/>
              <a:defRPr/>
            </a:lvl4pPr>
            <a:lvl5pPr marL="2057400" indent="-228600">
              <a:buClr>
                <a:schemeClr val="accent1"/>
              </a:buClr>
              <a:buFont typeface="Arial" panose="020B0604020202020204" pitchFamily="34" charset="0"/>
              <a:buChar cha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Footer Placeholder 4">
            <a:extLst>
              <a:ext uri="{FF2B5EF4-FFF2-40B4-BE49-F238E27FC236}">
                <a16:creationId xmlns:a16="http://schemas.microsoft.com/office/drawing/2014/main" id="{1994057A-1166-4C4D-AF69-0BF68EE85991}"/>
              </a:ext>
            </a:extLst>
          </p:cNvPr>
          <p:cNvSpPr>
            <a:spLocks noGrp="1"/>
          </p:cNvSpPr>
          <p:nvPr>
            <p:ph type="ftr" sz="quarter" idx="12"/>
          </p:nvPr>
        </p:nvSpPr>
        <p:spPr>
          <a:xfrm>
            <a:off x="609600" y="6356350"/>
            <a:ext cx="10515599"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sp>
        <p:nvSpPr>
          <p:cNvPr id="10" name="Title 1">
            <a:extLst>
              <a:ext uri="{FF2B5EF4-FFF2-40B4-BE49-F238E27FC236}">
                <a16:creationId xmlns:a16="http://schemas.microsoft.com/office/drawing/2014/main" id="{DAD82D1D-D8EA-40A0-9D3E-9683300C0F61}"/>
              </a:ext>
            </a:extLst>
          </p:cNvPr>
          <p:cNvSpPr>
            <a:spLocks noGrp="1"/>
          </p:cNvSpPr>
          <p:nvPr>
            <p:ph type="title"/>
          </p:nvPr>
        </p:nvSpPr>
        <p:spPr>
          <a:xfrm>
            <a:off x="609600" y="199505"/>
            <a:ext cx="10744200" cy="1185577"/>
          </a:xfrm>
        </p:spPr>
        <p:txBody>
          <a:bodyPr>
            <a:normAutofit/>
          </a:bodyPr>
          <a:lstStyle>
            <a:lvl1pPr>
              <a:defRPr sz="3200"/>
            </a:lvl1pPr>
          </a:lstStyle>
          <a:p>
            <a:r>
              <a:rPr lang="en-US"/>
              <a:t>Click to edit Master title style</a:t>
            </a:r>
          </a:p>
        </p:txBody>
      </p:sp>
    </p:spTree>
    <p:extLst>
      <p:ext uri="{BB962C8B-B14F-4D97-AF65-F5344CB8AC3E}">
        <p14:creationId xmlns:p14="http://schemas.microsoft.com/office/powerpoint/2010/main" val="77468391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E72062-0692-44AF-80AA-510E920DCD1B}"/>
              </a:ext>
            </a:extLst>
          </p:cNvPr>
          <p:cNvSpPr>
            <a:spLocks noGrp="1"/>
          </p:cNvSpPr>
          <p:nvPr>
            <p:ph type="title"/>
          </p:nvPr>
        </p:nvSpPr>
        <p:spPr/>
        <p:txBody>
          <a:bodyPr/>
          <a:lstStyle/>
          <a:p>
            <a:r>
              <a:rPr lang="en-US"/>
              <a:t>Click to edit Master title style</a:t>
            </a:r>
          </a:p>
        </p:txBody>
      </p:sp>
      <p:sp>
        <p:nvSpPr>
          <p:cNvPr id="5" name="Footer Placeholder 4">
            <a:extLst>
              <a:ext uri="{FF2B5EF4-FFF2-40B4-BE49-F238E27FC236}">
                <a16:creationId xmlns:a16="http://schemas.microsoft.com/office/drawing/2014/main" id="{42D517FC-F71A-47DC-8036-78E7C8941DC5}"/>
              </a:ext>
            </a:extLst>
          </p:cNvPr>
          <p:cNvSpPr>
            <a:spLocks noGrp="1"/>
          </p:cNvSpPr>
          <p:nvPr>
            <p:ph type="ftr" sz="quarter" idx="3"/>
          </p:nvPr>
        </p:nvSpPr>
        <p:spPr>
          <a:xfrm>
            <a:off x="609600" y="6356350"/>
            <a:ext cx="10744199"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spTree>
    <p:extLst>
      <p:ext uri="{BB962C8B-B14F-4D97-AF65-F5344CB8AC3E}">
        <p14:creationId xmlns:p14="http://schemas.microsoft.com/office/powerpoint/2010/main" val="385866387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Footer Placeholder 4">
            <a:extLst>
              <a:ext uri="{FF2B5EF4-FFF2-40B4-BE49-F238E27FC236}">
                <a16:creationId xmlns:a16="http://schemas.microsoft.com/office/drawing/2014/main" id="{B2F6B2D7-D2F9-4F1B-8FB7-00DCD968C2C6}"/>
              </a:ext>
            </a:extLst>
          </p:cNvPr>
          <p:cNvSpPr>
            <a:spLocks noGrp="1"/>
          </p:cNvSpPr>
          <p:nvPr>
            <p:ph type="ftr" sz="quarter" idx="3"/>
          </p:nvPr>
        </p:nvSpPr>
        <p:spPr>
          <a:xfrm>
            <a:off x="609600" y="6356350"/>
            <a:ext cx="10744199"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spTree>
    <p:extLst>
      <p:ext uri="{BB962C8B-B14F-4D97-AF65-F5344CB8AC3E}">
        <p14:creationId xmlns:p14="http://schemas.microsoft.com/office/powerpoint/2010/main" val="142234182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0426E8-50A6-47D6-B45F-134145E070B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F65C1316-9B30-4E35-91A7-4F8799CAE8FC}"/>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68B594DE-1DED-4824-B3AF-6D8B99419FD8}"/>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10" name="Footer Placeholder 4">
            <a:extLst>
              <a:ext uri="{FF2B5EF4-FFF2-40B4-BE49-F238E27FC236}">
                <a16:creationId xmlns:a16="http://schemas.microsoft.com/office/drawing/2014/main" id="{67258FC2-34FC-49D0-A161-40DD5BA51713}"/>
              </a:ext>
            </a:extLst>
          </p:cNvPr>
          <p:cNvSpPr>
            <a:spLocks noGrp="1"/>
          </p:cNvSpPr>
          <p:nvPr>
            <p:ph type="ftr" sz="quarter" idx="3"/>
          </p:nvPr>
        </p:nvSpPr>
        <p:spPr>
          <a:xfrm>
            <a:off x="609601" y="6356350"/>
            <a:ext cx="9020174"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dirty="0"/>
          </a:p>
        </p:txBody>
      </p:sp>
    </p:spTree>
    <p:extLst>
      <p:ext uri="{BB962C8B-B14F-4D97-AF65-F5344CB8AC3E}">
        <p14:creationId xmlns:p14="http://schemas.microsoft.com/office/powerpoint/2010/main" val="230517851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1_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900E2D-A488-4CA5-B001-14767B8D02A8}"/>
              </a:ext>
            </a:extLst>
          </p:cNvPr>
          <p:cNvSpPr>
            <a:spLocks noGrp="1"/>
          </p:cNvSpPr>
          <p:nvPr>
            <p:ph type="title"/>
          </p:nvPr>
        </p:nvSpPr>
        <p:spPr>
          <a:xfrm>
            <a:off x="382588" y="457199"/>
            <a:ext cx="4272539" cy="4015047"/>
          </a:xfrm>
        </p:spPr>
        <p:txBody>
          <a:bodyPr anchor="ctr"/>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34DFDA90-9E3C-451C-9A65-E0C0C3E6FB0A}"/>
              </a:ext>
            </a:extLst>
          </p:cNvPr>
          <p:cNvSpPr>
            <a:spLocks noGrp="1"/>
          </p:cNvSpPr>
          <p:nvPr>
            <p:ph type="pic" idx="1"/>
          </p:nvPr>
        </p:nvSpPr>
        <p:spPr>
          <a:xfrm>
            <a:off x="5183188" y="606829"/>
            <a:ext cx="6172200" cy="5254221"/>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10" name="Footer Placeholder 4">
            <a:extLst>
              <a:ext uri="{FF2B5EF4-FFF2-40B4-BE49-F238E27FC236}">
                <a16:creationId xmlns:a16="http://schemas.microsoft.com/office/drawing/2014/main" id="{9FB64453-E8A2-48FD-8B67-B9DC2A133255}"/>
              </a:ext>
            </a:extLst>
          </p:cNvPr>
          <p:cNvSpPr>
            <a:spLocks noGrp="1"/>
          </p:cNvSpPr>
          <p:nvPr>
            <p:ph type="ftr" sz="quarter" idx="3"/>
          </p:nvPr>
        </p:nvSpPr>
        <p:spPr>
          <a:xfrm>
            <a:off x="609601" y="6356350"/>
            <a:ext cx="9020174"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spTree>
    <p:extLst>
      <p:ext uri="{BB962C8B-B14F-4D97-AF65-F5344CB8AC3E}">
        <p14:creationId xmlns:p14="http://schemas.microsoft.com/office/powerpoint/2010/main" val="997906350"/>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900E2D-A488-4CA5-B001-14767B8D02A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34DFDA90-9E3C-451C-9A65-E0C0C3E6FB0A}"/>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8E26C3D8-9015-40F4-B59B-697F1260941D}"/>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10" name="Footer Placeholder 4">
            <a:extLst>
              <a:ext uri="{FF2B5EF4-FFF2-40B4-BE49-F238E27FC236}">
                <a16:creationId xmlns:a16="http://schemas.microsoft.com/office/drawing/2014/main" id="{9FB64453-E8A2-48FD-8B67-B9DC2A133255}"/>
              </a:ext>
            </a:extLst>
          </p:cNvPr>
          <p:cNvSpPr>
            <a:spLocks noGrp="1"/>
          </p:cNvSpPr>
          <p:nvPr>
            <p:ph type="ftr" sz="quarter" idx="3"/>
          </p:nvPr>
        </p:nvSpPr>
        <p:spPr>
          <a:xfrm>
            <a:off x="609601" y="6356350"/>
            <a:ext cx="9020174"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spTree>
    <p:extLst>
      <p:ext uri="{BB962C8B-B14F-4D97-AF65-F5344CB8AC3E}">
        <p14:creationId xmlns:p14="http://schemas.microsoft.com/office/powerpoint/2010/main" val="39277178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itled Diagram Layout">
    <p:bg>
      <p:bgPr>
        <a:gradFill flip="none" rotWithShape="1">
          <a:gsLst>
            <a:gs pos="0">
              <a:schemeClr val="bg1"/>
            </a:gs>
            <a:gs pos="100000">
              <a:schemeClr val="bg1">
                <a:lumMod val="85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174E47-6B81-4DA6-BC35-65E2DCA474B0}"/>
              </a:ext>
            </a:extLst>
          </p:cNvPr>
          <p:cNvSpPr>
            <a:spLocks noGrp="1"/>
          </p:cNvSpPr>
          <p:nvPr>
            <p:ph type="title"/>
          </p:nvPr>
        </p:nvSpPr>
        <p:spPr/>
        <p:txBody>
          <a:bodyPr/>
          <a:lstStyle/>
          <a:p>
            <a:r>
              <a:rPr lang="en-US"/>
              <a:t>Click to edit Master title style</a:t>
            </a:r>
          </a:p>
        </p:txBody>
      </p:sp>
      <p:sp>
        <p:nvSpPr>
          <p:cNvPr id="3" name="Footer Placeholder 4">
            <a:extLst>
              <a:ext uri="{FF2B5EF4-FFF2-40B4-BE49-F238E27FC236}">
                <a16:creationId xmlns:a16="http://schemas.microsoft.com/office/drawing/2014/main" id="{2F70BFC7-62AB-4097-AE5E-3ACB64158A60}"/>
              </a:ext>
            </a:extLst>
          </p:cNvPr>
          <p:cNvSpPr>
            <a:spLocks noGrp="1"/>
          </p:cNvSpPr>
          <p:nvPr>
            <p:ph type="ftr" sz="quarter" idx="3"/>
          </p:nvPr>
        </p:nvSpPr>
        <p:spPr>
          <a:xfrm>
            <a:off x="609600" y="6356350"/>
            <a:ext cx="10515599"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spTree>
    <p:extLst>
      <p:ext uri="{BB962C8B-B14F-4D97-AF65-F5344CB8AC3E}">
        <p14:creationId xmlns:p14="http://schemas.microsoft.com/office/powerpoint/2010/main" val="7696972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Title and Content">
    <p:bg>
      <p:bgPr>
        <a:solidFill>
          <a:schemeClr val="bg1"/>
        </a:solidFill>
        <a:effectLst/>
      </p:bgPr>
    </p:bg>
    <p:spTree>
      <p:nvGrpSpPr>
        <p:cNvPr id="1" name=""/>
        <p:cNvGrpSpPr/>
        <p:nvPr/>
      </p:nvGrpSpPr>
      <p:grpSpPr>
        <a:xfrm>
          <a:off x="0" y="0"/>
          <a:ext cx="0" cy="0"/>
          <a:chOff x="0" y="0"/>
          <a:chExt cx="0" cy="0"/>
        </a:xfrm>
      </p:grpSpPr>
      <p:sp>
        <p:nvSpPr>
          <p:cNvPr id="9" name="Footer Placeholder 4">
            <a:extLst>
              <a:ext uri="{FF2B5EF4-FFF2-40B4-BE49-F238E27FC236}">
                <a16:creationId xmlns:a16="http://schemas.microsoft.com/office/drawing/2014/main" id="{F68C6A00-68E4-474E-9AA8-0891DD87D051}"/>
              </a:ext>
            </a:extLst>
          </p:cNvPr>
          <p:cNvSpPr>
            <a:spLocks noGrp="1"/>
          </p:cNvSpPr>
          <p:nvPr>
            <p:ph type="ftr" sz="quarter" idx="3"/>
          </p:nvPr>
        </p:nvSpPr>
        <p:spPr>
          <a:xfrm>
            <a:off x="609600" y="6356350"/>
            <a:ext cx="10744199"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sp>
        <p:nvSpPr>
          <p:cNvPr id="6" name="Title Placeholder 1">
            <a:extLst>
              <a:ext uri="{FF2B5EF4-FFF2-40B4-BE49-F238E27FC236}">
                <a16:creationId xmlns:a16="http://schemas.microsoft.com/office/drawing/2014/main" id="{C3A58A5E-CE8B-4381-B491-4E79B68F618B}"/>
              </a:ext>
            </a:extLst>
          </p:cNvPr>
          <p:cNvSpPr>
            <a:spLocks noGrp="1"/>
          </p:cNvSpPr>
          <p:nvPr>
            <p:ph type="title"/>
          </p:nvPr>
        </p:nvSpPr>
        <p:spPr>
          <a:xfrm>
            <a:off x="609600" y="199505"/>
            <a:ext cx="10744200" cy="1185577"/>
          </a:xfrm>
          <a:prstGeom prst="rect">
            <a:avLst/>
          </a:prstGeom>
        </p:spPr>
        <p:txBody>
          <a:bodyPr vert="horz" lIns="91440" tIns="45720" rIns="91440" bIns="45720" rtlCol="0" anchor="ctr" anchorCtr="0">
            <a:normAutofit/>
          </a:bodyPr>
          <a:lstStyle/>
          <a:p>
            <a:r>
              <a:rPr lang="en-US"/>
              <a:t>Click to edit Master title style</a:t>
            </a:r>
            <a:endParaRPr lang="en-US" dirty="0"/>
          </a:p>
        </p:txBody>
      </p:sp>
      <p:sp>
        <p:nvSpPr>
          <p:cNvPr id="7" name="Text Placeholder 2">
            <a:extLst>
              <a:ext uri="{FF2B5EF4-FFF2-40B4-BE49-F238E27FC236}">
                <a16:creationId xmlns:a16="http://schemas.microsoft.com/office/drawing/2014/main" id="{B8793117-580E-4BE7-82EC-6BE8CEEDED56}"/>
              </a:ext>
            </a:extLst>
          </p:cNvPr>
          <p:cNvSpPr>
            <a:spLocks noGrp="1"/>
          </p:cNvSpPr>
          <p:nvPr>
            <p:ph idx="1"/>
          </p:nvPr>
        </p:nvSpPr>
        <p:spPr>
          <a:xfrm>
            <a:off x="609600" y="1477906"/>
            <a:ext cx="10744200" cy="472247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0720157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CF8544-5F66-42F5-A339-E46C7881EF7F}"/>
              </a:ext>
            </a:extLst>
          </p:cNvPr>
          <p:cNvSpPr>
            <a:spLocks noGrp="1"/>
          </p:cNvSpPr>
          <p:nvPr>
            <p:ph type="title"/>
          </p:nvPr>
        </p:nvSpPr>
        <p:spPr/>
        <p:txBody>
          <a:bodyPr>
            <a:normAutofit/>
          </a:bodyPr>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0E98E0E9-1525-4AB4-A8AF-8BF10D89D4E7}"/>
              </a:ext>
            </a:extLst>
          </p:cNvPr>
          <p:cNvSpPr>
            <a:spLocks noGrp="1"/>
          </p:cNvSpPr>
          <p:nvPr>
            <p:ph sz="half" idx="1"/>
          </p:nvPr>
        </p:nvSpPr>
        <p:spPr>
          <a:xfrm>
            <a:off x="609600" y="1496291"/>
            <a:ext cx="5181600" cy="4680672"/>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CFA8448F-6F16-4184-A898-7F06CF6766C6}"/>
              </a:ext>
            </a:extLst>
          </p:cNvPr>
          <p:cNvSpPr>
            <a:spLocks noGrp="1"/>
          </p:cNvSpPr>
          <p:nvPr>
            <p:ph sz="half" idx="2"/>
          </p:nvPr>
        </p:nvSpPr>
        <p:spPr>
          <a:xfrm>
            <a:off x="5943600" y="1496291"/>
            <a:ext cx="5181600" cy="4680672"/>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Footer Placeholder 4">
            <a:extLst>
              <a:ext uri="{FF2B5EF4-FFF2-40B4-BE49-F238E27FC236}">
                <a16:creationId xmlns:a16="http://schemas.microsoft.com/office/drawing/2014/main" id="{DE44C219-F83B-4E76-BAE0-A183B8940696}"/>
              </a:ext>
            </a:extLst>
          </p:cNvPr>
          <p:cNvSpPr>
            <a:spLocks noGrp="1"/>
          </p:cNvSpPr>
          <p:nvPr>
            <p:ph type="ftr" sz="quarter" idx="3"/>
          </p:nvPr>
        </p:nvSpPr>
        <p:spPr>
          <a:xfrm>
            <a:off x="609600" y="6356350"/>
            <a:ext cx="10515599"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spTree>
    <p:extLst>
      <p:ext uri="{BB962C8B-B14F-4D97-AF65-F5344CB8AC3E}">
        <p14:creationId xmlns:p14="http://schemas.microsoft.com/office/powerpoint/2010/main" val="9845962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7322D2BB-B893-45AC-B4B9-21CF5F89EABD}"/>
              </a:ext>
            </a:extLst>
          </p:cNvPr>
          <p:cNvSpPr>
            <a:spLocks noGrp="1"/>
          </p:cNvSpPr>
          <p:nvPr>
            <p:ph type="body" idx="1"/>
          </p:nvPr>
        </p:nvSpPr>
        <p:spPr>
          <a:xfrm>
            <a:off x="609601" y="1459896"/>
            <a:ext cx="5157787" cy="651538"/>
          </a:xfrm>
          <a:prstGeom prst="rect">
            <a:avLst/>
          </a:prstGeom>
        </p:spPr>
        <p:txBody>
          <a:bodyPr anchor="b"/>
          <a:lstStyle>
            <a:lvl1pPr marL="0" indent="0">
              <a:buNone/>
              <a:defRPr sz="2400" b="1">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527EFEE-C04A-49BE-8AC8-1C93672FAC03}"/>
              </a:ext>
            </a:extLst>
          </p:cNvPr>
          <p:cNvSpPr>
            <a:spLocks noGrp="1"/>
          </p:cNvSpPr>
          <p:nvPr>
            <p:ph sz="half" idx="2"/>
          </p:nvPr>
        </p:nvSpPr>
        <p:spPr>
          <a:xfrm>
            <a:off x="609601" y="2111434"/>
            <a:ext cx="5157787" cy="3956856"/>
          </a:xfrm>
          <a:prstGeom prst="rect">
            <a:avLst/>
          </a:prstGeom>
        </p:spPr>
        <p:txBody>
          <a:bodyPr/>
          <a:lstStyle>
            <a:lvl1pPr marL="228600" indent="-228600">
              <a:buClr>
                <a:schemeClr val="accent4"/>
              </a:buClr>
              <a:buSzPct val="100000"/>
              <a:buFont typeface="Arial" panose="020B0604020202020204" pitchFamily="34" charset="0"/>
              <a:buChar char="•"/>
              <a:defRPr/>
            </a:lvl1pPr>
            <a:lvl2pPr marL="685800" indent="-228600">
              <a:buClr>
                <a:schemeClr val="accent4"/>
              </a:buClr>
              <a:buSzPct val="100000"/>
              <a:buFont typeface="Arial" panose="020B0604020202020204" pitchFamily="34" charset="0"/>
              <a:buChar char="•"/>
              <a:defRPr/>
            </a:lvl2pPr>
            <a:lvl3pPr marL="1143000" indent="-228600">
              <a:buClr>
                <a:schemeClr val="accent4"/>
              </a:buClr>
              <a:buSzPct val="100000"/>
              <a:buFont typeface="Arial" panose="020B0604020202020204" pitchFamily="34" charset="0"/>
              <a:buChar char="•"/>
              <a:defRPr/>
            </a:lvl3pPr>
            <a:lvl4pPr marL="1600200" indent="-228600">
              <a:buClr>
                <a:schemeClr val="accent4"/>
              </a:buClr>
              <a:buSzPct val="100000"/>
              <a:buFont typeface="Arial" panose="020B0604020202020204" pitchFamily="34" charset="0"/>
              <a:buChar char="•"/>
              <a:defRPr/>
            </a:lvl4pPr>
            <a:lvl5pPr marL="2057400" indent="-228600">
              <a:buClr>
                <a:schemeClr val="accent4"/>
              </a:buClr>
              <a:buSzPct val="100000"/>
              <a:buFont typeface="Arial" panose="020B0604020202020204" pitchFamily="34" charset="0"/>
              <a:buChar cha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63B977BB-61BD-47AD-991E-2E6E5CEC0643}"/>
              </a:ext>
            </a:extLst>
          </p:cNvPr>
          <p:cNvSpPr>
            <a:spLocks noGrp="1"/>
          </p:cNvSpPr>
          <p:nvPr>
            <p:ph type="body" sz="quarter" idx="3"/>
          </p:nvPr>
        </p:nvSpPr>
        <p:spPr>
          <a:xfrm>
            <a:off x="5942013" y="1459896"/>
            <a:ext cx="5183188" cy="651538"/>
          </a:xfrm>
          <a:prstGeom prst="rect">
            <a:avLst/>
          </a:prstGeo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9B34560-D90F-4AA9-86F0-EA373D1678B8}"/>
              </a:ext>
            </a:extLst>
          </p:cNvPr>
          <p:cNvSpPr>
            <a:spLocks noGrp="1"/>
          </p:cNvSpPr>
          <p:nvPr>
            <p:ph sz="quarter" idx="4"/>
          </p:nvPr>
        </p:nvSpPr>
        <p:spPr>
          <a:xfrm>
            <a:off x="5942013" y="2111434"/>
            <a:ext cx="5183188" cy="3956856"/>
          </a:xfrm>
          <a:prstGeom prst="rect">
            <a:avLst/>
          </a:prstGeom>
        </p:spPr>
        <p:txBody>
          <a:bodyPr/>
          <a:lstStyle>
            <a:lvl1pPr marL="228600" indent="-228600">
              <a:buClr>
                <a:schemeClr val="accent1"/>
              </a:buClr>
              <a:buFont typeface="Arial" panose="020B0604020202020204" pitchFamily="34" charset="0"/>
              <a:buChar char="•"/>
              <a:defRPr/>
            </a:lvl1pPr>
            <a:lvl2pPr marL="685800" indent="-228600">
              <a:buClr>
                <a:schemeClr val="accent1"/>
              </a:buClr>
              <a:buFont typeface="Arial" panose="020B0604020202020204" pitchFamily="34" charset="0"/>
              <a:buChar char="•"/>
              <a:defRPr/>
            </a:lvl2pPr>
            <a:lvl3pPr marL="1143000" indent="-228600">
              <a:buClr>
                <a:schemeClr val="accent1"/>
              </a:buClr>
              <a:buFont typeface="Arial" panose="020B0604020202020204" pitchFamily="34" charset="0"/>
              <a:buChar char="•"/>
              <a:defRPr/>
            </a:lvl3pPr>
            <a:lvl4pPr marL="1600200" indent="-228600">
              <a:buClr>
                <a:schemeClr val="accent1"/>
              </a:buClr>
              <a:buFont typeface="Arial" panose="020B0604020202020204" pitchFamily="34" charset="0"/>
              <a:buChar char="•"/>
              <a:defRPr/>
            </a:lvl4pPr>
            <a:lvl5pPr marL="2057400" indent="-228600">
              <a:buClr>
                <a:schemeClr val="accent1"/>
              </a:buClr>
              <a:buFont typeface="Arial" panose="020B0604020202020204" pitchFamily="34" charset="0"/>
              <a:buChar cha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Footer Placeholder 4">
            <a:extLst>
              <a:ext uri="{FF2B5EF4-FFF2-40B4-BE49-F238E27FC236}">
                <a16:creationId xmlns:a16="http://schemas.microsoft.com/office/drawing/2014/main" id="{1994057A-1166-4C4D-AF69-0BF68EE85991}"/>
              </a:ext>
            </a:extLst>
          </p:cNvPr>
          <p:cNvSpPr>
            <a:spLocks noGrp="1"/>
          </p:cNvSpPr>
          <p:nvPr>
            <p:ph type="ftr" sz="quarter" idx="12"/>
          </p:nvPr>
        </p:nvSpPr>
        <p:spPr>
          <a:xfrm>
            <a:off x="609600" y="6356350"/>
            <a:ext cx="10515599"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sp>
        <p:nvSpPr>
          <p:cNvPr id="10" name="Title 1">
            <a:extLst>
              <a:ext uri="{FF2B5EF4-FFF2-40B4-BE49-F238E27FC236}">
                <a16:creationId xmlns:a16="http://schemas.microsoft.com/office/drawing/2014/main" id="{DAD82D1D-D8EA-40A0-9D3E-9683300C0F61}"/>
              </a:ext>
            </a:extLst>
          </p:cNvPr>
          <p:cNvSpPr>
            <a:spLocks noGrp="1"/>
          </p:cNvSpPr>
          <p:nvPr>
            <p:ph type="title"/>
          </p:nvPr>
        </p:nvSpPr>
        <p:spPr>
          <a:xfrm>
            <a:off x="609600" y="199505"/>
            <a:ext cx="10744200" cy="1185577"/>
          </a:xfrm>
        </p:spPr>
        <p:txBody>
          <a:bodyPr>
            <a:normAutofit/>
          </a:bodyPr>
          <a:lstStyle>
            <a:lvl1pPr>
              <a:defRPr sz="3200"/>
            </a:lvl1pPr>
          </a:lstStyle>
          <a:p>
            <a:r>
              <a:rPr lang="en-US"/>
              <a:t>Click to edit Master title style</a:t>
            </a:r>
          </a:p>
        </p:txBody>
      </p:sp>
    </p:spTree>
    <p:extLst>
      <p:ext uri="{BB962C8B-B14F-4D97-AF65-F5344CB8AC3E}">
        <p14:creationId xmlns:p14="http://schemas.microsoft.com/office/powerpoint/2010/main" val="226900380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E72062-0692-44AF-80AA-510E920DCD1B}"/>
              </a:ext>
            </a:extLst>
          </p:cNvPr>
          <p:cNvSpPr>
            <a:spLocks noGrp="1"/>
          </p:cNvSpPr>
          <p:nvPr>
            <p:ph type="title"/>
          </p:nvPr>
        </p:nvSpPr>
        <p:spPr/>
        <p:txBody>
          <a:bodyPr/>
          <a:lstStyle/>
          <a:p>
            <a:r>
              <a:rPr lang="en-US"/>
              <a:t>Click to edit Master title style</a:t>
            </a:r>
          </a:p>
        </p:txBody>
      </p:sp>
      <p:sp>
        <p:nvSpPr>
          <p:cNvPr id="5" name="Footer Placeholder 4">
            <a:extLst>
              <a:ext uri="{FF2B5EF4-FFF2-40B4-BE49-F238E27FC236}">
                <a16:creationId xmlns:a16="http://schemas.microsoft.com/office/drawing/2014/main" id="{42D517FC-F71A-47DC-8036-78E7C8941DC5}"/>
              </a:ext>
            </a:extLst>
          </p:cNvPr>
          <p:cNvSpPr>
            <a:spLocks noGrp="1"/>
          </p:cNvSpPr>
          <p:nvPr>
            <p:ph type="ftr" sz="quarter" idx="3"/>
          </p:nvPr>
        </p:nvSpPr>
        <p:spPr>
          <a:xfrm>
            <a:off x="609600" y="6356350"/>
            <a:ext cx="10744199"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spTree>
    <p:extLst>
      <p:ext uri="{BB962C8B-B14F-4D97-AF65-F5344CB8AC3E}">
        <p14:creationId xmlns:p14="http://schemas.microsoft.com/office/powerpoint/2010/main" val="53555021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Footer Placeholder 4">
            <a:extLst>
              <a:ext uri="{FF2B5EF4-FFF2-40B4-BE49-F238E27FC236}">
                <a16:creationId xmlns:a16="http://schemas.microsoft.com/office/drawing/2014/main" id="{B2F6B2D7-D2F9-4F1B-8FB7-00DCD968C2C6}"/>
              </a:ext>
            </a:extLst>
          </p:cNvPr>
          <p:cNvSpPr>
            <a:spLocks noGrp="1"/>
          </p:cNvSpPr>
          <p:nvPr>
            <p:ph type="ftr" sz="quarter" idx="3"/>
          </p:nvPr>
        </p:nvSpPr>
        <p:spPr>
          <a:xfrm>
            <a:off x="609600" y="6356350"/>
            <a:ext cx="10744199"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spTree>
    <p:extLst>
      <p:ext uri="{BB962C8B-B14F-4D97-AF65-F5344CB8AC3E}">
        <p14:creationId xmlns:p14="http://schemas.microsoft.com/office/powerpoint/2010/main" val="371764595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theme" Target="../theme/theme3.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slideLayout" Target="../slideLayouts/slideLayout35.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64888D9C-325D-4873-A0A3-7A5D86C65088}"/>
              </a:ext>
            </a:extLst>
          </p:cNvPr>
          <p:cNvPicPr>
            <a:picLocks noChangeAspect="1"/>
          </p:cNvPicPr>
          <p:nvPr/>
        </p:nvPicPr>
        <p:blipFill rotWithShape="1">
          <a:blip r:embed="rId14">
            <a:extLst>
              <a:ext uri="{28A0092B-C50C-407E-A947-70E740481C1C}">
                <a14:useLocalDpi xmlns:a14="http://schemas.microsoft.com/office/drawing/2010/main"/>
              </a:ext>
            </a:extLst>
          </a:blip>
          <a:srcRect/>
          <a:stretch/>
        </p:blipFill>
        <p:spPr>
          <a:xfrm>
            <a:off x="0" y="0"/>
            <a:ext cx="12192000" cy="106681"/>
          </a:xfrm>
          <a:prstGeom prst="rect">
            <a:avLst/>
          </a:prstGeom>
        </p:spPr>
      </p:pic>
      <p:sp>
        <p:nvSpPr>
          <p:cNvPr id="2" name="Title Placeholder 1">
            <a:extLst>
              <a:ext uri="{FF2B5EF4-FFF2-40B4-BE49-F238E27FC236}">
                <a16:creationId xmlns:a16="http://schemas.microsoft.com/office/drawing/2014/main" id="{51BE5A1C-F765-4923-B698-01CBA0052385}"/>
              </a:ext>
            </a:extLst>
          </p:cNvPr>
          <p:cNvSpPr>
            <a:spLocks noGrp="1"/>
          </p:cNvSpPr>
          <p:nvPr>
            <p:ph type="title"/>
          </p:nvPr>
        </p:nvSpPr>
        <p:spPr>
          <a:xfrm>
            <a:off x="609600" y="199505"/>
            <a:ext cx="10744200" cy="1185577"/>
          </a:xfrm>
          <a:prstGeom prst="rect">
            <a:avLst/>
          </a:prstGeom>
        </p:spPr>
        <p:txBody>
          <a:bodyPr vert="horz" lIns="91440" tIns="45720" rIns="91440" bIns="45720" rtlCol="0" anchor="ctr" anchorCtr="0">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9FE3F89C-32B6-4955-824F-31AA77424000}"/>
              </a:ext>
            </a:extLst>
          </p:cNvPr>
          <p:cNvSpPr>
            <a:spLocks noGrp="1"/>
          </p:cNvSpPr>
          <p:nvPr>
            <p:ph type="body" idx="1"/>
          </p:nvPr>
        </p:nvSpPr>
        <p:spPr>
          <a:xfrm>
            <a:off x="609600" y="1477906"/>
            <a:ext cx="10744200" cy="472247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a:extLst>
              <a:ext uri="{FF2B5EF4-FFF2-40B4-BE49-F238E27FC236}">
                <a16:creationId xmlns:a16="http://schemas.microsoft.com/office/drawing/2014/main" id="{A300410A-8F64-41F0-A611-DD8C96B97C6E}"/>
              </a:ext>
            </a:extLst>
          </p:cNvPr>
          <p:cNvSpPr>
            <a:spLocks noGrp="1"/>
          </p:cNvSpPr>
          <p:nvPr>
            <p:ph type="ftr" sz="quarter" idx="3"/>
          </p:nvPr>
        </p:nvSpPr>
        <p:spPr>
          <a:xfrm>
            <a:off x="609600" y="6356350"/>
            <a:ext cx="10744199"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spTree>
    <p:extLst>
      <p:ext uri="{BB962C8B-B14F-4D97-AF65-F5344CB8AC3E}">
        <p14:creationId xmlns:p14="http://schemas.microsoft.com/office/powerpoint/2010/main" val="3749437695"/>
      </p:ext>
    </p:extLst>
  </p:cSld>
  <p:clrMap bg1="lt1" tx1="dk1" bg2="lt2" tx2="dk2" accent1="accent1" accent2="accent2" accent3="accent3" accent4="accent4" accent5="accent5" accent6="accent6" hlink="hlink" folHlink="folHlink"/>
  <p:sldLayoutIdLst>
    <p:sldLayoutId id="2147483698" r:id="rId1"/>
    <p:sldLayoutId id="2147483699" r:id="rId2"/>
    <p:sldLayoutId id="2147483700" r:id="rId3"/>
    <p:sldLayoutId id="2147483701" r:id="rId4"/>
    <p:sldLayoutId id="2147483702" r:id="rId5"/>
    <p:sldLayoutId id="2147483703" r:id="rId6"/>
    <p:sldLayoutId id="2147483704" r:id="rId7"/>
    <p:sldLayoutId id="2147483705" r:id="rId8"/>
    <p:sldLayoutId id="2147483706" r:id="rId9"/>
    <p:sldLayoutId id="2147483707" r:id="rId10"/>
    <p:sldLayoutId id="2147483708" r:id="rId11"/>
    <p:sldLayoutId id="2147483709" r:id="rId12"/>
  </p:sldLayoutIdLst>
  <p:hf sldNum="0" hdr="0" dt="0"/>
  <p:txStyles>
    <p:titleStyle>
      <a:lvl1pPr algn="l" defTabSz="914400" rtl="0" eaLnBrk="1" latinLnBrk="0" hangingPunct="1">
        <a:lnSpc>
          <a:spcPct val="100000"/>
        </a:lnSpc>
        <a:spcBef>
          <a:spcPct val="0"/>
        </a:spcBef>
        <a:buNone/>
        <a:defRPr sz="3200" b="1" i="0" kern="1200">
          <a:solidFill>
            <a:srgbClr val="4D4E4D"/>
          </a:solidFill>
          <a:latin typeface="+mj-lt"/>
          <a:ea typeface="+mj-ea"/>
          <a:cs typeface="+mj-cs"/>
        </a:defRPr>
      </a:lvl1pPr>
    </p:titleStyle>
    <p:bodyStyle>
      <a:lvl1pPr marL="228600" indent="-228600" algn="l" defTabSz="914400" rtl="0" eaLnBrk="1" latinLnBrk="0" hangingPunct="1">
        <a:lnSpc>
          <a:spcPct val="100000"/>
        </a:lnSpc>
        <a:spcBef>
          <a:spcPts val="1000"/>
        </a:spcBef>
        <a:buClr>
          <a:schemeClr val="accent3"/>
        </a:buClr>
        <a:buFont typeface="Arial" panose="020B0604020202020204" pitchFamily="34" charset="0"/>
        <a:buChar char="•"/>
        <a:defRPr sz="2400" kern="1200">
          <a:solidFill>
            <a:schemeClr val="tx1">
              <a:lumMod val="75000"/>
            </a:schemeClr>
          </a:solidFill>
          <a:latin typeface="+mn-lt"/>
          <a:ea typeface="+mn-ea"/>
          <a:cs typeface="+mn-cs"/>
        </a:defRPr>
      </a:lvl1pPr>
      <a:lvl2pPr marL="685800" indent="-228600" algn="l" defTabSz="914400" rtl="0" eaLnBrk="1" latinLnBrk="0" hangingPunct="1">
        <a:lnSpc>
          <a:spcPct val="100000"/>
        </a:lnSpc>
        <a:spcBef>
          <a:spcPts val="500"/>
        </a:spcBef>
        <a:buClr>
          <a:schemeClr val="accent4"/>
        </a:buClr>
        <a:buFont typeface="Arial" panose="020B0604020202020204" pitchFamily="34" charset="0"/>
        <a:buChar char="•"/>
        <a:defRPr sz="2000" kern="1200">
          <a:solidFill>
            <a:schemeClr val="tx1">
              <a:lumMod val="75000"/>
            </a:schemeClr>
          </a:solidFill>
          <a:latin typeface="+mn-lt"/>
          <a:ea typeface="+mn-ea"/>
          <a:cs typeface="+mn-cs"/>
        </a:defRPr>
      </a:lvl2pPr>
      <a:lvl3pPr marL="1143000" indent="-228600" algn="l" defTabSz="914400" rtl="0" eaLnBrk="1" latinLnBrk="0" hangingPunct="1">
        <a:lnSpc>
          <a:spcPct val="100000"/>
        </a:lnSpc>
        <a:spcBef>
          <a:spcPts val="500"/>
        </a:spcBef>
        <a:buClr>
          <a:schemeClr val="tx2">
            <a:lumMod val="60000"/>
            <a:lumOff val="40000"/>
          </a:schemeClr>
        </a:buClr>
        <a:buFont typeface="Arial" panose="020B0604020202020204" pitchFamily="34" charset="0"/>
        <a:buChar char="–"/>
        <a:defRPr sz="1800" kern="1200">
          <a:solidFill>
            <a:schemeClr val="tx1">
              <a:lumMod val="75000"/>
            </a:schemeClr>
          </a:solidFill>
          <a:latin typeface="+mn-lt"/>
          <a:ea typeface="+mn-ea"/>
          <a:cs typeface="+mn-cs"/>
        </a:defRPr>
      </a:lvl3pPr>
      <a:lvl4pPr marL="1600200" indent="-228600" algn="l" defTabSz="914400" rtl="0" eaLnBrk="1" latinLnBrk="0" hangingPunct="1">
        <a:lnSpc>
          <a:spcPct val="100000"/>
        </a:lnSpc>
        <a:spcBef>
          <a:spcPts val="500"/>
        </a:spcBef>
        <a:buFont typeface="Arial" panose="020B0604020202020204" pitchFamily="34" charset="0"/>
        <a:buChar char="•"/>
        <a:defRPr sz="1600" kern="1200">
          <a:solidFill>
            <a:schemeClr val="tx1">
              <a:lumMod val="75000"/>
            </a:schemeClr>
          </a:solidFill>
          <a:latin typeface="+mn-lt"/>
          <a:ea typeface="+mn-ea"/>
          <a:cs typeface="+mn-cs"/>
        </a:defRPr>
      </a:lvl4pPr>
      <a:lvl5pPr marL="2057400" indent="-228600" algn="l" defTabSz="914400" rtl="0" eaLnBrk="1" latinLnBrk="0" hangingPunct="1">
        <a:lnSpc>
          <a:spcPct val="100000"/>
        </a:lnSpc>
        <a:spcBef>
          <a:spcPts val="500"/>
        </a:spcBef>
        <a:buFont typeface="Arial" panose="020B0604020202020204" pitchFamily="34" charset="0"/>
        <a:buChar char="•"/>
        <a:defRPr sz="1600" kern="1200">
          <a:solidFill>
            <a:schemeClr val="tx1">
              <a:lumMod val="7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guide id="3" orient="horz" pos="864">
          <p15:clr>
            <a:srgbClr val="F26B43"/>
          </p15:clr>
        </p15:guide>
        <p15:guide id="4" orient="horz" pos="1056">
          <p15:clr>
            <a:srgbClr val="F26B43"/>
          </p15:clr>
        </p15:guide>
        <p15:guide id="5" pos="6168">
          <p15:clr>
            <a:srgbClr val="F26B43"/>
          </p15:clr>
        </p15:guide>
        <p15:guide id="6" pos="6072">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FBC1509-97F9-9AC9-3004-0444397C1F5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1283713C-9A88-4E7F-B7F0-88A5DDA0679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E762F71-44E5-6941-7F1B-4DA15FB3D9F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8607845-940D-AF42-90E6-0A3F0004BE78}" type="datetimeFigureOut">
              <a:rPr lang="en-US" smtClean="0"/>
              <a:t>7/6/23</a:t>
            </a:fld>
            <a:endParaRPr lang="en-US"/>
          </a:p>
        </p:txBody>
      </p:sp>
      <p:sp>
        <p:nvSpPr>
          <p:cNvPr id="5" name="Footer Placeholder 4">
            <a:extLst>
              <a:ext uri="{FF2B5EF4-FFF2-40B4-BE49-F238E27FC236}">
                <a16:creationId xmlns:a16="http://schemas.microsoft.com/office/drawing/2014/main" id="{2D5F44EC-2508-285C-261A-6C6D471B16D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38461F35-DC72-C444-9401-DB6D2361974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73C78B3-0045-9547-874D-082F52276EB6}" type="slidenum">
              <a:rPr lang="en-US" smtClean="0"/>
              <a:t>‹#›</a:t>
            </a:fld>
            <a:endParaRPr lang="en-US"/>
          </a:p>
        </p:txBody>
      </p:sp>
    </p:spTree>
    <p:extLst>
      <p:ext uri="{BB962C8B-B14F-4D97-AF65-F5344CB8AC3E}">
        <p14:creationId xmlns:p14="http://schemas.microsoft.com/office/powerpoint/2010/main" val="2307456259"/>
      </p:ext>
    </p:extLst>
  </p:cSld>
  <p:clrMap bg1="lt1" tx1="dk1" bg2="lt2" tx2="dk2" accent1="accent1" accent2="accent2" accent3="accent3" accent4="accent4" accent5="accent5" accent6="accent6" hlink="hlink" folHlink="folHlink"/>
  <p:sldLayoutIdLst>
    <p:sldLayoutId id="2147483711" r:id="rId1"/>
    <p:sldLayoutId id="2147483712" r:id="rId2"/>
    <p:sldLayoutId id="2147483713" r:id="rId3"/>
    <p:sldLayoutId id="2147483714" r:id="rId4"/>
    <p:sldLayoutId id="2147483715" r:id="rId5"/>
    <p:sldLayoutId id="2147483716" r:id="rId6"/>
    <p:sldLayoutId id="2147483717" r:id="rId7"/>
    <p:sldLayoutId id="2147483718" r:id="rId8"/>
    <p:sldLayoutId id="2147483719" r:id="rId9"/>
    <p:sldLayoutId id="2147483720" r:id="rId10"/>
    <p:sldLayoutId id="214748372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64888D9C-325D-4873-A0A3-7A5D86C65088}"/>
              </a:ext>
            </a:extLst>
          </p:cNvPr>
          <p:cNvPicPr>
            <a:picLocks noChangeAspect="1"/>
          </p:cNvPicPr>
          <p:nvPr/>
        </p:nvPicPr>
        <p:blipFill rotWithShape="1">
          <a:blip r:embed="rId14">
            <a:extLst>
              <a:ext uri="{28A0092B-C50C-407E-A947-70E740481C1C}">
                <a14:useLocalDpi xmlns:a14="http://schemas.microsoft.com/office/drawing/2010/main"/>
              </a:ext>
            </a:extLst>
          </a:blip>
          <a:srcRect/>
          <a:stretch/>
        </p:blipFill>
        <p:spPr>
          <a:xfrm>
            <a:off x="0" y="0"/>
            <a:ext cx="12192000" cy="106681"/>
          </a:xfrm>
          <a:prstGeom prst="rect">
            <a:avLst/>
          </a:prstGeom>
        </p:spPr>
      </p:pic>
      <p:sp>
        <p:nvSpPr>
          <p:cNvPr id="2" name="Title Placeholder 1">
            <a:extLst>
              <a:ext uri="{FF2B5EF4-FFF2-40B4-BE49-F238E27FC236}">
                <a16:creationId xmlns:a16="http://schemas.microsoft.com/office/drawing/2014/main" id="{51BE5A1C-F765-4923-B698-01CBA0052385}"/>
              </a:ext>
            </a:extLst>
          </p:cNvPr>
          <p:cNvSpPr>
            <a:spLocks noGrp="1"/>
          </p:cNvSpPr>
          <p:nvPr>
            <p:ph type="title"/>
          </p:nvPr>
        </p:nvSpPr>
        <p:spPr>
          <a:xfrm>
            <a:off x="609600" y="199505"/>
            <a:ext cx="10744200" cy="1185577"/>
          </a:xfrm>
          <a:prstGeom prst="rect">
            <a:avLst/>
          </a:prstGeom>
        </p:spPr>
        <p:txBody>
          <a:bodyPr vert="horz" lIns="91440" tIns="45720" rIns="91440" bIns="45720" rtlCol="0" anchor="ctr" anchorCtr="0">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9FE3F89C-32B6-4955-824F-31AA77424000}"/>
              </a:ext>
            </a:extLst>
          </p:cNvPr>
          <p:cNvSpPr>
            <a:spLocks noGrp="1"/>
          </p:cNvSpPr>
          <p:nvPr>
            <p:ph type="body" idx="1"/>
          </p:nvPr>
        </p:nvSpPr>
        <p:spPr>
          <a:xfrm>
            <a:off x="609600" y="1477906"/>
            <a:ext cx="10744200" cy="472247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a:extLst>
              <a:ext uri="{FF2B5EF4-FFF2-40B4-BE49-F238E27FC236}">
                <a16:creationId xmlns:a16="http://schemas.microsoft.com/office/drawing/2014/main" id="{A300410A-8F64-41F0-A611-DD8C96B97C6E}"/>
              </a:ext>
            </a:extLst>
          </p:cNvPr>
          <p:cNvSpPr>
            <a:spLocks noGrp="1"/>
          </p:cNvSpPr>
          <p:nvPr>
            <p:ph type="ftr" sz="quarter" idx="3"/>
          </p:nvPr>
        </p:nvSpPr>
        <p:spPr>
          <a:xfrm>
            <a:off x="609600" y="6356350"/>
            <a:ext cx="10744199"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spTree>
    <p:extLst>
      <p:ext uri="{BB962C8B-B14F-4D97-AF65-F5344CB8AC3E}">
        <p14:creationId xmlns:p14="http://schemas.microsoft.com/office/powerpoint/2010/main" val="2063345359"/>
      </p:ext>
    </p:extLst>
  </p:cSld>
  <p:clrMap bg1="lt1" tx1="dk1" bg2="lt2" tx2="dk2" accent1="accent1" accent2="accent2" accent3="accent3" accent4="accent4" accent5="accent5" accent6="accent6" hlink="hlink" folHlink="folHlink"/>
  <p:sldLayoutIdLst>
    <p:sldLayoutId id="2147483723" r:id="rId1"/>
    <p:sldLayoutId id="2147483724" r:id="rId2"/>
    <p:sldLayoutId id="2147483725" r:id="rId3"/>
    <p:sldLayoutId id="2147483726" r:id="rId4"/>
    <p:sldLayoutId id="2147483727" r:id="rId5"/>
    <p:sldLayoutId id="2147483728" r:id="rId6"/>
    <p:sldLayoutId id="2147483729" r:id="rId7"/>
    <p:sldLayoutId id="2147483730" r:id="rId8"/>
    <p:sldLayoutId id="2147483731" r:id="rId9"/>
    <p:sldLayoutId id="2147483732" r:id="rId10"/>
    <p:sldLayoutId id="2147483733" r:id="rId11"/>
    <p:sldLayoutId id="2147483734" r:id="rId12"/>
  </p:sldLayoutIdLst>
  <p:txStyles>
    <p:titleStyle>
      <a:lvl1pPr algn="l" defTabSz="914400" rtl="0" eaLnBrk="1" latinLnBrk="0" hangingPunct="1">
        <a:lnSpc>
          <a:spcPct val="100000"/>
        </a:lnSpc>
        <a:spcBef>
          <a:spcPct val="0"/>
        </a:spcBef>
        <a:buNone/>
        <a:defRPr sz="3200" b="1" i="0" kern="1200">
          <a:solidFill>
            <a:srgbClr val="4D4E4D"/>
          </a:solidFill>
          <a:latin typeface="+mj-lt"/>
          <a:ea typeface="+mj-ea"/>
          <a:cs typeface="+mj-cs"/>
        </a:defRPr>
      </a:lvl1pPr>
    </p:titleStyle>
    <p:bodyStyle>
      <a:lvl1pPr marL="228600" indent="-228600" algn="l" defTabSz="914400" rtl="0" eaLnBrk="1" latinLnBrk="0" hangingPunct="1">
        <a:lnSpc>
          <a:spcPct val="100000"/>
        </a:lnSpc>
        <a:spcBef>
          <a:spcPts val="1000"/>
        </a:spcBef>
        <a:buClr>
          <a:schemeClr val="accent3"/>
        </a:buClr>
        <a:buFont typeface="Arial" panose="020B0604020202020204" pitchFamily="34" charset="0"/>
        <a:buChar char="•"/>
        <a:defRPr sz="2400" kern="1200">
          <a:solidFill>
            <a:schemeClr val="tx1">
              <a:lumMod val="75000"/>
            </a:schemeClr>
          </a:solidFill>
          <a:latin typeface="+mn-lt"/>
          <a:ea typeface="+mn-ea"/>
          <a:cs typeface="+mn-cs"/>
        </a:defRPr>
      </a:lvl1pPr>
      <a:lvl2pPr marL="685800" indent="-228600" algn="l" defTabSz="914400" rtl="0" eaLnBrk="1" latinLnBrk="0" hangingPunct="1">
        <a:lnSpc>
          <a:spcPct val="100000"/>
        </a:lnSpc>
        <a:spcBef>
          <a:spcPts val="500"/>
        </a:spcBef>
        <a:buClr>
          <a:schemeClr val="accent4"/>
        </a:buClr>
        <a:buFont typeface="Arial" panose="020B0604020202020204" pitchFamily="34" charset="0"/>
        <a:buChar char="•"/>
        <a:defRPr sz="2000" kern="1200">
          <a:solidFill>
            <a:schemeClr val="tx1">
              <a:lumMod val="75000"/>
            </a:schemeClr>
          </a:solidFill>
          <a:latin typeface="+mn-lt"/>
          <a:ea typeface="+mn-ea"/>
          <a:cs typeface="+mn-cs"/>
        </a:defRPr>
      </a:lvl2pPr>
      <a:lvl3pPr marL="1143000" indent="-228600" algn="l" defTabSz="914400" rtl="0" eaLnBrk="1" latinLnBrk="0" hangingPunct="1">
        <a:lnSpc>
          <a:spcPct val="100000"/>
        </a:lnSpc>
        <a:spcBef>
          <a:spcPts val="500"/>
        </a:spcBef>
        <a:buClr>
          <a:schemeClr val="tx2">
            <a:lumMod val="60000"/>
            <a:lumOff val="40000"/>
          </a:schemeClr>
        </a:buClr>
        <a:buFont typeface="Arial" panose="020B0604020202020204" pitchFamily="34" charset="0"/>
        <a:buChar char="–"/>
        <a:defRPr sz="1800" kern="1200">
          <a:solidFill>
            <a:schemeClr val="tx1">
              <a:lumMod val="75000"/>
            </a:schemeClr>
          </a:solidFill>
          <a:latin typeface="+mn-lt"/>
          <a:ea typeface="+mn-ea"/>
          <a:cs typeface="+mn-cs"/>
        </a:defRPr>
      </a:lvl3pPr>
      <a:lvl4pPr marL="1600200" indent="-228600" algn="l" defTabSz="914400" rtl="0" eaLnBrk="1" latinLnBrk="0" hangingPunct="1">
        <a:lnSpc>
          <a:spcPct val="100000"/>
        </a:lnSpc>
        <a:spcBef>
          <a:spcPts val="500"/>
        </a:spcBef>
        <a:buFont typeface="Arial" panose="020B0604020202020204" pitchFamily="34" charset="0"/>
        <a:buChar char="•"/>
        <a:defRPr sz="1600" kern="1200">
          <a:solidFill>
            <a:schemeClr val="tx1">
              <a:lumMod val="75000"/>
            </a:schemeClr>
          </a:solidFill>
          <a:latin typeface="+mn-lt"/>
          <a:ea typeface="+mn-ea"/>
          <a:cs typeface="+mn-cs"/>
        </a:defRPr>
      </a:lvl4pPr>
      <a:lvl5pPr marL="2057400" indent="-228600" algn="l" defTabSz="914400" rtl="0" eaLnBrk="1" latinLnBrk="0" hangingPunct="1">
        <a:lnSpc>
          <a:spcPct val="100000"/>
        </a:lnSpc>
        <a:spcBef>
          <a:spcPts val="500"/>
        </a:spcBef>
        <a:buFont typeface="Arial" panose="020B0604020202020204" pitchFamily="34" charset="0"/>
        <a:buChar char="•"/>
        <a:defRPr sz="1600" kern="1200">
          <a:solidFill>
            <a:schemeClr val="tx1">
              <a:lumMod val="7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guide id="3" orient="horz" pos="864">
          <p15:clr>
            <a:srgbClr val="F26B43"/>
          </p15:clr>
        </p15:guide>
        <p15:guide id="4" orient="horz" pos="1056">
          <p15:clr>
            <a:srgbClr val="F26B43"/>
          </p15:clr>
        </p15:guide>
        <p15:guide id="5" pos="6168">
          <p15:clr>
            <a:srgbClr val="F26B43"/>
          </p15:clr>
        </p15:guide>
        <p15:guide id="6" pos="6072">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8" Type="http://schemas.openxmlformats.org/officeDocument/2006/relationships/hyperlink" Target="http://www.mededotg.com/" TargetMode="External"/><Relationship Id="rId3" Type="http://schemas.openxmlformats.org/officeDocument/2006/relationships/image" Target="../media/image14.png"/><Relationship Id="rId7" Type="http://schemas.openxmlformats.org/officeDocument/2006/relationships/hyperlink" Target="http://www.mededonthego.com/" TargetMode="External"/><Relationship Id="rId2" Type="http://schemas.openxmlformats.org/officeDocument/2006/relationships/notesSlide" Target="../notesSlides/notesSlide7.xml"/><Relationship Id="rId1" Type="http://schemas.openxmlformats.org/officeDocument/2006/relationships/slideLayout" Target="../slideLayouts/slideLayout19.xml"/><Relationship Id="rId6" Type="http://schemas.openxmlformats.org/officeDocument/2006/relationships/image" Target="../media/image17.svg"/><Relationship Id="rId5" Type="http://schemas.openxmlformats.org/officeDocument/2006/relationships/image" Target="../media/image16.png"/><Relationship Id="rId10" Type="http://schemas.openxmlformats.org/officeDocument/2006/relationships/image" Target="../media/image19.svg"/><Relationship Id="rId4" Type="http://schemas.openxmlformats.org/officeDocument/2006/relationships/image" Target="../media/image15.svg"/><Relationship Id="rId9" Type="http://schemas.openxmlformats.org/officeDocument/2006/relationships/image" Target="../media/image18.png"/></Relationships>
</file>

<file path=ppt/slides/_rels/slide2.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hyperlink" Target="https://www.mededonthego.com/Video/program/939" TargetMode="External"/><Relationship Id="rId7" Type="http://schemas.openxmlformats.org/officeDocument/2006/relationships/image" Target="../media/image5.svg"/><Relationship Id="rId2" Type="http://schemas.openxmlformats.org/officeDocument/2006/relationships/notesSlide" Target="../notesSlides/notesSlide2.xml"/><Relationship Id="rId1" Type="http://schemas.openxmlformats.org/officeDocument/2006/relationships/slideLayout" Target="../slideLayouts/slideLayout19.xml"/><Relationship Id="rId6" Type="http://schemas.openxmlformats.org/officeDocument/2006/relationships/image" Target="../media/image4.png"/><Relationship Id="rId11" Type="http://schemas.openxmlformats.org/officeDocument/2006/relationships/image" Target="../media/image9.svg"/><Relationship Id="rId5" Type="http://schemas.openxmlformats.org/officeDocument/2006/relationships/hyperlink" Target="mailto:support@MedEdOTG.com" TargetMode="External"/><Relationship Id="rId10" Type="http://schemas.openxmlformats.org/officeDocument/2006/relationships/image" Target="../media/image8.png"/><Relationship Id="rId4" Type="http://schemas.openxmlformats.org/officeDocument/2006/relationships/hyperlink" Target="http://www.mededonthego.com/" TargetMode="External"/><Relationship Id="rId9" Type="http://schemas.openxmlformats.org/officeDocument/2006/relationships/image" Target="../media/image7.sv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1.xml"/></Relationships>
</file>

<file path=ppt/slides/_rels/slide4.xml.rels><?xml version="1.0" encoding="UTF-8" standalone="yes"?>
<Relationships xmlns="http://schemas.openxmlformats.org/package/2006/relationships"><Relationship Id="rId3" Type="http://schemas.microsoft.com/office/2018/10/relationships/comments" Target="../comments/modernComment_7FFFCFCD_EED14501.xml"/><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6DBD6B-1B81-437F-BD26-DB790A32B44B}"/>
              </a:ext>
            </a:extLst>
          </p:cNvPr>
          <p:cNvSpPr>
            <a:spLocks noGrp="1"/>
          </p:cNvSpPr>
          <p:nvPr>
            <p:ph type="title"/>
          </p:nvPr>
        </p:nvSpPr>
        <p:spPr>
          <a:xfrm>
            <a:off x="609601" y="1709738"/>
            <a:ext cx="10515600" cy="2852737"/>
          </a:xfrm>
        </p:spPr>
        <p:txBody>
          <a:bodyPr>
            <a:normAutofit fontScale="90000"/>
          </a:bodyPr>
          <a:lstStyle/>
          <a:p>
            <a:r>
              <a:rPr lang="en-US" dirty="0"/>
              <a:t>What Are the Data for TROP2-Targeted ADCs in HR+/HER2-Positive and</a:t>
            </a:r>
            <a:br>
              <a:rPr lang="en-US" dirty="0"/>
            </a:br>
            <a:r>
              <a:rPr lang="en-US" dirty="0"/>
              <a:t>HER2-Low MBC?</a:t>
            </a:r>
            <a:br>
              <a:rPr lang="en-US" dirty="0"/>
            </a:br>
            <a:endParaRPr lang="en-US" dirty="0"/>
          </a:p>
        </p:txBody>
      </p:sp>
      <p:sp>
        <p:nvSpPr>
          <p:cNvPr id="3" name="Subtitle 2">
            <a:extLst>
              <a:ext uri="{FF2B5EF4-FFF2-40B4-BE49-F238E27FC236}">
                <a16:creationId xmlns:a16="http://schemas.microsoft.com/office/drawing/2014/main" id="{96295704-12F1-479D-B9A1-5307F74A5DB2}"/>
              </a:ext>
            </a:extLst>
          </p:cNvPr>
          <p:cNvSpPr>
            <a:spLocks noGrp="1"/>
          </p:cNvSpPr>
          <p:nvPr>
            <p:ph type="body" idx="1"/>
          </p:nvPr>
        </p:nvSpPr>
        <p:spPr>
          <a:xfrm>
            <a:off x="609601" y="4589463"/>
            <a:ext cx="10515600" cy="1500187"/>
          </a:xfrm>
        </p:spPr>
        <p:txBody>
          <a:bodyPr>
            <a:normAutofit/>
          </a:bodyPr>
          <a:lstStyle/>
          <a:p>
            <a:r>
              <a:rPr lang="en-US" b="1" dirty="0">
                <a:solidFill>
                  <a:schemeClr val="accent1"/>
                </a:solidFill>
              </a:rPr>
              <a:t>Sarah Sammons, MD</a:t>
            </a:r>
            <a:br>
              <a:rPr lang="en-US" dirty="0"/>
            </a:br>
            <a:r>
              <a:rPr lang="en-US" dirty="0"/>
              <a:t>Associate Director Metastatic Breast Cancer</a:t>
            </a:r>
            <a:br>
              <a:rPr lang="en-US" dirty="0"/>
            </a:br>
            <a:r>
              <a:rPr lang="en-US" dirty="0"/>
              <a:t>Dana Farber Cancer Institute</a:t>
            </a:r>
            <a:br>
              <a:rPr lang="en-US" dirty="0"/>
            </a:br>
            <a:r>
              <a:rPr lang="en-US" dirty="0"/>
              <a:t>Boston, MA</a:t>
            </a:r>
          </a:p>
        </p:txBody>
      </p:sp>
    </p:spTree>
    <p:extLst>
      <p:ext uri="{BB962C8B-B14F-4D97-AF65-F5344CB8AC3E}">
        <p14:creationId xmlns:p14="http://schemas.microsoft.com/office/powerpoint/2010/main" val="101215442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09954E-17B8-1FCA-7BA1-FC0FC01437F7}"/>
              </a:ext>
            </a:extLst>
          </p:cNvPr>
          <p:cNvSpPr>
            <a:spLocks noGrp="1"/>
          </p:cNvSpPr>
          <p:nvPr>
            <p:ph type="title"/>
          </p:nvPr>
        </p:nvSpPr>
        <p:spPr>
          <a:xfrm>
            <a:off x="609600" y="199505"/>
            <a:ext cx="11402860" cy="1185577"/>
          </a:xfrm>
        </p:spPr>
        <p:txBody>
          <a:bodyPr>
            <a:noAutofit/>
          </a:bodyPr>
          <a:lstStyle/>
          <a:p>
            <a:r>
              <a:rPr lang="en-US" dirty="0"/>
              <a:t>Sacituzumab Improves Outcomes in HER2-Low Subgroup </a:t>
            </a:r>
          </a:p>
        </p:txBody>
      </p:sp>
      <p:sp>
        <p:nvSpPr>
          <p:cNvPr id="5" name="Content Placeholder 4">
            <a:extLst>
              <a:ext uri="{FF2B5EF4-FFF2-40B4-BE49-F238E27FC236}">
                <a16:creationId xmlns:a16="http://schemas.microsoft.com/office/drawing/2014/main" id="{0ECCF015-84A4-7F65-71C6-704430A25B1F}"/>
              </a:ext>
            </a:extLst>
          </p:cNvPr>
          <p:cNvSpPr>
            <a:spLocks noGrp="1"/>
          </p:cNvSpPr>
          <p:nvPr>
            <p:ph idx="1"/>
          </p:nvPr>
        </p:nvSpPr>
        <p:spPr>
          <a:xfrm>
            <a:off x="787573" y="4909930"/>
            <a:ext cx="10388252" cy="1370358"/>
          </a:xfrm>
        </p:spPr>
        <p:txBody>
          <a:bodyPr>
            <a:normAutofit/>
          </a:bodyPr>
          <a:lstStyle/>
          <a:p>
            <a:r>
              <a:rPr lang="en-US" sz="1600" dirty="0"/>
              <a:t>Within the HER2-Low population, median PFS with SG vs TPC for the IHC1+ and IHC2+ subgroups was 7.0 vs 4.3 (HR, 0.57) and 5.6 vs 4.0 (HR, 0.58) months, respectively</a:t>
            </a:r>
          </a:p>
          <a:p>
            <a:r>
              <a:rPr lang="en-US" sz="1600" dirty="0"/>
              <a:t>The hazard ratio for median PFS in a sensitivity analysis of the HER2-Low subgroup (excluding ISH- </a:t>
            </a:r>
            <a:r>
              <a:rPr lang="en-US" sz="1600" dirty="0" err="1"/>
              <a:t>unverifiedb</a:t>
            </a:r>
            <a:r>
              <a:rPr lang="en-US" sz="1600" dirty="0"/>
              <a:t>) was similar (HR, 0.53) </a:t>
            </a:r>
          </a:p>
        </p:txBody>
      </p:sp>
      <p:sp>
        <p:nvSpPr>
          <p:cNvPr id="12" name="Footer Placeholder 11">
            <a:extLst>
              <a:ext uri="{FF2B5EF4-FFF2-40B4-BE49-F238E27FC236}">
                <a16:creationId xmlns:a16="http://schemas.microsoft.com/office/drawing/2014/main" id="{15BD4D17-0CB1-2852-59A3-3794BD971843}"/>
              </a:ext>
            </a:extLst>
          </p:cNvPr>
          <p:cNvSpPr>
            <a:spLocks noGrp="1"/>
          </p:cNvSpPr>
          <p:nvPr>
            <p:ph type="ftr" sz="quarter" idx="3"/>
          </p:nvPr>
        </p:nvSpPr>
        <p:spPr/>
        <p:txBody>
          <a:bodyPr/>
          <a:lstStyle/>
          <a:p>
            <a:r>
              <a:rPr lang="en-US" sz="1200" dirty="0">
                <a:solidFill>
                  <a:srgbClr val="969696"/>
                </a:solidFill>
              </a:rPr>
              <a:t>IHC, immunohistochemistry; ISH, in situ hybridization; ITT, intent to treat. </a:t>
            </a:r>
          </a:p>
          <a:p>
            <a:r>
              <a:rPr lang="en-US" sz="1200" dirty="0">
                <a:solidFill>
                  <a:srgbClr val="969696"/>
                </a:solidFill>
              </a:rPr>
              <a:t>Schmid P, et al. ESMO 2022. Abstract 214MO. </a:t>
            </a:r>
          </a:p>
        </p:txBody>
      </p:sp>
      <p:grpSp>
        <p:nvGrpSpPr>
          <p:cNvPr id="15" name="Group 14">
            <a:extLst>
              <a:ext uri="{FF2B5EF4-FFF2-40B4-BE49-F238E27FC236}">
                <a16:creationId xmlns:a16="http://schemas.microsoft.com/office/drawing/2014/main" id="{180552D7-B1A1-7E6E-DB6C-42920D21A3D0}"/>
              </a:ext>
            </a:extLst>
          </p:cNvPr>
          <p:cNvGrpSpPr/>
          <p:nvPr/>
        </p:nvGrpSpPr>
        <p:grpSpPr>
          <a:xfrm>
            <a:off x="427424" y="1355265"/>
            <a:ext cx="11585036" cy="3182981"/>
            <a:chOff x="786862" y="1540658"/>
            <a:chExt cx="10752666" cy="2954288"/>
          </a:xfrm>
        </p:grpSpPr>
        <p:pic>
          <p:nvPicPr>
            <p:cNvPr id="6" name="Picture 5">
              <a:extLst>
                <a:ext uri="{FF2B5EF4-FFF2-40B4-BE49-F238E27FC236}">
                  <a16:creationId xmlns:a16="http://schemas.microsoft.com/office/drawing/2014/main" id="{43B999FE-798B-5FAC-E909-EFA6696CF0F4}"/>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r="-1609"/>
            <a:stretch/>
          </p:blipFill>
          <p:spPr>
            <a:xfrm>
              <a:off x="786862" y="1540658"/>
              <a:ext cx="10752666" cy="2954288"/>
            </a:xfrm>
            <a:prstGeom prst="rect">
              <a:avLst/>
            </a:prstGeom>
          </p:spPr>
        </p:pic>
        <p:sp>
          <p:nvSpPr>
            <p:cNvPr id="13" name="Rectangle 12">
              <a:extLst>
                <a:ext uri="{FF2B5EF4-FFF2-40B4-BE49-F238E27FC236}">
                  <a16:creationId xmlns:a16="http://schemas.microsoft.com/office/drawing/2014/main" id="{563F98AA-F875-50B0-C247-503F56C14AA0}"/>
                </a:ext>
              </a:extLst>
            </p:cNvPr>
            <p:cNvSpPr/>
            <p:nvPr/>
          </p:nvSpPr>
          <p:spPr>
            <a:xfrm>
              <a:off x="10158608" y="1540658"/>
              <a:ext cx="137787" cy="175408"/>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50794EEB-30D0-579A-0B64-A4884B888B3C}"/>
                </a:ext>
              </a:extLst>
            </p:cNvPr>
            <p:cNvSpPr/>
            <p:nvPr/>
          </p:nvSpPr>
          <p:spPr>
            <a:xfrm>
              <a:off x="3471797" y="1540658"/>
              <a:ext cx="137787" cy="175408"/>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82927862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EA7432-04D5-4546-AFED-E485C0A1DD28}"/>
              </a:ext>
            </a:extLst>
          </p:cNvPr>
          <p:cNvSpPr>
            <a:spLocks noGrp="1"/>
          </p:cNvSpPr>
          <p:nvPr>
            <p:ph type="title"/>
          </p:nvPr>
        </p:nvSpPr>
        <p:spPr>
          <a:xfrm>
            <a:off x="609600" y="199505"/>
            <a:ext cx="10744200" cy="1185577"/>
          </a:xfrm>
        </p:spPr>
        <p:txBody>
          <a:bodyPr>
            <a:normAutofit/>
          </a:bodyPr>
          <a:lstStyle/>
          <a:p>
            <a:r>
              <a:rPr lang="en-US" dirty="0"/>
              <a:t>Sacituzumab </a:t>
            </a:r>
            <a:r>
              <a:rPr lang="en-US" dirty="0" err="1"/>
              <a:t>Govitecan</a:t>
            </a:r>
            <a:r>
              <a:rPr lang="en-US" dirty="0"/>
              <a:t> Approved in HR+, HER2- Metastatic Breast Cancer </a:t>
            </a:r>
          </a:p>
        </p:txBody>
      </p:sp>
      <p:sp>
        <p:nvSpPr>
          <p:cNvPr id="8" name="Content Placeholder 7">
            <a:extLst>
              <a:ext uri="{FF2B5EF4-FFF2-40B4-BE49-F238E27FC236}">
                <a16:creationId xmlns:a16="http://schemas.microsoft.com/office/drawing/2014/main" id="{BC57DA32-4B38-6068-5722-CFEF20877811}"/>
              </a:ext>
            </a:extLst>
          </p:cNvPr>
          <p:cNvSpPr>
            <a:spLocks noGrp="1"/>
          </p:cNvSpPr>
          <p:nvPr>
            <p:ph sz="half" idx="1"/>
          </p:nvPr>
        </p:nvSpPr>
        <p:spPr>
          <a:xfrm>
            <a:off x="609600" y="1676400"/>
            <a:ext cx="5791200" cy="4679950"/>
          </a:xfrm>
        </p:spPr>
        <p:txBody>
          <a:bodyPr>
            <a:noAutofit/>
          </a:bodyPr>
          <a:lstStyle/>
          <a:p>
            <a:r>
              <a:rPr lang="en-US" sz="2200" dirty="0"/>
              <a:t>On February 3, 2023, FDA approved </a:t>
            </a:r>
            <a:r>
              <a:rPr lang="en-US" sz="2200" dirty="0" err="1"/>
              <a:t>sacituzumab</a:t>
            </a:r>
            <a:r>
              <a:rPr lang="en-US" sz="2200" dirty="0"/>
              <a:t> </a:t>
            </a:r>
            <a:r>
              <a:rPr lang="en-US" sz="2200" dirty="0" err="1"/>
              <a:t>govitecan-hziy</a:t>
            </a:r>
            <a:r>
              <a:rPr lang="en-US" sz="2200" dirty="0"/>
              <a:t> for HR+, HER2- metastatic breast cancer who have received endocrine based therapies and at least 2 additional therapies </a:t>
            </a:r>
          </a:p>
          <a:p>
            <a:endParaRPr lang="en-US" sz="2200" dirty="0"/>
          </a:p>
          <a:p>
            <a:r>
              <a:rPr lang="en-US" sz="2200" dirty="0"/>
              <a:t>For patients with HR+, HER2- cancers after </a:t>
            </a:r>
            <a:r>
              <a:rPr lang="en-US" sz="2200" b="1" dirty="0"/>
              <a:t>prior treatment including endocrine therapy, a CDK4/6 inhibitor, and at least two lines of chemotherapy </a:t>
            </a:r>
            <a:r>
              <a:rPr lang="en-US" sz="2200" dirty="0"/>
              <a:t>(including a </a:t>
            </a:r>
            <a:r>
              <a:rPr lang="en-US" sz="2200" dirty="0" err="1"/>
              <a:t>taxane</a:t>
            </a:r>
            <a:r>
              <a:rPr lang="en-US" sz="2200" dirty="0"/>
              <a:t>) for advanced breast cancer.</a:t>
            </a:r>
          </a:p>
          <a:p>
            <a:endParaRPr lang="en-US" sz="2200" dirty="0"/>
          </a:p>
          <a:p>
            <a:endParaRPr lang="en-US" sz="2200" dirty="0"/>
          </a:p>
          <a:p>
            <a:endParaRPr lang="en-US" sz="2200" dirty="0"/>
          </a:p>
          <a:p>
            <a:endParaRPr lang="en-US" sz="2200" dirty="0"/>
          </a:p>
        </p:txBody>
      </p:sp>
      <p:sp>
        <p:nvSpPr>
          <p:cNvPr id="9" name="Content Placeholder 8">
            <a:extLst>
              <a:ext uri="{FF2B5EF4-FFF2-40B4-BE49-F238E27FC236}">
                <a16:creationId xmlns:a16="http://schemas.microsoft.com/office/drawing/2014/main" id="{874310BA-A8BE-1B34-DC96-03680BA04792}"/>
              </a:ext>
            </a:extLst>
          </p:cNvPr>
          <p:cNvSpPr>
            <a:spLocks noGrp="1"/>
          </p:cNvSpPr>
          <p:nvPr>
            <p:ph sz="half" idx="2"/>
          </p:nvPr>
        </p:nvSpPr>
        <p:spPr>
          <a:xfrm>
            <a:off x="6718852" y="1676400"/>
            <a:ext cx="5181600" cy="4679950"/>
          </a:xfrm>
        </p:spPr>
        <p:txBody>
          <a:bodyPr>
            <a:normAutofit/>
          </a:bodyPr>
          <a:lstStyle/>
          <a:p>
            <a:r>
              <a:rPr lang="en-US" sz="2200" dirty="0"/>
              <a:t>Sacituzumab </a:t>
            </a:r>
            <a:r>
              <a:rPr lang="en-US" sz="2200" dirty="0" err="1"/>
              <a:t>govitecan-hziy</a:t>
            </a:r>
            <a:r>
              <a:rPr lang="en-US" sz="2200" dirty="0"/>
              <a:t> was added to the NCCN guidelines as a category 1 preferred regimen for second-line treatment of HR-positive, HER2-negative metastatic breast cancer, when not a candidate for trastuzumab </a:t>
            </a:r>
            <a:r>
              <a:rPr lang="en-US" sz="2200" dirty="0" err="1"/>
              <a:t>deruxtecan</a:t>
            </a:r>
            <a:r>
              <a:rPr lang="en-US" sz="2200" dirty="0"/>
              <a:t> </a:t>
            </a:r>
          </a:p>
          <a:p>
            <a:endParaRPr lang="en-US" sz="2200" dirty="0"/>
          </a:p>
        </p:txBody>
      </p:sp>
      <p:sp>
        <p:nvSpPr>
          <p:cNvPr id="59" name="Freeform 58">
            <a:extLst>
              <a:ext uri="{FF2B5EF4-FFF2-40B4-BE49-F238E27FC236}">
                <a16:creationId xmlns:a16="http://schemas.microsoft.com/office/drawing/2014/main" id="{756EC199-07E3-4959-2074-E8DB983EA9CB}"/>
              </a:ext>
            </a:extLst>
          </p:cNvPr>
          <p:cNvSpPr/>
          <p:nvPr/>
        </p:nvSpPr>
        <p:spPr>
          <a:xfrm>
            <a:off x="-555674" y="1384790"/>
            <a:ext cx="407963" cy="703385"/>
          </a:xfrm>
          <a:custGeom>
            <a:avLst/>
            <a:gdLst>
              <a:gd name="connsiteX0" fmla="*/ 133643 w 407963"/>
              <a:gd name="connsiteY0" fmla="*/ 0 h 703385"/>
              <a:gd name="connsiteX1" fmla="*/ 0 w 407963"/>
              <a:gd name="connsiteY1" fmla="*/ 407964 h 703385"/>
              <a:gd name="connsiteX2" fmla="*/ 407963 w 407963"/>
              <a:gd name="connsiteY2" fmla="*/ 703385 h 703385"/>
            </a:gdLst>
            <a:ahLst/>
            <a:cxnLst>
              <a:cxn ang="0">
                <a:pos x="connsiteX0" y="connsiteY0"/>
              </a:cxn>
              <a:cxn ang="0">
                <a:pos x="connsiteX1" y="connsiteY1"/>
              </a:cxn>
              <a:cxn ang="0">
                <a:pos x="connsiteX2" y="connsiteY2"/>
              </a:cxn>
            </a:cxnLst>
            <a:rect l="l" t="t" r="r" b="b"/>
            <a:pathLst>
              <a:path w="407963" h="703385">
                <a:moveTo>
                  <a:pt x="133643" y="0"/>
                </a:moveTo>
                <a:lnTo>
                  <a:pt x="0" y="407964"/>
                </a:lnTo>
                <a:lnTo>
                  <a:pt x="407963" y="703385"/>
                </a:lnTo>
              </a:path>
            </a:pathLst>
          </a:cu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ooter Placeholder 12">
            <a:extLst>
              <a:ext uri="{FF2B5EF4-FFF2-40B4-BE49-F238E27FC236}">
                <a16:creationId xmlns:a16="http://schemas.microsoft.com/office/drawing/2014/main" id="{43EDCC2D-9580-DE6F-04AD-68DD2A2BD121}"/>
              </a:ext>
            </a:extLst>
          </p:cNvPr>
          <p:cNvSpPr>
            <a:spLocks noGrp="1"/>
          </p:cNvSpPr>
          <p:nvPr>
            <p:ph type="ftr" sz="quarter" idx="3"/>
          </p:nvPr>
        </p:nvSpPr>
        <p:spPr/>
        <p:txBody>
          <a:bodyPr/>
          <a:lstStyle/>
          <a:p>
            <a:r>
              <a:rPr lang="en-US" sz="1200" dirty="0">
                <a:solidFill>
                  <a:srgbClr val="969696"/>
                </a:solidFill>
              </a:rPr>
              <a:t>BRCA, breast cancer gene; PD-L1, programmed cell death ligand; TNBC, triple-negative breast cancer.</a:t>
            </a:r>
          </a:p>
          <a:p>
            <a:r>
              <a:rPr lang="en-US" sz="1200" dirty="0">
                <a:solidFill>
                  <a:srgbClr val="969696"/>
                </a:solidFill>
              </a:rPr>
              <a:t>National Comprehensive Cancer Network. Invasive Breast Cancer (Version 4.2022).  </a:t>
            </a:r>
          </a:p>
        </p:txBody>
      </p:sp>
    </p:spTree>
    <p:extLst>
      <p:ext uri="{BB962C8B-B14F-4D97-AF65-F5344CB8AC3E}">
        <p14:creationId xmlns:p14="http://schemas.microsoft.com/office/powerpoint/2010/main" val="213409867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DC52CB23-A893-F3BC-7EE2-D977C82AA838}"/>
              </a:ext>
            </a:extLst>
          </p:cNvPr>
          <p:cNvSpPr/>
          <p:nvPr/>
        </p:nvSpPr>
        <p:spPr>
          <a:xfrm>
            <a:off x="-1" y="0"/>
            <a:ext cx="12192000" cy="6858000"/>
          </a:xfrm>
          <a:prstGeom prst="rect">
            <a:avLst/>
          </a:prstGeom>
          <a:solidFill>
            <a:srgbClr val="0098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17" name="Graphic 16" descr="User with solid fill">
            <a:extLst>
              <a:ext uri="{FF2B5EF4-FFF2-40B4-BE49-F238E27FC236}">
                <a16:creationId xmlns:a16="http://schemas.microsoft.com/office/drawing/2014/main" id="{74847793-B893-A93A-FFCC-6C95F2C9FE22}"/>
              </a:ext>
            </a:extLst>
          </p:cNvPr>
          <p:cNvPicPr>
            <a:picLocks noChangeAspect="1"/>
          </p:cNvPicPr>
          <p:nvPr/>
        </p:nvPicPr>
        <p:blipFill rotWithShape="1">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rcRect l="28418" t="35016" r="44861" b="50079"/>
          <a:stretch/>
        </p:blipFill>
        <p:spPr>
          <a:xfrm>
            <a:off x="6250613" y="0"/>
            <a:ext cx="5941387" cy="3314044"/>
          </a:xfrm>
          <a:prstGeom prst="rect">
            <a:avLst/>
          </a:prstGeom>
        </p:spPr>
      </p:pic>
      <p:sp>
        <p:nvSpPr>
          <p:cNvPr id="7" name="TextBox 6">
            <a:extLst>
              <a:ext uri="{FF2B5EF4-FFF2-40B4-BE49-F238E27FC236}">
                <a16:creationId xmlns:a16="http://schemas.microsoft.com/office/drawing/2014/main" id="{FD65D34E-012D-57F2-01D9-E33429ED2AC6}"/>
              </a:ext>
            </a:extLst>
          </p:cNvPr>
          <p:cNvSpPr txBox="1"/>
          <p:nvPr/>
        </p:nvSpPr>
        <p:spPr>
          <a:xfrm>
            <a:off x="870978" y="550718"/>
            <a:ext cx="7793520" cy="132343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Looking for more resources </a:t>
            </a:r>
            <a:br>
              <a:rPr kumimoji="0" lang="en-US" sz="40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br>
            <a:r>
              <a:rPr kumimoji="0" lang="en-US" sz="40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on this topic?</a:t>
            </a:r>
          </a:p>
        </p:txBody>
      </p:sp>
      <p:pic>
        <p:nvPicPr>
          <p:cNvPr id="18" name="Graphic 17" descr="User with solid fill">
            <a:extLst>
              <a:ext uri="{FF2B5EF4-FFF2-40B4-BE49-F238E27FC236}">
                <a16:creationId xmlns:a16="http://schemas.microsoft.com/office/drawing/2014/main" id="{5C24E54E-14AB-F843-0853-616E04BAE910}"/>
              </a:ext>
            </a:extLst>
          </p:cNvPr>
          <p:cNvPicPr>
            <a:picLocks noChangeAspect="1"/>
          </p:cNvPicPr>
          <p:nvPr/>
        </p:nvPicPr>
        <p:blipFill rotWithShape="1">
          <a:blip r:embed="rId5" cstate="screen">
            <a:extLst>
              <a:ext uri="{28A0092B-C50C-407E-A947-70E740481C1C}">
                <a14:useLocalDpi xmlns:a14="http://schemas.microsoft.com/office/drawing/2010/main"/>
              </a:ext>
              <a:ext uri="{96DAC541-7B7A-43D3-8B79-37D633B846F1}">
                <asvg:svgBlip xmlns:asvg="http://schemas.microsoft.com/office/drawing/2016/SVG/main" r:embed="rId6"/>
              </a:ext>
            </a:extLst>
          </a:blip>
          <a:srcRect l="28418" t="41261" r="53427" b="50079"/>
          <a:stretch/>
        </p:blipFill>
        <p:spPr>
          <a:xfrm flipH="1" flipV="1">
            <a:off x="-1" y="3543956"/>
            <a:ext cx="6948177" cy="3314044"/>
          </a:xfrm>
          <a:prstGeom prst="rect">
            <a:avLst/>
          </a:prstGeom>
        </p:spPr>
      </p:pic>
      <p:sp>
        <p:nvSpPr>
          <p:cNvPr id="2" name="TextBox 1">
            <a:hlinkClick r:id="rId7" tooltip="MedEd On The Go"/>
            <a:extLst>
              <a:ext uri="{FF2B5EF4-FFF2-40B4-BE49-F238E27FC236}">
                <a16:creationId xmlns:a16="http://schemas.microsoft.com/office/drawing/2014/main" id="{624C7CEC-6FAA-E8C2-47BA-84734D0A035F}"/>
              </a:ext>
            </a:extLst>
          </p:cNvPr>
          <p:cNvSpPr txBox="1"/>
          <p:nvPr/>
        </p:nvSpPr>
        <p:spPr>
          <a:xfrm>
            <a:off x="870978" y="5018509"/>
            <a:ext cx="6077198" cy="1152465"/>
          </a:xfrm>
          <a:prstGeom prst="roundRect">
            <a:avLst>
              <a:gd name="adj" fmla="val 48137"/>
            </a:avLst>
          </a:prstGeom>
          <a:solidFill>
            <a:schemeClr val="bg1"/>
          </a:solidFill>
          <a:ln>
            <a:noFill/>
          </a:ln>
          <a:effectLst/>
        </p:spPr>
        <p:txBody>
          <a:bodyPr wrap="square" tIns="182880" bIns="9144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srgbClr val="0098EA"/>
                </a:solidFill>
                <a:effectLst/>
                <a:uLnTx/>
                <a:uFillTx/>
                <a:latin typeface="Century Gothic" panose="020B0502020202020204" pitchFamily="34" charset="0"/>
                <a:ea typeface="+mn-ea"/>
                <a:cs typeface="Calibri" panose="020F0502020204030204" pitchFamily="34" charset="0"/>
                <a:hlinkClick r:id="rId8" tooltip="Visit us now!"/>
              </a:rPr>
              <a:t>www.MedEdOTG.com</a:t>
            </a:r>
            <a:endParaRPr kumimoji="0" lang="en-US" sz="3600" b="0" i="0" u="none" strike="noStrike" kern="1200" cap="none" spc="0" normalizeH="0" baseline="0" noProof="0" dirty="0">
              <a:ln>
                <a:noFill/>
              </a:ln>
              <a:solidFill>
                <a:srgbClr val="0098EA"/>
              </a:solidFill>
              <a:effectLst/>
              <a:uLnTx/>
              <a:uFillTx/>
              <a:latin typeface="Century Gothic" panose="020B0502020202020204" pitchFamily="34" charset="0"/>
              <a:ea typeface="+mn-ea"/>
              <a:cs typeface="Calibri" panose="020F0502020204030204" pitchFamily="34" charset="0"/>
            </a:endParaRPr>
          </a:p>
        </p:txBody>
      </p:sp>
      <p:sp>
        <p:nvSpPr>
          <p:cNvPr id="3" name="TextBox 2">
            <a:extLst>
              <a:ext uri="{FF2B5EF4-FFF2-40B4-BE49-F238E27FC236}">
                <a16:creationId xmlns:a16="http://schemas.microsoft.com/office/drawing/2014/main" id="{C54A7D02-C060-E473-59D6-ABDD4DCC19A6}"/>
              </a:ext>
            </a:extLst>
          </p:cNvPr>
          <p:cNvSpPr txBox="1"/>
          <p:nvPr/>
        </p:nvSpPr>
        <p:spPr>
          <a:xfrm>
            <a:off x="870979" y="2424875"/>
            <a:ext cx="4310622" cy="2031325"/>
          </a:xfrm>
          <a:prstGeom prst="rect">
            <a:avLst/>
          </a:prstGeom>
          <a:noFill/>
        </p:spPr>
        <p:txBody>
          <a:bodyPr wrap="square">
            <a:spAutoFit/>
          </a:bodyPr>
          <a:lstStyle/>
          <a:p>
            <a:pPr marL="457200" marR="0" lvl="0" indent="-45720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CME/CE in minutes</a:t>
            </a:r>
          </a:p>
          <a:p>
            <a:pPr marL="457200" marR="0" lvl="0" indent="-45720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Congress highlights</a:t>
            </a:r>
          </a:p>
          <a:p>
            <a:pPr marL="457200" marR="0" lvl="0" indent="-45720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Late-breaking data</a:t>
            </a:r>
          </a:p>
          <a:p>
            <a:pPr marL="457200" marR="0" lvl="0" indent="-45720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Quizzes</a:t>
            </a:r>
          </a:p>
        </p:txBody>
      </p:sp>
      <p:sp>
        <p:nvSpPr>
          <p:cNvPr id="8" name="TextBox 7">
            <a:extLst>
              <a:ext uri="{FF2B5EF4-FFF2-40B4-BE49-F238E27FC236}">
                <a16:creationId xmlns:a16="http://schemas.microsoft.com/office/drawing/2014/main" id="{531AC232-9957-4A51-B937-C4AB6A46FA92}"/>
              </a:ext>
            </a:extLst>
          </p:cNvPr>
          <p:cNvSpPr txBox="1"/>
          <p:nvPr/>
        </p:nvSpPr>
        <p:spPr>
          <a:xfrm>
            <a:off x="5058796" y="2424875"/>
            <a:ext cx="5225023" cy="1508105"/>
          </a:xfrm>
          <a:prstGeom prst="rect">
            <a:avLst/>
          </a:prstGeom>
          <a:noFill/>
        </p:spPr>
        <p:txBody>
          <a:bodyPr wrap="square">
            <a:spAutoFit/>
          </a:bodyPr>
          <a:lstStyle/>
          <a:p>
            <a:pPr marL="457200" marR="0" lvl="0" indent="-45720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Webinars</a:t>
            </a:r>
          </a:p>
          <a:p>
            <a:pPr marL="457200" marR="0" lvl="0" indent="-45720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In-person events</a:t>
            </a:r>
          </a:p>
          <a:p>
            <a:pPr marL="457200" marR="0" lvl="0" indent="-45720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Slides &amp; resources</a:t>
            </a:r>
          </a:p>
        </p:txBody>
      </p:sp>
      <p:pic>
        <p:nvPicPr>
          <p:cNvPr id="10" name="Graphic 9">
            <a:extLst>
              <a:ext uri="{FF2B5EF4-FFF2-40B4-BE49-F238E27FC236}">
                <a16:creationId xmlns:a16="http://schemas.microsoft.com/office/drawing/2014/main" id="{93E4D248-876E-0145-581A-20C841F43DE5}"/>
              </a:ext>
            </a:extLst>
          </p:cNvPr>
          <p:cNvPicPr>
            <a:picLocks noChangeAspect="1"/>
          </p:cNvPicPr>
          <p:nvPr/>
        </p:nvPicPr>
        <p:blipFill>
          <a:blip r:embed="rId9" cstate="screen">
            <a:extLst>
              <a:ext uri="{28A0092B-C50C-407E-A947-70E740481C1C}">
                <a14:useLocalDpi xmlns:a14="http://schemas.microsoft.com/office/drawing/2010/main"/>
              </a:ext>
              <a:ext uri="{96DAC541-7B7A-43D3-8B79-37D633B846F1}">
                <asvg:svgBlip xmlns:asvg="http://schemas.microsoft.com/office/drawing/2016/SVG/main" r:embed="rId10"/>
              </a:ext>
            </a:extLst>
          </a:blip>
          <a:stretch>
            <a:fillRect/>
          </a:stretch>
        </p:blipFill>
        <p:spPr>
          <a:xfrm>
            <a:off x="9036699" y="446062"/>
            <a:ext cx="2494241" cy="1255751"/>
          </a:xfrm>
          <a:prstGeom prst="rect">
            <a:avLst/>
          </a:prstGeom>
        </p:spPr>
      </p:pic>
    </p:spTree>
    <p:extLst>
      <p:ext uri="{BB962C8B-B14F-4D97-AF65-F5344CB8AC3E}">
        <p14:creationId xmlns:p14="http://schemas.microsoft.com/office/powerpoint/2010/main" val="240581616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12183204-970A-B111-5DCA-6C0B2E08FD03}"/>
              </a:ext>
            </a:extLst>
          </p:cNvPr>
          <p:cNvSpPr txBox="1"/>
          <p:nvPr/>
        </p:nvSpPr>
        <p:spPr>
          <a:xfrm>
            <a:off x="1557505" y="5707282"/>
            <a:ext cx="2612964" cy="83099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595959"/>
                </a:solidFill>
                <a:effectLst/>
                <a:uLnTx/>
                <a:uFillTx/>
                <a:latin typeface="Arial" panose="020B0604020202020204" pitchFamily="34" charset="0"/>
                <a:ea typeface="Times New Roman" panose="02020603050405020304" pitchFamily="18" charset="0"/>
                <a:cs typeface="Arial" panose="020B0604020202020204" pitchFamily="34" charset="0"/>
              </a:rPr>
              <a:t>This content or portions thereof may not be published, posted online or used in presentations without permission.</a:t>
            </a:r>
            <a:endPar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9" name="TextBox 8">
            <a:extLst>
              <a:ext uri="{FF2B5EF4-FFF2-40B4-BE49-F238E27FC236}">
                <a16:creationId xmlns:a16="http://schemas.microsoft.com/office/drawing/2014/main" id="{0EE13496-F6DC-B1E6-63D7-6A65639436E6}"/>
              </a:ext>
            </a:extLst>
          </p:cNvPr>
          <p:cNvSpPr txBox="1"/>
          <p:nvPr/>
        </p:nvSpPr>
        <p:spPr>
          <a:xfrm>
            <a:off x="594592" y="359469"/>
            <a:ext cx="10997719" cy="692468"/>
          </a:xfrm>
          <a:prstGeom prst="roundRect">
            <a:avLst>
              <a:gd name="adj" fmla="val 50000"/>
            </a:avLst>
          </a:prstGeom>
          <a:solidFill>
            <a:srgbClr val="0098EA"/>
          </a:solidFill>
        </p:spPr>
        <p:txBody>
          <a:bodyPr wrap="square" tIns="0" bIns="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white"/>
                </a:solidFill>
                <a:effectLst/>
                <a:uLnTx/>
                <a:uFillTx/>
                <a:latin typeface="Trebuchet MS" panose="020B0703020202090204" pitchFamily="34" charset="0"/>
                <a:ea typeface="+mn-ea"/>
                <a:cs typeface="Calibri" panose="020F0502020204030204" pitchFamily="34" charset="0"/>
              </a:rPr>
              <a:t>Resource Information</a:t>
            </a:r>
          </a:p>
        </p:txBody>
      </p:sp>
      <p:sp>
        <p:nvSpPr>
          <p:cNvPr id="4" name="TextBox 3">
            <a:extLst>
              <a:ext uri="{FF2B5EF4-FFF2-40B4-BE49-F238E27FC236}">
                <a16:creationId xmlns:a16="http://schemas.microsoft.com/office/drawing/2014/main" id="{821270A0-01CF-6D78-64D3-D2393CA1DB1B}"/>
              </a:ext>
            </a:extLst>
          </p:cNvPr>
          <p:cNvSpPr txBox="1"/>
          <p:nvPr/>
        </p:nvSpPr>
        <p:spPr>
          <a:xfrm>
            <a:off x="594592" y="1162619"/>
            <a:ext cx="10997719" cy="31700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0098EA"/>
                </a:solidFill>
                <a:effectLst/>
                <a:uLnTx/>
                <a:uFillTx/>
                <a:latin typeface="Century Gothic" panose="020B0502020202020204" pitchFamily="34" charset="0"/>
                <a:ea typeface="+mn-ea"/>
                <a:cs typeface="+mn-cs"/>
              </a:rPr>
              <a:t>About This Resource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747474"/>
                </a:solidFill>
                <a:effectLst/>
                <a:uLnTx/>
                <a:uFillTx/>
                <a:latin typeface="Arial" panose="020B0604020202020204" pitchFamily="34" charset="0"/>
                <a:ea typeface="+mn-ea"/>
                <a:cs typeface="Arial" panose="020B0604020202020204" pitchFamily="34" charset="0"/>
              </a:rPr>
              <a:t>These slides are one component of a continuing education program available online at </a:t>
            </a:r>
            <a:r>
              <a:rPr kumimoji="0" lang="en-US" sz="1400" b="0" i="0" u="none" strike="noStrike" kern="1200" cap="none" spc="0" normalizeH="0" baseline="0" noProof="0" dirty="0" err="1">
                <a:ln>
                  <a:noFill/>
                </a:ln>
                <a:solidFill>
                  <a:srgbClr val="747474"/>
                </a:solidFill>
                <a:effectLst/>
                <a:uLnTx/>
                <a:uFillTx/>
                <a:latin typeface="Arial" panose="020B0604020202020204" pitchFamily="34" charset="0"/>
                <a:ea typeface="+mn-ea"/>
                <a:cs typeface="Arial" panose="020B0604020202020204" pitchFamily="34" charset="0"/>
              </a:rPr>
              <a:t>MedEd</a:t>
            </a:r>
            <a:r>
              <a:rPr kumimoji="0" lang="en-US" sz="1400" b="0" i="0" u="none" strike="noStrike" kern="1200" cap="none" spc="0" normalizeH="0" baseline="0" noProof="0" dirty="0">
                <a:ln>
                  <a:noFill/>
                </a:ln>
                <a:solidFill>
                  <a:srgbClr val="747474"/>
                </a:solidFill>
                <a:effectLst/>
                <a:uLnTx/>
                <a:uFillTx/>
                <a:latin typeface="Arial" panose="020B0604020202020204" pitchFamily="34" charset="0"/>
                <a:ea typeface="+mn-ea"/>
                <a:cs typeface="Arial" panose="020B0604020202020204" pitchFamily="34" charset="0"/>
              </a:rPr>
              <a:t> On The Go titled </a:t>
            </a:r>
            <a:r>
              <a:rPr kumimoji="0" lang="en-US" sz="1400" b="0" i="0" u="none" strike="noStrike" kern="1200" cap="none" spc="0" normalizeH="0" baseline="0" noProof="0" dirty="0">
                <a:ln>
                  <a:noFill/>
                </a:ln>
                <a:solidFill>
                  <a:srgbClr val="747474"/>
                </a:solidFill>
                <a:effectLst/>
                <a:uLnTx/>
                <a:uFillTx/>
                <a:latin typeface="Arial" panose="020B0604020202020204" pitchFamily="34" charset="0"/>
                <a:ea typeface="+mn-ea"/>
                <a:cs typeface="Arial" panose="020B0604020202020204" pitchFamily="34" charset="0"/>
                <a:hlinkClick r:id="rId3"/>
              </a:rPr>
              <a:t>Expanding ADCs Across Metastatic Breast Cancer: Disrupting Dx &amp; Tx Silos</a:t>
            </a:r>
            <a:endParaRPr kumimoji="0" lang="en-US" sz="1400" b="0" i="0" u="none" strike="noStrike" kern="1200" cap="none" spc="0" normalizeH="0" baseline="0" noProof="0" dirty="0">
              <a:ln>
                <a:noFill/>
              </a:ln>
              <a:solidFill>
                <a:srgbClr val="747474"/>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1" i="0" u="none" strike="noStrike" kern="1200" cap="none" spc="0" normalizeH="0" baseline="0" noProof="0" dirty="0">
              <a:ln>
                <a:noFill/>
              </a:ln>
              <a:solidFill>
                <a:srgbClr val="747474"/>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747474"/>
                </a:solidFill>
                <a:effectLst/>
                <a:uLnTx/>
                <a:uFillTx/>
                <a:latin typeface="Arial" panose="020B0604020202020204" pitchFamily="34" charset="0"/>
                <a:ea typeface="+mn-ea"/>
                <a:cs typeface="Arial" panose="020B0604020202020204" pitchFamily="34" charset="0"/>
              </a:rPr>
              <a:t>Program Learning Objectives:</a:t>
            </a:r>
            <a:endParaRPr kumimoji="0" lang="en-US" sz="1400" b="0" i="0" u="none" strike="noStrike" kern="1200" cap="none" spc="0" normalizeH="0" baseline="0" noProof="0" dirty="0">
              <a:ln>
                <a:noFill/>
              </a:ln>
              <a:solidFill>
                <a:srgbClr val="747474"/>
              </a:solidFill>
              <a:effectLst/>
              <a:uLnTx/>
              <a:uFillTx/>
              <a:latin typeface="Arial" panose="020B0604020202020204" pitchFamily="34" charset="0"/>
              <a:ea typeface="+mn-ea"/>
              <a:cs typeface="Arial" panose="020B0604020202020204" pitchFamily="34"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srgbClr val="747474"/>
                </a:solidFill>
                <a:effectLst/>
                <a:uLnTx/>
                <a:uFillTx/>
                <a:latin typeface="Arial" panose="020B0604020202020204" pitchFamily="34" charset="0"/>
                <a:ea typeface="+mn-ea"/>
                <a:cs typeface="Arial" panose="020B0604020202020204" pitchFamily="34" charset="0"/>
              </a:rPr>
              <a:t>Correctly determine HER2 expression status in existing and newly diagnosed metastatic breast cancer patients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srgbClr val="747474"/>
                </a:solidFill>
                <a:effectLst/>
                <a:uLnTx/>
                <a:uFillTx/>
                <a:latin typeface="Arial" panose="020B0604020202020204" pitchFamily="34" charset="0"/>
                <a:ea typeface="+mn-ea"/>
                <a:cs typeface="Arial" panose="020B0604020202020204" pitchFamily="34" charset="0"/>
              </a:rPr>
              <a:t>Develop evidence-based treatment strategies for patients with HR-positive/HER2-low MBC</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srgbClr val="747474"/>
                </a:solidFill>
                <a:effectLst/>
                <a:uLnTx/>
                <a:uFillTx/>
                <a:latin typeface="Arial" panose="020B0604020202020204" pitchFamily="34" charset="0"/>
                <a:ea typeface="+mn-ea"/>
                <a:cs typeface="Arial" panose="020B0604020202020204" pitchFamily="34" charset="0"/>
              </a:rPr>
              <a:t>Differentiate key components and advantages of ADCs in special populations of patients with metastatic breast cancer</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srgbClr val="747474"/>
                </a:solidFill>
                <a:effectLst/>
                <a:uLnTx/>
                <a:uFillTx/>
                <a:latin typeface="Arial" panose="020B0604020202020204" pitchFamily="34" charset="0"/>
                <a:ea typeface="+mn-ea"/>
                <a:cs typeface="Arial" panose="020B0604020202020204" pitchFamily="34" charset="0"/>
              </a:rPr>
              <a:t>Identify strategies for improving adherence through adverse effect management</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400" b="0" i="0" u="none" strike="noStrike" kern="1200" cap="none" spc="0" normalizeH="0" baseline="0" noProof="0" dirty="0">
              <a:ln>
                <a:noFill/>
              </a:ln>
              <a:solidFill>
                <a:srgbClr val="747474"/>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err="1">
                <a:ln>
                  <a:noFill/>
                </a:ln>
                <a:solidFill>
                  <a:srgbClr val="0098EA"/>
                </a:solidFill>
                <a:effectLst/>
                <a:uLnTx/>
                <a:uFillTx/>
                <a:latin typeface="Century Gothic" panose="020B0502020202020204" pitchFamily="34" charset="0"/>
                <a:ea typeface="+mn-ea"/>
                <a:cs typeface="Arial" panose="020B0604020202020204" pitchFamily="34" charset="0"/>
              </a:rPr>
              <a:t>MedEd</a:t>
            </a:r>
            <a:r>
              <a:rPr kumimoji="0" lang="en-US" sz="1400" b="1" i="0" u="none" strike="noStrike" kern="1200" cap="none" spc="0" normalizeH="0" baseline="0" noProof="0" dirty="0">
                <a:ln>
                  <a:noFill/>
                </a:ln>
                <a:solidFill>
                  <a:srgbClr val="0098EA"/>
                </a:solidFill>
                <a:effectLst/>
                <a:uLnTx/>
                <a:uFillTx/>
                <a:latin typeface="Century Gothic" panose="020B0502020202020204" pitchFamily="34" charset="0"/>
                <a:ea typeface="+mn-ea"/>
                <a:cs typeface="Arial" panose="020B0604020202020204" pitchFamily="34" charset="0"/>
              </a:rPr>
              <a:t> On The Go</a:t>
            </a:r>
            <a:r>
              <a:rPr kumimoji="0" lang="en-US" sz="1400" b="1" i="0" u="none" strike="noStrike" kern="1200" cap="none" spc="0" normalizeH="0" baseline="30000" noProof="0" dirty="0">
                <a:ln>
                  <a:noFill/>
                </a:ln>
                <a:solidFill>
                  <a:srgbClr val="0098EA"/>
                </a:solidFill>
                <a:effectLst/>
                <a:uLnTx/>
                <a:uFillTx/>
                <a:latin typeface="Century Gothic" panose="020B0502020202020204" pitchFamily="34" charset="0"/>
                <a:ea typeface="+mn-ea"/>
                <a:cs typeface="Arial" panose="020B0604020202020204" pitchFamily="34" charset="0"/>
              </a:rPr>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747474"/>
                </a:solidFill>
                <a:effectLst/>
                <a:uLnTx/>
                <a:uFillTx/>
                <a:latin typeface="Arial" panose="020B0604020202020204" pitchFamily="34" charset="0"/>
                <a:ea typeface="+mn-ea"/>
                <a:cs typeface="Arial" panose="020B0604020202020204" pitchFamily="34" charset="0"/>
                <a:hlinkClick r:id="rId4"/>
              </a:rPr>
              <a:t>www.mededonthego.com</a:t>
            </a:r>
            <a:endParaRPr kumimoji="0" lang="en-US" sz="1400" b="0" i="0" u="none" strike="noStrike" kern="1200" cap="none" spc="0" normalizeH="0" baseline="0" noProof="0" dirty="0">
              <a:ln>
                <a:noFill/>
              </a:ln>
              <a:solidFill>
                <a:srgbClr val="747474"/>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srgbClr val="747474"/>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srgbClr val="747474"/>
              </a:solidFill>
              <a:effectLst/>
              <a:uLnTx/>
              <a:uFillTx/>
              <a:latin typeface="Calibri" panose="020F0502020204030204"/>
              <a:ea typeface="+mn-ea"/>
              <a:cs typeface="+mn-cs"/>
            </a:endParaRPr>
          </a:p>
        </p:txBody>
      </p:sp>
      <p:cxnSp>
        <p:nvCxnSpPr>
          <p:cNvPr id="25" name="Straight Connector 24">
            <a:extLst>
              <a:ext uri="{FF2B5EF4-FFF2-40B4-BE49-F238E27FC236}">
                <a16:creationId xmlns:a16="http://schemas.microsoft.com/office/drawing/2014/main" id="{6D57FF65-33DE-661D-FDBA-12500FF6E05A}"/>
              </a:ext>
            </a:extLst>
          </p:cNvPr>
          <p:cNvCxnSpPr>
            <a:cxnSpLocks/>
          </p:cNvCxnSpPr>
          <p:nvPr/>
        </p:nvCxnSpPr>
        <p:spPr>
          <a:xfrm>
            <a:off x="600876" y="5388512"/>
            <a:ext cx="10996532" cy="0"/>
          </a:xfrm>
          <a:prstGeom prst="line">
            <a:avLst/>
          </a:prstGeom>
          <a:ln>
            <a:solidFill>
              <a:srgbClr val="0098EA"/>
            </a:solidFill>
          </a:ln>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id="{92187CAD-40DF-359C-4264-683025719B57}"/>
              </a:ext>
            </a:extLst>
          </p:cNvPr>
          <p:cNvSpPr txBox="1"/>
          <p:nvPr/>
        </p:nvSpPr>
        <p:spPr>
          <a:xfrm>
            <a:off x="9217940" y="5707282"/>
            <a:ext cx="2165677" cy="83099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747474"/>
                </a:solidFill>
                <a:effectLst/>
                <a:uLnTx/>
                <a:uFillTx/>
                <a:latin typeface="Arial" panose="020B0604020202020204" pitchFamily="34" charset="0"/>
                <a:ea typeface="Times New Roman" panose="02020603050405020304" pitchFamily="18" charset="0"/>
                <a:cs typeface="Arial" panose="020B0604020202020204" pitchFamily="34" charset="0"/>
              </a:rPr>
              <a:t>To contact us regarding inaccuracies, omissions or permissions please email us at </a:t>
            </a:r>
            <a:r>
              <a:rPr kumimoji="0" lang="en-US" sz="1200" b="0" i="0" u="sng" strike="noStrike" kern="1200" cap="none" spc="0" normalizeH="0" baseline="0" noProof="0" dirty="0">
                <a:ln>
                  <a:noFill/>
                </a:ln>
                <a:solidFill>
                  <a:srgbClr val="3898F9"/>
                </a:solidFill>
                <a:effectLst/>
                <a:uLnTx/>
                <a:uFillTx/>
                <a:latin typeface="Arial" panose="020B0604020202020204" pitchFamily="34" charset="0"/>
                <a:ea typeface="Times New Roman" panose="02020603050405020304" pitchFamily="18" charset="0"/>
                <a:cs typeface="Arial" panose="020B0604020202020204" pitchFamily="34" charset="0"/>
                <a:hlinkClick r:id="rId5"/>
              </a:rPr>
              <a:t>support@MedEdOTG.com</a:t>
            </a:r>
            <a:r>
              <a:rPr kumimoji="0" lang="en-US" sz="1200" b="0" i="0" u="none" strike="noStrike" kern="1200" cap="none" spc="0" normalizeH="0" baseline="0" noProof="0" dirty="0">
                <a:ln>
                  <a:noFill/>
                </a:ln>
                <a:solidFill>
                  <a:srgbClr val="595959"/>
                </a:solidFill>
                <a:effectLst/>
                <a:uLnTx/>
                <a:uFillTx/>
                <a:latin typeface="Arial" panose="020B0604020202020204" pitchFamily="34" charset="0"/>
                <a:ea typeface="Times New Roman" panose="02020603050405020304" pitchFamily="18" charset="0"/>
                <a:cs typeface="Arial" panose="020B0604020202020204" pitchFamily="34" charset="0"/>
              </a:rPr>
              <a:t> </a:t>
            </a:r>
            <a:endPar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pic>
        <p:nvPicPr>
          <p:cNvPr id="8" name="Graphic 7" descr="Chat bubble outline">
            <a:extLst>
              <a:ext uri="{FF2B5EF4-FFF2-40B4-BE49-F238E27FC236}">
                <a16:creationId xmlns:a16="http://schemas.microsoft.com/office/drawing/2014/main" id="{06F4C142-8867-0F42-B3B7-D4F09FB224B9}"/>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flipH="1">
            <a:off x="8375917" y="5590710"/>
            <a:ext cx="787862" cy="787862"/>
          </a:xfrm>
          <a:prstGeom prst="rect">
            <a:avLst/>
          </a:prstGeom>
        </p:spPr>
      </p:pic>
      <p:pic>
        <p:nvPicPr>
          <p:cNvPr id="20" name="Graphic 19">
            <a:extLst>
              <a:ext uri="{FF2B5EF4-FFF2-40B4-BE49-F238E27FC236}">
                <a16:creationId xmlns:a16="http://schemas.microsoft.com/office/drawing/2014/main" id="{9D6FF3C3-E8EB-6F75-281D-7EC60CF26BB5}"/>
              </a:ext>
            </a:extLst>
          </p:cNvPr>
          <p:cNvPicPr>
            <a:picLocks noChangeAspect="1"/>
          </p:cNvPicPr>
          <p:nvPr/>
        </p:nvPicPr>
        <p:blipFill rotWithShape="1">
          <a:blip r:embed="rId8" cstate="screen">
            <a:extLst>
              <a:ext uri="{28A0092B-C50C-407E-A947-70E740481C1C}">
                <a14:useLocalDpi xmlns:a14="http://schemas.microsoft.com/office/drawing/2010/main"/>
              </a:ext>
              <a:ext uri="{96DAC541-7B7A-43D3-8B79-37D633B846F1}">
                <asvg:svgBlip xmlns:asvg="http://schemas.microsoft.com/office/drawing/2016/SVG/main" r:embed="rId9"/>
              </a:ext>
            </a:extLst>
          </a:blip>
          <a:srcRect b="17964"/>
          <a:stretch/>
        </p:blipFill>
        <p:spPr>
          <a:xfrm>
            <a:off x="618797" y="5731536"/>
            <a:ext cx="787862" cy="646331"/>
          </a:xfrm>
          <a:prstGeom prst="rect">
            <a:avLst/>
          </a:prstGeom>
        </p:spPr>
      </p:pic>
      <p:sp>
        <p:nvSpPr>
          <p:cNvPr id="2" name="TextBox 1">
            <a:extLst>
              <a:ext uri="{FF2B5EF4-FFF2-40B4-BE49-F238E27FC236}">
                <a16:creationId xmlns:a16="http://schemas.microsoft.com/office/drawing/2014/main" id="{6CFC2CE5-F394-6990-63F0-E857AC5C3519}"/>
              </a:ext>
            </a:extLst>
          </p:cNvPr>
          <p:cNvSpPr txBox="1"/>
          <p:nvPr/>
        </p:nvSpPr>
        <p:spPr>
          <a:xfrm>
            <a:off x="5366615" y="5707282"/>
            <a:ext cx="2469444" cy="83099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595959"/>
                </a:solidFill>
                <a:effectLst/>
                <a:uLnTx/>
                <a:uFillTx/>
                <a:latin typeface="Arial" panose="020B0604020202020204" pitchFamily="34" charset="0"/>
                <a:ea typeface="Times New Roman" panose="02020603050405020304" pitchFamily="18" charset="0"/>
                <a:cs typeface="Arial" panose="020B0604020202020204" pitchFamily="34" charset="0"/>
              </a:rPr>
              <a:t>This content can be saved for personal use (non-commercial use only) with credit given to the resource authors.</a:t>
            </a:r>
            <a:endPar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pic>
        <p:nvPicPr>
          <p:cNvPr id="6" name="Graphic 5" descr="Download from cloud outline">
            <a:extLst>
              <a:ext uri="{FF2B5EF4-FFF2-40B4-BE49-F238E27FC236}">
                <a16:creationId xmlns:a16="http://schemas.microsoft.com/office/drawing/2014/main" id="{2D69C189-75F0-6840-CF40-7D57A5931DA0}"/>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4479126" y="5625435"/>
            <a:ext cx="787862" cy="787862"/>
          </a:xfrm>
          <a:prstGeom prst="rect">
            <a:avLst/>
          </a:prstGeom>
        </p:spPr>
      </p:pic>
    </p:spTree>
    <p:extLst>
      <p:ext uri="{BB962C8B-B14F-4D97-AF65-F5344CB8AC3E}">
        <p14:creationId xmlns:p14="http://schemas.microsoft.com/office/powerpoint/2010/main" val="260077012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8A5B30D-6EBE-AAA4-358F-AC940433A275}"/>
              </a:ext>
            </a:extLst>
          </p:cNvPr>
          <p:cNvSpPr>
            <a:spLocks noGrp="1"/>
          </p:cNvSpPr>
          <p:nvPr>
            <p:ph type="title"/>
          </p:nvPr>
        </p:nvSpPr>
        <p:spPr/>
        <p:txBody>
          <a:bodyPr/>
          <a:lstStyle/>
          <a:p>
            <a:r>
              <a:rPr lang="en-US" dirty="0"/>
              <a:t>Disclaimer</a:t>
            </a:r>
          </a:p>
        </p:txBody>
      </p:sp>
      <p:sp>
        <p:nvSpPr>
          <p:cNvPr id="10" name="Content Placeholder 4">
            <a:extLst>
              <a:ext uri="{FF2B5EF4-FFF2-40B4-BE49-F238E27FC236}">
                <a16:creationId xmlns:a16="http://schemas.microsoft.com/office/drawing/2014/main" id="{ED686F8A-DE79-29E4-3A92-6740BE7B4ED7}"/>
              </a:ext>
            </a:extLst>
          </p:cNvPr>
          <p:cNvSpPr txBox="1">
            <a:spLocks/>
          </p:cNvSpPr>
          <p:nvPr/>
        </p:nvSpPr>
        <p:spPr>
          <a:xfrm>
            <a:off x="838200" y="1825625"/>
            <a:ext cx="10515600" cy="2846583"/>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The views and opinions expressed in this educational activity are those of the faculty and do not necessarily represent the views of Total CME, LLC, the CME providers, or the companies providing educational grants. This presentation is not intended to define an exclusive course of patient management; the participant should use their clinical judgment, knowledge, experience, and diagnostic skills in applying or adopting for professional use any of the information provided herein. Any procedures, medications, or other courses of diagnosis or treatment discussed or suggested in this activity should not be used by clinicians without evaluation of their patient's conditions and possible contraindications or dangers in use, review of any applicable manufacturer’s product information, and comparison with recommendations of other authorities. Links to other sites may be provided as additional sources of information. </a:t>
            </a:r>
          </a:p>
        </p:txBody>
      </p:sp>
    </p:spTree>
    <p:extLst>
      <p:ext uri="{BB962C8B-B14F-4D97-AF65-F5344CB8AC3E}">
        <p14:creationId xmlns:p14="http://schemas.microsoft.com/office/powerpoint/2010/main" val="330651455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4202D969-DED1-4762-35C8-75DDAA9A6932}"/>
              </a:ext>
            </a:extLst>
          </p:cNvPr>
          <p:cNvSpPr>
            <a:spLocks noGrp="1"/>
          </p:cNvSpPr>
          <p:nvPr>
            <p:ph type="ftr" sz="quarter" idx="3"/>
          </p:nvPr>
        </p:nvSpPr>
        <p:spPr>
          <a:xfrm>
            <a:off x="609600" y="6356350"/>
            <a:ext cx="10744199" cy="442131"/>
          </a:xfrm>
        </p:spPr>
        <p:txBody>
          <a:bodyPr/>
          <a:lstStyle/>
          <a:p>
            <a:r>
              <a:rPr lang="en-US" dirty="0"/>
              <a:t>TROP2, trophoblast cell surface antigen 2.</a:t>
            </a:r>
          </a:p>
          <a:p>
            <a:r>
              <a:rPr lang="en-US" dirty="0" err="1"/>
              <a:t>Ambrogi</a:t>
            </a:r>
            <a:r>
              <a:rPr lang="en-US" dirty="0"/>
              <a:t>, et al. </a:t>
            </a:r>
            <a:r>
              <a:rPr lang="en-US" i="1" dirty="0" err="1"/>
              <a:t>PLoS</a:t>
            </a:r>
            <a:r>
              <a:rPr lang="en-US" i="1" dirty="0"/>
              <a:t> On</a:t>
            </a:r>
            <a:r>
              <a:rPr lang="en-US" dirty="0"/>
              <a:t>e. 2014; 9(5):e96993; </a:t>
            </a:r>
            <a:r>
              <a:rPr lang="en-US" dirty="0" err="1"/>
              <a:t>Treretola</a:t>
            </a:r>
            <a:r>
              <a:rPr lang="en-US" dirty="0"/>
              <a:t>, et al. </a:t>
            </a:r>
            <a:r>
              <a:rPr lang="en-US" i="1" dirty="0"/>
              <a:t>Oncogene</a:t>
            </a:r>
            <a:r>
              <a:rPr lang="en-US" dirty="0"/>
              <a:t>. 2013;32(2):222-33; Goldenberg, et al. </a:t>
            </a:r>
            <a:r>
              <a:rPr lang="en-US" i="1" dirty="0" err="1"/>
              <a:t>Oncotarget</a:t>
            </a:r>
            <a:r>
              <a:rPr lang="en-US" dirty="0"/>
              <a:t>. 2018;9(48):28989-9006.</a:t>
            </a:r>
          </a:p>
        </p:txBody>
      </p:sp>
      <p:sp>
        <p:nvSpPr>
          <p:cNvPr id="2" name="Title 1">
            <a:extLst>
              <a:ext uri="{FF2B5EF4-FFF2-40B4-BE49-F238E27FC236}">
                <a16:creationId xmlns:a16="http://schemas.microsoft.com/office/drawing/2014/main" id="{1C28D5B4-3A56-6C4C-6986-DB0ABBDCDF21}"/>
              </a:ext>
            </a:extLst>
          </p:cNvPr>
          <p:cNvSpPr>
            <a:spLocks noGrp="1"/>
          </p:cNvSpPr>
          <p:nvPr>
            <p:ph type="title"/>
          </p:nvPr>
        </p:nvSpPr>
        <p:spPr>
          <a:xfrm>
            <a:off x="609600" y="199505"/>
            <a:ext cx="10744200" cy="1185577"/>
          </a:xfrm>
        </p:spPr>
        <p:txBody>
          <a:bodyPr/>
          <a:lstStyle/>
          <a:p>
            <a:r>
              <a:rPr lang="en-US" dirty="0"/>
              <a:t>TROP2 as a Breast Cancer Biomarker </a:t>
            </a:r>
          </a:p>
        </p:txBody>
      </p:sp>
      <p:sp>
        <p:nvSpPr>
          <p:cNvPr id="3" name="Content Placeholder 2">
            <a:extLst>
              <a:ext uri="{FF2B5EF4-FFF2-40B4-BE49-F238E27FC236}">
                <a16:creationId xmlns:a16="http://schemas.microsoft.com/office/drawing/2014/main" id="{4ED259F2-BB9B-7FAC-45EE-F820CCDF08FA}"/>
              </a:ext>
            </a:extLst>
          </p:cNvPr>
          <p:cNvSpPr>
            <a:spLocks noGrp="1"/>
          </p:cNvSpPr>
          <p:nvPr>
            <p:ph idx="1"/>
          </p:nvPr>
        </p:nvSpPr>
        <p:spPr>
          <a:xfrm>
            <a:off x="609600" y="1477906"/>
            <a:ext cx="10744200" cy="4722477"/>
          </a:xfrm>
        </p:spPr>
        <p:txBody>
          <a:bodyPr>
            <a:normAutofit/>
          </a:bodyPr>
          <a:lstStyle/>
          <a:p>
            <a:r>
              <a:rPr lang="en-US" dirty="0"/>
              <a:t>Trophoblast cell surface antigen 2 (TROP2) is a glycoprotein that spans the epithelial membrane surface</a:t>
            </a:r>
          </a:p>
          <a:p>
            <a:r>
              <a:rPr lang="en-US" dirty="0"/>
              <a:t>TROP2 is associated with tumor growth in a variety of solid epithelial tumors</a:t>
            </a:r>
          </a:p>
          <a:p>
            <a:r>
              <a:rPr lang="en-US" dirty="0"/>
              <a:t>High TROP2 is associated with poor prognosis and increased tumor growth in breast cancer, including decreased survival</a:t>
            </a:r>
          </a:p>
          <a:p>
            <a:endParaRPr lang="en-US" dirty="0"/>
          </a:p>
          <a:p>
            <a:endParaRPr lang="en-US" dirty="0"/>
          </a:p>
        </p:txBody>
      </p:sp>
    </p:spTree>
    <p:extLst>
      <p:ext uri="{BB962C8B-B14F-4D97-AF65-F5344CB8AC3E}">
        <p14:creationId xmlns:p14="http://schemas.microsoft.com/office/powerpoint/2010/main" val="4006692097"/>
      </p:ext>
    </p:extLst>
  </p:cSld>
  <p:clrMapOvr>
    <a:masterClrMapping/>
  </p:clrMapOvr>
  <p:extLst>
    <p:ext uri="{6950BFC3-D8DA-4A85-94F7-54DA5524770B}">
      <p188:commentRel xmlns:p188="http://schemas.microsoft.com/office/powerpoint/2018/8/main" r:id="rId3"/>
    </p:ext>
  </p:extLs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DCFDA3B4-F3F2-472E-EBCE-D4A5A38E3915}"/>
              </a:ext>
            </a:extLst>
          </p:cNvPr>
          <p:cNvSpPr>
            <a:spLocks noGrp="1"/>
          </p:cNvSpPr>
          <p:nvPr>
            <p:ph type="ftr" sz="quarter" idx="3"/>
          </p:nvPr>
        </p:nvSpPr>
        <p:spPr>
          <a:xfrm>
            <a:off x="609600" y="5913324"/>
            <a:ext cx="10744200" cy="885940"/>
          </a:xfrm>
        </p:spPr>
        <p:txBody>
          <a:bodyPr/>
          <a:lstStyle/>
          <a:p>
            <a:pPr lvl="0"/>
            <a:r>
              <a:rPr lang="en-US" altLang="en-US" noProof="0" dirty="0"/>
              <a:t>ADC, antibody-drug conjugate; </a:t>
            </a:r>
            <a:r>
              <a:rPr lang="en-US" altLang="en-US" noProof="0" dirty="0" err="1"/>
              <a:t>mAB</a:t>
            </a:r>
            <a:r>
              <a:rPr lang="en-US" altLang="en-US" noProof="0" dirty="0"/>
              <a:t>, monoclonal antibody.</a:t>
            </a:r>
          </a:p>
          <a:p>
            <a:pPr lvl="0"/>
            <a:r>
              <a:rPr lang="en-US" altLang="en-US" dirty="0" err="1"/>
              <a:t>Ambrogi</a:t>
            </a:r>
            <a:r>
              <a:rPr lang="en-US" altLang="en-US" dirty="0"/>
              <a:t>, et al. </a:t>
            </a:r>
            <a:r>
              <a:rPr lang="en-US" altLang="en-US" i="1" dirty="0" err="1"/>
              <a:t>PLoS</a:t>
            </a:r>
            <a:r>
              <a:rPr lang="en-US" altLang="en-US" i="1" dirty="0"/>
              <a:t> One</a:t>
            </a:r>
            <a:r>
              <a:rPr lang="en-US" altLang="en-US" dirty="0"/>
              <a:t>. 2014;9(5):e96993; </a:t>
            </a:r>
            <a:r>
              <a:rPr lang="en-US" altLang="en-US" noProof="0" dirty="0" err="1"/>
              <a:t>Bardia</a:t>
            </a:r>
            <a:r>
              <a:rPr lang="en-US" altLang="en-US" noProof="0" dirty="0"/>
              <a:t>, et al. </a:t>
            </a:r>
            <a:r>
              <a:rPr lang="en-US" altLang="en-US" i="1" noProof="0" dirty="0"/>
              <a:t>J Clin Oncol</a:t>
            </a:r>
            <a:r>
              <a:rPr lang="en-US" altLang="en-US" noProof="0" dirty="0"/>
              <a:t>. 2017;35(19):2141-8; Goldenberg. </a:t>
            </a:r>
            <a:r>
              <a:rPr lang="en-US" altLang="en-US" dirty="0" err="1"/>
              <a:t>MAbs</a:t>
            </a:r>
            <a:r>
              <a:rPr lang="en-US" altLang="en-US" noProof="0" dirty="0"/>
              <a:t>. 2019;11(6):987-995; Goldenberg, et al. </a:t>
            </a:r>
            <a:r>
              <a:rPr lang="en-US" altLang="en-US" i="1" noProof="0" dirty="0" err="1"/>
              <a:t>Oncotarget</a:t>
            </a:r>
            <a:r>
              <a:rPr lang="en-US" altLang="en-US" noProof="0" dirty="0"/>
              <a:t>. 2015;6:22496</a:t>
            </a:r>
            <a:r>
              <a:rPr lang="en-US" altLang="en-US" dirty="0"/>
              <a:t>; </a:t>
            </a:r>
            <a:r>
              <a:rPr lang="en-US" altLang="en-US" noProof="0" dirty="0"/>
              <a:t>Khoury, et al. </a:t>
            </a:r>
            <a:r>
              <a:rPr lang="en-US" altLang="en-US" dirty="0"/>
              <a:t>ASCO</a:t>
            </a:r>
            <a:r>
              <a:rPr lang="en-US" altLang="en-US" noProof="0" dirty="0"/>
              <a:t> 2019.</a:t>
            </a:r>
            <a:r>
              <a:rPr lang="en-US" altLang="en-US" dirty="0"/>
              <a:t> </a:t>
            </a:r>
            <a:r>
              <a:rPr lang="en-US" altLang="en-US" noProof="0" dirty="0"/>
              <a:t>Abstract e14651</a:t>
            </a:r>
            <a:r>
              <a:rPr lang="en-US" altLang="en-US" dirty="0"/>
              <a:t>; </a:t>
            </a:r>
            <a:r>
              <a:rPr lang="en-US" altLang="en-US" noProof="0" dirty="0"/>
              <a:t>Sharkey, et al. </a:t>
            </a:r>
            <a:r>
              <a:rPr lang="en-US" altLang="en-US" i="1" noProof="0" dirty="0"/>
              <a:t>Clin Cancer Res</a:t>
            </a:r>
            <a:r>
              <a:rPr lang="en-US" altLang="en-US" noProof="0" dirty="0"/>
              <a:t>. 2015;21(22):5131-8; </a:t>
            </a:r>
            <a:r>
              <a:rPr lang="en-US" altLang="en-US" dirty="0"/>
              <a:t>Tagawa, et al. ASCO 2019. Abstract TPS3153; </a:t>
            </a:r>
            <a:r>
              <a:rPr lang="en-US" altLang="en-US" dirty="0" err="1"/>
              <a:t>Vidula</a:t>
            </a:r>
            <a:r>
              <a:rPr lang="en-US" altLang="en-US" dirty="0"/>
              <a:t>, et al. ASCO 2017. Abstract 1075. </a:t>
            </a:r>
            <a:endParaRPr lang="en-US" altLang="en-US" noProof="0" dirty="0"/>
          </a:p>
        </p:txBody>
      </p:sp>
      <p:sp>
        <p:nvSpPr>
          <p:cNvPr id="211" name="Rectangle 2">
            <a:extLst>
              <a:ext uri="{FF2B5EF4-FFF2-40B4-BE49-F238E27FC236}">
                <a16:creationId xmlns:a16="http://schemas.microsoft.com/office/drawing/2014/main" id="{E81809F3-D6F8-4011-A670-BD55F592A3DB}"/>
              </a:ext>
            </a:extLst>
          </p:cNvPr>
          <p:cNvSpPr>
            <a:spLocks noGrp="1"/>
          </p:cNvSpPr>
          <p:nvPr>
            <p:ph type="title"/>
          </p:nvPr>
        </p:nvSpPr>
        <p:spPr>
          <a:xfrm>
            <a:off x="609600" y="199505"/>
            <a:ext cx="10744200" cy="1185577"/>
          </a:xfrm>
        </p:spPr>
        <p:txBody>
          <a:bodyPr/>
          <a:lstStyle/>
          <a:p>
            <a:r>
              <a:rPr lang="en-US" altLang="en-US" dirty="0"/>
              <a:t>Sacituzumab Govitecan: TROP2–Targeted ADC</a:t>
            </a:r>
          </a:p>
        </p:txBody>
      </p:sp>
      <p:sp>
        <p:nvSpPr>
          <p:cNvPr id="4" name="Content Placeholder 3">
            <a:extLst>
              <a:ext uri="{FF2B5EF4-FFF2-40B4-BE49-F238E27FC236}">
                <a16:creationId xmlns:a16="http://schemas.microsoft.com/office/drawing/2014/main" id="{E7D27C63-8951-2E6D-F4D7-16E52251409D}"/>
              </a:ext>
            </a:extLst>
          </p:cNvPr>
          <p:cNvSpPr>
            <a:spLocks noGrp="1"/>
          </p:cNvSpPr>
          <p:nvPr>
            <p:ph idx="1"/>
          </p:nvPr>
        </p:nvSpPr>
        <p:spPr>
          <a:xfrm>
            <a:off x="609600" y="1261496"/>
            <a:ext cx="10327820" cy="1295961"/>
          </a:xfrm>
        </p:spPr>
        <p:txBody>
          <a:bodyPr>
            <a:normAutofit/>
          </a:bodyPr>
          <a:lstStyle/>
          <a:p>
            <a:r>
              <a:rPr lang="en-US" dirty="0">
                <a:solidFill>
                  <a:schemeClr val="tx1"/>
                </a:solidFill>
              </a:rPr>
              <a:t>TROP2 is expressed in all breast cancer subtypes and is</a:t>
            </a:r>
            <a:br>
              <a:rPr lang="en-US" dirty="0">
                <a:solidFill>
                  <a:schemeClr val="tx1"/>
                </a:solidFill>
              </a:rPr>
            </a:br>
            <a:r>
              <a:rPr lang="en-US" dirty="0">
                <a:solidFill>
                  <a:schemeClr val="tx1"/>
                </a:solidFill>
              </a:rPr>
              <a:t>associated with poor prognosis</a:t>
            </a:r>
          </a:p>
          <a:p>
            <a:endParaRPr lang="en-US" dirty="0">
              <a:solidFill>
                <a:schemeClr val="tx1"/>
              </a:solidFill>
            </a:endParaRPr>
          </a:p>
        </p:txBody>
      </p:sp>
      <p:sp>
        <p:nvSpPr>
          <p:cNvPr id="234" name="Rectangle 233">
            <a:extLst>
              <a:ext uri="{FF2B5EF4-FFF2-40B4-BE49-F238E27FC236}">
                <a16:creationId xmlns:a16="http://schemas.microsoft.com/office/drawing/2014/main" id="{FA53216A-9DE8-434C-8214-7E1D753F1BD8}"/>
              </a:ext>
            </a:extLst>
          </p:cNvPr>
          <p:cNvSpPr/>
          <p:nvPr/>
        </p:nvSpPr>
        <p:spPr>
          <a:xfrm>
            <a:off x="6828489" y="2201642"/>
            <a:ext cx="5051622" cy="954107"/>
          </a:xfrm>
          <a:prstGeom prst="rect">
            <a:avLst/>
          </a:prstGeom>
          <a:noFill/>
        </p:spPr>
        <p:txBody>
          <a:bodyPr wrap="square">
            <a:spAutoFit/>
          </a:bodyPr>
          <a:lstStyle/>
          <a:p>
            <a:pPr marL="0" marR="0" lvl="0" indent="0" algn="l" defTabSz="609402" rtl="0" eaLnBrk="0" fontAlgn="base" latinLnBrk="0" hangingPunct="0">
              <a:lnSpc>
                <a:spcPct val="100000"/>
              </a:lnSpc>
              <a:spcBef>
                <a:spcPct val="0"/>
              </a:spcBef>
              <a:spcAft>
                <a:spcPct val="0"/>
              </a:spcAft>
              <a:buClr>
                <a:srgbClr val="000000"/>
              </a:buClr>
              <a:buSzTx/>
              <a:buFontTx/>
              <a:buNone/>
              <a:tabLst/>
              <a:defRPr/>
            </a:pPr>
            <a:r>
              <a:rPr kumimoji="0" lang="en-US" sz="1400" b="1" i="0" u="none" strike="noStrike" kern="0" cap="none" spc="0" normalizeH="0" baseline="0" noProof="0" dirty="0">
                <a:ln>
                  <a:noFill/>
                </a:ln>
                <a:solidFill>
                  <a:schemeClr val="accent2"/>
                </a:solidFill>
                <a:effectLst/>
                <a:uLnTx/>
                <a:uFillTx/>
                <a:latin typeface="Arial" panose="020B0604020202020204" pitchFamily="34" charset="0"/>
                <a:cs typeface="Arial" panose="020B0604020202020204" pitchFamily="34" charset="0"/>
                <a:sym typeface="Arial"/>
              </a:rPr>
              <a:t>Humanized Anti–TROP2 Antibody</a:t>
            </a:r>
          </a:p>
          <a:p>
            <a:pPr marL="285750" marR="0" lvl="0" indent="-285750" algn="l" defTabSz="609402" rtl="0" eaLnBrk="0" fontAlgn="base" latinLnBrk="0" hangingPunct="0">
              <a:lnSpc>
                <a:spcPct val="100000"/>
              </a:lnSpc>
              <a:spcBef>
                <a:spcPct val="0"/>
              </a:spcBef>
              <a:spcAft>
                <a:spcPct val="0"/>
              </a:spcAft>
              <a:buClr>
                <a:srgbClr val="000000"/>
              </a:buClr>
              <a:buSzTx/>
              <a:buFont typeface="Arial" panose="020B0604020202020204" pitchFamily="34" charset="0"/>
              <a:buChar char="•"/>
              <a:tabLst/>
              <a:defRPr/>
            </a:pPr>
            <a:r>
              <a:rPr kumimoji="0" lang="en-US" sz="1400" b="0" i="0" u="none" strike="noStrike" kern="0" cap="none" spc="0" normalizeH="0" baseline="0" noProof="0" dirty="0">
                <a:ln>
                  <a:noFill/>
                </a:ln>
                <a:effectLst/>
                <a:uLnTx/>
                <a:uFillTx/>
                <a:latin typeface="Arial" panose="020B0604020202020204" pitchFamily="34" charset="0"/>
                <a:cs typeface="Arial" panose="020B0604020202020204" pitchFamily="34" charset="0"/>
                <a:sym typeface="Arial"/>
              </a:rPr>
              <a:t>Targets TROP2, an antigen expressed in </a:t>
            </a:r>
            <a:br>
              <a:rPr kumimoji="0" lang="en-US" sz="1400" b="0" i="0" u="none" strike="noStrike" kern="0" cap="none" spc="0" normalizeH="0" baseline="0" noProof="0" dirty="0">
                <a:ln>
                  <a:noFill/>
                </a:ln>
                <a:effectLst/>
                <a:uLnTx/>
                <a:uFillTx/>
                <a:latin typeface="Arial" panose="020B0604020202020204" pitchFamily="34" charset="0"/>
                <a:cs typeface="Arial" panose="020B0604020202020204" pitchFamily="34" charset="0"/>
                <a:sym typeface="Arial"/>
              </a:rPr>
            </a:br>
            <a:r>
              <a:rPr kumimoji="0" lang="en-US" sz="1400" b="0" i="0" u="none" strike="noStrike" kern="0" cap="none" spc="0" normalizeH="0" baseline="0" noProof="0" dirty="0">
                <a:ln>
                  <a:noFill/>
                </a:ln>
                <a:effectLst/>
                <a:uLnTx/>
                <a:uFillTx/>
                <a:latin typeface="Arial" panose="020B0604020202020204" pitchFamily="34" charset="0"/>
                <a:cs typeface="Arial" panose="020B0604020202020204" pitchFamily="34" charset="0"/>
                <a:sym typeface="Arial"/>
              </a:rPr>
              <a:t>many epithelial cancers</a:t>
            </a:r>
          </a:p>
          <a:p>
            <a:pPr marL="285750" marR="0" lvl="0" indent="-285750" algn="l" defTabSz="609402" rtl="0" eaLnBrk="0" fontAlgn="base" latinLnBrk="0" hangingPunct="0">
              <a:lnSpc>
                <a:spcPct val="100000"/>
              </a:lnSpc>
              <a:spcBef>
                <a:spcPct val="0"/>
              </a:spcBef>
              <a:spcAft>
                <a:spcPct val="0"/>
              </a:spcAft>
              <a:buClr>
                <a:srgbClr val="000000"/>
              </a:buClr>
              <a:buSzTx/>
              <a:buFont typeface="Arial" panose="020B0604020202020204" pitchFamily="34" charset="0"/>
              <a:buChar char="•"/>
              <a:tabLst/>
              <a:defRPr/>
            </a:pPr>
            <a:r>
              <a:rPr kumimoji="0" lang="en-US" sz="1400" b="0" i="0" u="none" strike="noStrike" kern="0" cap="none" spc="0" normalizeH="0" baseline="0" noProof="0" dirty="0">
                <a:ln>
                  <a:noFill/>
                </a:ln>
                <a:effectLst/>
                <a:uLnTx/>
                <a:uFillTx/>
                <a:latin typeface="Arial" panose="020B0604020202020204" pitchFamily="34" charset="0"/>
                <a:cs typeface="Arial" panose="020B0604020202020204" pitchFamily="34" charset="0"/>
                <a:sym typeface="Arial"/>
              </a:rPr>
              <a:t>Antibody type: hRS7 IgG1</a:t>
            </a:r>
            <a:r>
              <a:rPr kumimoji="0" lang="el-GR" sz="1400" b="0" i="0" u="none" strike="noStrike" kern="0" cap="none" spc="0" normalizeH="0" baseline="0" noProof="0" dirty="0">
                <a:ln>
                  <a:noFill/>
                </a:ln>
                <a:effectLst/>
                <a:uLnTx/>
                <a:uFillTx/>
                <a:latin typeface="Arial" panose="020B0604020202020204" pitchFamily="34" charset="0"/>
                <a:cs typeface="Arial" panose="020B0604020202020204" pitchFamily="34" charset="0"/>
                <a:sym typeface="Arial"/>
              </a:rPr>
              <a:t>κ</a:t>
            </a:r>
            <a:endParaRPr kumimoji="0" lang="en-US" sz="1400" b="0" i="0" u="none" strike="noStrike" kern="0" cap="none" spc="0" normalizeH="0" baseline="0" noProof="0" dirty="0">
              <a:ln>
                <a:noFill/>
              </a:ln>
              <a:effectLst/>
              <a:uLnTx/>
              <a:uFillTx/>
              <a:latin typeface="Arial" panose="020B0604020202020204" pitchFamily="34" charset="0"/>
              <a:cs typeface="Arial" panose="020B0604020202020204" pitchFamily="34" charset="0"/>
              <a:sym typeface="Arial"/>
            </a:endParaRPr>
          </a:p>
        </p:txBody>
      </p:sp>
      <p:sp>
        <p:nvSpPr>
          <p:cNvPr id="235" name="Rectangle 234">
            <a:extLst>
              <a:ext uri="{FF2B5EF4-FFF2-40B4-BE49-F238E27FC236}">
                <a16:creationId xmlns:a16="http://schemas.microsoft.com/office/drawing/2014/main" id="{D435D1FF-D486-4CFB-93FB-7F4FB378DD48}"/>
              </a:ext>
            </a:extLst>
          </p:cNvPr>
          <p:cNvSpPr/>
          <p:nvPr/>
        </p:nvSpPr>
        <p:spPr>
          <a:xfrm>
            <a:off x="831529" y="3012647"/>
            <a:ext cx="3967434" cy="1169551"/>
          </a:xfrm>
          <a:prstGeom prst="rect">
            <a:avLst/>
          </a:prstGeom>
          <a:noFill/>
        </p:spPr>
        <p:txBody>
          <a:bodyPr wrap="square">
            <a:spAutoFit/>
          </a:bodyPr>
          <a:lstStyle/>
          <a:p>
            <a:pPr marL="0" marR="0" lvl="0" indent="0" algn="l" defTabSz="609402" rtl="0" eaLnBrk="0" fontAlgn="base" latinLnBrk="0" hangingPunct="0">
              <a:lnSpc>
                <a:spcPct val="100000"/>
              </a:lnSpc>
              <a:spcBef>
                <a:spcPct val="0"/>
              </a:spcBef>
              <a:spcAft>
                <a:spcPct val="0"/>
              </a:spcAft>
              <a:buClrTx/>
              <a:buSzTx/>
              <a:buFontTx/>
              <a:buNone/>
              <a:tabLst/>
              <a:defRPr/>
            </a:pPr>
            <a:r>
              <a:rPr kumimoji="0" lang="en-US" sz="1400" b="1" i="0" u="none" strike="noStrike" kern="1200" cap="none" spc="0" normalizeH="0" baseline="0" noProof="0" dirty="0">
                <a:ln>
                  <a:noFill/>
                </a:ln>
                <a:solidFill>
                  <a:schemeClr val="accent6"/>
                </a:solidFill>
                <a:effectLst/>
                <a:uLnTx/>
                <a:uFillTx/>
                <a:latin typeface="+mj-lt"/>
                <a:ea typeface="+mn-ea"/>
                <a:cs typeface="Calibri" panose="020F0502020204030204" pitchFamily="34" charset="0"/>
              </a:rPr>
              <a:t>SN-38 Payload</a:t>
            </a:r>
          </a:p>
          <a:p>
            <a:pPr marL="285750" marR="0" lvl="0" indent="-285750" algn="l" defTabSz="609402"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en-US" sz="1400" b="0" i="0" u="none" strike="noStrike" kern="1200" cap="none" spc="0" normalizeH="0" baseline="0" noProof="0" dirty="0">
                <a:ln>
                  <a:noFill/>
                </a:ln>
                <a:effectLst/>
                <a:uLnTx/>
                <a:uFillTx/>
                <a:latin typeface="+mj-lt"/>
                <a:ea typeface="+mn-ea"/>
                <a:cs typeface="Calibri" panose="020F0502020204030204" pitchFamily="34" charset="0"/>
              </a:rPr>
              <a:t>Delivers up to 136-fold more SN-38 to tumors than parent compound irinotecan</a:t>
            </a:r>
          </a:p>
          <a:p>
            <a:pPr marL="285750" marR="0" lvl="0" indent="-285750" algn="l" defTabSz="609402"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en-US" sz="1400" b="0" i="0" u="none" strike="noStrike" kern="1200" cap="none" spc="0" normalizeH="0" baseline="0" noProof="0" dirty="0">
                <a:ln>
                  <a:noFill/>
                </a:ln>
                <a:effectLst/>
                <a:uLnTx/>
                <a:uFillTx/>
                <a:latin typeface="+mj-lt"/>
                <a:ea typeface="+mn-ea"/>
                <a:cs typeface="Calibri" panose="020F0502020204030204" pitchFamily="34" charset="0"/>
              </a:rPr>
              <a:t>Unique chemistry improves solubility; selectively delivers SN-38 to tumor</a:t>
            </a:r>
          </a:p>
        </p:txBody>
      </p:sp>
      <p:grpSp>
        <p:nvGrpSpPr>
          <p:cNvPr id="2" name="Group 1">
            <a:extLst>
              <a:ext uri="{FF2B5EF4-FFF2-40B4-BE49-F238E27FC236}">
                <a16:creationId xmlns:a16="http://schemas.microsoft.com/office/drawing/2014/main" id="{FFE1C6D9-13DA-732D-04A3-A997CB683909}"/>
              </a:ext>
            </a:extLst>
          </p:cNvPr>
          <p:cNvGrpSpPr/>
          <p:nvPr/>
        </p:nvGrpSpPr>
        <p:grpSpPr>
          <a:xfrm>
            <a:off x="2717798" y="3458489"/>
            <a:ext cx="3463186" cy="2208436"/>
            <a:chOff x="708209" y="1768938"/>
            <a:chExt cx="3463186" cy="2208436"/>
          </a:xfrm>
        </p:grpSpPr>
        <p:grpSp>
          <p:nvGrpSpPr>
            <p:cNvPr id="6" name="Group 5">
              <a:extLst>
                <a:ext uri="{FF2B5EF4-FFF2-40B4-BE49-F238E27FC236}">
                  <a16:creationId xmlns:a16="http://schemas.microsoft.com/office/drawing/2014/main" id="{BD74A447-82FB-4BF1-A284-9700C5994EB5}"/>
                </a:ext>
              </a:extLst>
            </p:cNvPr>
            <p:cNvGrpSpPr/>
            <p:nvPr/>
          </p:nvGrpSpPr>
          <p:grpSpPr>
            <a:xfrm>
              <a:off x="708209" y="1768938"/>
              <a:ext cx="3463186" cy="2208436"/>
              <a:chOff x="708209" y="1826688"/>
              <a:chExt cx="3463186" cy="2208436"/>
            </a:xfrm>
          </p:grpSpPr>
          <p:sp>
            <p:nvSpPr>
              <p:cNvPr id="285" name="Hexagon 284">
                <a:extLst>
                  <a:ext uri="{FF2B5EF4-FFF2-40B4-BE49-F238E27FC236}">
                    <a16:creationId xmlns:a16="http://schemas.microsoft.com/office/drawing/2014/main" id="{47D25796-4864-4A25-B22E-865CAFA4885D}"/>
                  </a:ext>
                </a:extLst>
              </p:cNvPr>
              <p:cNvSpPr/>
              <p:nvPr/>
            </p:nvSpPr>
            <p:spPr bwMode="auto">
              <a:xfrm rot="5400000">
                <a:off x="1224688" y="3566041"/>
                <a:ext cx="261122" cy="228600"/>
              </a:xfrm>
              <a:prstGeom prst="hexagon">
                <a:avLst/>
              </a:prstGeom>
              <a:noFill/>
              <a:ln w="19050">
                <a:solidFill>
                  <a:schemeClr val="accent1"/>
                </a:solidFill>
                <a:miter lim="800000"/>
                <a:headEnd/>
                <a:tailEnd/>
              </a:ln>
            </p:spPr>
            <p:txBody>
              <a:bodyPr rtlCol="0" anchor="b"/>
              <a:lstStyle/>
              <a:p>
                <a:pPr marL="0" marR="0" lvl="0" indent="0" algn="ctr" defTabSz="914400" rtl="0" eaLnBrk="1" fontAlgn="base" latinLnBrk="0" hangingPunct="1">
                  <a:lnSpc>
                    <a:spcPct val="100000"/>
                  </a:lnSpc>
                  <a:spcBef>
                    <a:spcPct val="35000"/>
                  </a:spcBef>
                  <a:spcAft>
                    <a:spcPct val="25000"/>
                  </a:spcAft>
                  <a:buClr>
                    <a:srgbClr val="015873"/>
                  </a:buClr>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panose="020F0502020204030204" pitchFamily="34" charset="0"/>
                  <a:ea typeface="+mn-ea"/>
                  <a:cs typeface="Calibri" panose="020F0502020204030204" pitchFamily="34" charset="0"/>
                </a:endParaRPr>
              </a:p>
            </p:txBody>
          </p:sp>
          <p:sp>
            <p:nvSpPr>
              <p:cNvPr id="286" name="Freeform 73734">
                <a:extLst>
                  <a:ext uri="{FF2B5EF4-FFF2-40B4-BE49-F238E27FC236}">
                    <a16:creationId xmlns:a16="http://schemas.microsoft.com/office/drawing/2014/main" id="{C8FEA77A-56A9-4AA9-8697-9071AB20377C}"/>
                  </a:ext>
                </a:extLst>
              </p:cNvPr>
              <p:cNvSpPr/>
              <p:nvPr/>
            </p:nvSpPr>
            <p:spPr bwMode="auto">
              <a:xfrm>
                <a:off x="3243675" y="1826688"/>
                <a:ext cx="111125" cy="190500"/>
              </a:xfrm>
              <a:custGeom>
                <a:avLst/>
                <a:gdLst>
                  <a:gd name="connsiteX0" fmla="*/ 0 w 111125"/>
                  <a:gd name="connsiteY0" fmla="*/ 190500 h 190500"/>
                  <a:gd name="connsiteX1" fmla="*/ 0 w 111125"/>
                  <a:gd name="connsiteY1" fmla="*/ 60325 h 190500"/>
                  <a:gd name="connsiteX2" fmla="*/ 111125 w 111125"/>
                  <a:gd name="connsiteY2" fmla="*/ 0 h 190500"/>
                </a:gdLst>
                <a:ahLst/>
                <a:cxnLst>
                  <a:cxn ang="0">
                    <a:pos x="connsiteX0" y="connsiteY0"/>
                  </a:cxn>
                  <a:cxn ang="0">
                    <a:pos x="connsiteX1" y="connsiteY1"/>
                  </a:cxn>
                  <a:cxn ang="0">
                    <a:pos x="connsiteX2" y="connsiteY2"/>
                  </a:cxn>
                </a:cxnLst>
                <a:rect l="l" t="t" r="r" b="b"/>
                <a:pathLst>
                  <a:path w="111125" h="190500">
                    <a:moveTo>
                      <a:pt x="0" y="190500"/>
                    </a:moveTo>
                    <a:lnTo>
                      <a:pt x="0" y="60325"/>
                    </a:lnTo>
                    <a:lnTo>
                      <a:pt x="111125" y="0"/>
                    </a:lnTo>
                  </a:path>
                </a:pathLst>
              </a:custGeom>
              <a:noFill/>
              <a:ln w="19050">
                <a:solidFill>
                  <a:schemeClr val="accent4"/>
                </a:solidFill>
                <a:miter lim="800000"/>
                <a:headEnd/>
                <a:tailEnd/>
              </a:ln>
            </p:spPr>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dirty="0">
                  <a:ln>
                    <a:noFill/>
                  </a:ln>
                  <a:solidFill>
                    <a:srgbClr val="FFFFFF"/>
                  </a:solidFill>
                  <a:effectLst/>
                  <a:uLnTx/>
                  <a:uFillTx/>
                  <a:latin typeface="Calibri" panose="020F0502020204030204" pitchFamily="34" charset="0"/>
                  <a:ea typeface="+mn-ea"/>
                  <a:cs typeface="Calibri" panose="020F0502020204030204" pitchFamily="34" charset="0"/>
                </a:endParaRPr>
              </a:p>
            </p:txBody>
          </p:sp>
          <p:sp>
            <p:nvSpPr>
              <p:cNvPr id="287" name="Rectangle 286">
                <a:extLst>
                  <a:ext uri="{FF2B5EF4-FFF2-40B4-BE49-F238E27FC236}">
                    <a16:creationId xmlns:a16="http://schemas.microsoft.com/office/drawing/2014/main" id="{BE831E23-0E29-4C9D-815D-C7D3F0C43354}"/>
                  </a:ext>
                </a:extLst>
              </p:cNvPr>
              <p:cNvSpPr/>
              <p:nvPr/>
            </p:nvSpPr>
            <p:spPr>
              <a:xfrm>
                <a:off x="1808915" y="3881236"/>
                <a:ext cx="86562" cy="153888"/>
              </a:xfrm>
              <a:prstGeom prst="rect">
                <a:avLst/>
              </a:prstGeom>
            </p:spPr>
            <p:txBody>
              <a:bodyPr wrap="none" lIns="0" tIns="0" rIns="0" bIns="0">
                <a:spAutoFit/>
              </a:bodyPr>
              <a:lstStyle/>
              <a:p>
                <a:pPr marL="0" marR="0" lvl="0" indent="0" algn="ctr" defTabSz="609402" rtl="0" eaLnBrk="0" fontAlgn="base" latinLnBrk="0" hangingPunct="0">
                  <a:lnSpc>
                    <a:spcPct val="100000"/>
                  </a:lnSpc>
                  <a:spcBef>
                    <a:spcPct val="0"/>
                  </a:spcBef>
                  <a:spcAft>
                    <a:spcPct val="0"/>
                  </a:spcAft>
                  <a:buClrTx/>
                  <a:buSzTx/>
                  <a:buFontTx/>
                  <a:buNone/>
                  <a:tabLst/>
                  <a:defRPr/>
                </a:pPr>
                <a:r>
                  <a:rPr kumimoji="0" lang="en-US" sz="1000" b="1" i="0" u="none" strike="noStrike" kern="1200" cap="none" spc="0" normalizeH="0" baseline="0" noProof="0" dirty="0">
                    <a:ln>
                      <a:noFill/>
                    </a:ln>
                    <a:solidFill>
                      <a:srgbClr val="015873"/>
                    </a:solidFill>
                    <a:effectLst/>
                    <a:uLnTx/>
                    <a:uFillTx/>
                    <a:latin typeface="Calibri" panose="020F0502020204030204" pitchFamily="34" charset="0"/>
                    <a:ea typeface="+mn-ea"/>
                    <a:cs typeface="Calibri" panose="020F0502020204030204" pitchFamily="34" charset="0"/>
                  </a:rPr>
                  <a:t>O</a:t>
                </a:r>
              </a:p>
            </p:txBody>
          </p:sp>
          <p:sp>
            <p:nvSpPr>
              <p:cNvPr id="288" name="Rectangle 287">
                <a:extLst>
                  <a:ext uri="{FF2B5EF4-FFF2-40B4-BE49-F238E27FC236}">
                    <a16:creationId xmlns:a16="http://schemas.microsoft.com/office/drawing/2014/main" id="{6C572FF2-A1E7-4C40-9E11-45CFD887E56A}"/>
                  </a:ext>
                </a:extLst>
              </p:cNvPr>
              <p:cNvSpPr/>
              <p:nvPr/>
            </p:nvSpPr>
            <p:spPr>
              <a:xfrm>
                <a:off x="1557330" y="3460180"/>
                <a:ext cx="86562" cy="153888"/>
              </a:xfrm>
              <a:prstGeom prst="rect">
                <a:avLst/>
              </a:prstGeom>
            </p:spPr>
            <p:txBody>
              <a:bodyPr wrap="none" lIns="0" tIns="0" rIns="0" bIns="0">
                <a:spAutoFit/>
              </a:bodyPr>
              <a:lstStyle/>
              <a:p>
                <a:pPr marL="0" marR="0" lvl="0" indent="0" algn="ctr" defTabSz="609402" rtl="0" eaLnBrk="0" fontAlgn="base" latinLnBrk="0" hangingPunct="0">
                  <a:lnSpc>
                    <a:spcPct val="100000"/>
                  </a:lnSpc>
                  <a:spcBef>
                    <a:spcPct val="0"/>
                  </a:spcBef>
                  <a:spcAft>
                    <a:spcPct val="0"/>
                  </a:spcAft>
                  <a:buClrTx/>
                  <a:buSzTx/>
                  <a:buFontTx/>
                  <a:buNone/>
                  <a:tabLst/>
                  <a:defRPr/>
                </a:pPr>
                <a:r>
                  <a:rPr kumimoji="0" lang="en-US" sz="1000" b="1" i="0" u="none" strike="noStrike" kern="1200" cap="none" spc="0" normalizeH="0" baseline="0" noProof="0" dirty="0">
                    <a:ln>
                      <a:noFill/>
                    </a:ln>
                    <a:solidFill>
                      <a:srgbClr val="015873"/>
                    </a:solidFill>
                    <a:effectLst/>
                    <a:uLnTx/>
                    <a:uFillTx/>
                    <a:latin typeface="Calibri" panose="020F0502020204030204" pitchFamily="34" charset="0"/>
                    <a:ea typeface="+mn-ea"/>
                    <a:cs typeface="Calibri" panose="020F0502020204030204" pitchFamily="34" charset="0"/>
                  </a:rPr>
                  <a:t>O</a:t>
                </a:r>
              </a:p>
            </p:txBody>
          </p:sp>
          <p:sp>
            <p:nvSpPr>
              <p:cNvPr id="289" name="Rectangle 288">
                <a:extLst>
                  <a:ext uri="{FF2B5EF4-FFF2-40B4-BE49-F238E27FC236}">
                    <a16:creationId xmlns:a16="http://schemas.microsoft.com/office/drawing/2014/main" id="{C930D694-36E9-41AF-9927-0ABAB4BE1E55}"/>
                  </a:ext>
                </a:extLst>
              </p:cNvPr>
              <p:cNvSpPr/>
              <p:nvPr/>
            </p:nvSpPr>
            <p:spPr>
              <a:xfrm>
                <a:off x="1091365" y="3319261"/>
                <a:ext cx="86562" cy="153888"/>
              </a:xfrm>
              <a:prstGeom prst="rect">
                <a:avLst/>
              </a:prstGeom>
            </p:spPr>
            <p:txBody>
              <a:bodyPr wrap="none" lIns="0" tIns="0" rIns="0" bIns="0">
                <a:spAutoFit/>
              </a:bodyPr>
              <a:lstStyle/>
              <a:p>
                <a:pPr marL="0" marR="0" lvl="0" indent="0" algn="ctr" defTabSz="609402" rtl="0" eaLnBrk="0" fontAlgn="base" latinLnBrk="0" hangingPunct="0">
                  <a:lnSpc>
                    <a:spcPct val="100000"/>
                  </a:lnSpc>
                  <a:spcBef>
                    <a:spcPct val="0"/>
                  </a:spcBef>
                  <a:spcAft>
                    <a:spcPct val="0"/>
                  </a:spcAft>
                  <a:buClrTx/>
                  <a:buSzTx/>
                  <a:buFontTx/>
                  <a:buNone/>
                  <a:tabLst/>
                  <a:defRPr/>
                </a:pPr>
                <a:r>
                  <a:rPr kumimoji="0" lang="en-US" sz="1000" b="1" i="0" u="none" strike="noStrike" kern="1200" cap="none" spc="0" normalizeH="0" baseline="0" noProof="0" dirty="0">
                    <a:ln>
                      <a:noFill/>
                    </a:ln>
                    <a:solidFill>
                      <a:srgbClr val="015873"/>
                    </a:solidFill>
                    <a:effectLst/>
                    <a:uLnTx/>
                    <a:uFillTx/>
                    <a:latin typeface="Calibri" panose="020F0502020204030204" pitchFamily="34" charset="0"/>
                    <a:ea typeface="+mn-ea"/>
                    <a:cs typeface="Calibri" panose="020F0502020204030204" pitchFamily="34" charset="0"/>
                  </a:rPr>
                  <a:t>O</a:t>
                </a:r>
              </a:p>
            </p:txBody>
          </p:sp>
          <p:sp>
            <p:nvSpPr>
              <p:cNvPr id="290" name="Rectangle 289">
                <a:extLst>
                  <a:ext uri="{FF2B5EF4-FFF2-40B4-BE49-F238E27FC236}">
                    <a16:creationId xmlns:a16="http://schemas.microsoft.com/office/drawing/2014/main" id="{BECFA88F-E596-48FE-9D50-AF0DE89DEA88}"/>
                  </a:ext>
                </a:extLst>
              </p:cNvPr>
              <p:cNvSpPr/>
              <p:nvPr/>
            </p:nvSpPr>
            <p:spPr>
              <a:xfrm>
                <a:off x="932707" y="2718784"/>
                <a:ext cx="86562" cy="153888"/>
              </a:xfrm>
              <a:prstGeom prst="rect">
                <a:avLst/>
              </a:prstGeom>
            </p:spPr>
            <p:txBody>
              <a:bodyPr wrap="none" lIns="0" tIns="0" rIns="0" bIns="0">
                <a:spAutoFit/>
              </a:bodyPr>
              <a:lstStyle/>
              <a:p>
                <a:pPr marL="0" marR="0" lvl="0" indent="0" algn="ctr" defTabSz="609402" rtl="0" eaLnBrk="0" fontAlgn="base" latinLnBrk="0" hangingPunct="0">
                  <a:lnSpc>
                    <a:spcPct val="100000"/>
                  </a:lnSpc>
                  <a:spcBef>
                    <a:spcPct val="0"/>
                  </a:spcBef>
                  <a:spcAft>
                    <a:spcPct val="0"/>
                  </a:spcAft>
                  <a:buClrTx/>
                  <a:buSzTx/>
                  <a:buFontTx/>
                  <a:buNone/>
                  <a:tabLst/>
                  <a:defRPr/>
                </a:pPr>
                <a:r>
                  <a:rPr kumimoji="0" lang="en-US" sz="1000" b="1" i="0" u="none" strike="noStrike" kern="1200" cap="none" spc="0" normalizeH="0" baseline="0" noProof="0" dirty="0">
                    <a:ln>
                      <a:noFill/>
                    </a:ln>
                    <a:solidFill>
                      <a:srgbClr val="015873"/>
                    </a:solidFill>
                    <a:effectLst/>
                    <a:uLnTx/>
                    <a:uFillTx/>
                    <a:latin typeface="Calibri" panose="020F0502020204030204" pitchFamily="34" charset="0"/>
                    <a:ea typeface="+mn-ea"/>
                    <a:cs typeface="Calibri" panose="020F0502020204030204" pitchFamily="34" charset="0"/>
                  </a:rPr>
                  <a:t>O</a:t>
                </a:r>
              </a:p>
            </p:txBody>
          </p:sp>
          <p:sp>
            <p:nvSpPr>
              <p:cNvPr id="291" name="Rectangle 290">
                <a:extLst>
                  <a:ext uri="{FF2B5EF4-FFF2-40B4-BE49-F238E27FC236}">
                    <a16:creationId xmlns:a16="http://schemas.microsoft.com/office/drawing/2014/main" id="{576498AB-A8CC-4978-8C6A-4A2E2CBEE99B}"/>
                  </a:ext>
                </a:extLst>
              </p:cNvPr>
              <p:cNvSpPr/>
              <p:nvPr/>
            </p:nvSpPr>
            <p:spPr>
              <a:xfrm>
                <a:off x="1326923" y="2815523"/>
                <a:ext cx="86562" cy="153888"/>
              </a:xfrm>
              <a:prstGeom prst="rect">
                <a:avLst/>
              </a:prstGeom>
            </p:spPr>
            <p:txBody>
              <a:bodyPr wrap="none" lIns="0" tIns="0" rIns="0" bIns="0">
                <a:spAutoFit/>
              </a:bodyPr>
              <a:lstStyle/>
              <a:p>
                <a:pPr marL="0" marR="0" lvl="0" indent="0" algn="ctr" defTabSz="609402" rtl="0" eaLnBrk="0" fontAlgn="base" latinLnBrk="0" hangingPunct="0">
                  <a:lnSpc>
                    <a:spcPct val="100000"/>
                  </a:lnSpc>
                  <a:spcBef>
                    <a:spcPct val="0"/>
                  </a:spcBef>
                  <a:spcAft>
                    <a:spcPct val="0"/>
                  </a:spcAft>
                  <a:buClrTx/>
                  <a:buSzTx/>
                  <a:buFontTx/>
                  <a:buNone/>
                  <a:tabLst/>
                  <a:defRPr/>
                </a:pPr>
                <a:r>
                  <a:rPr kumimoji="0" lang="en-US" sz="1000" b="1" i="0" u="none" strike="noStrike" kern="1200" cap="none" spc="0" normalizeH="0" baseline="0" noProof="0" dirty="0">
                    <a:ln>
                      <a:noFill/>
                    </a:ln>
                    <a:solidFill>
                      <a:srgbClr val="015873"/>
                    </a:solidFill>
                    <a:effectLst/>
                    <a:uLnTx/>
                    <a:uFillTx/>
                    <a:latin typeface="Calibri" panose="020F0502020204030204" pitchFamily="34" charset="0"/>
                    <a:ea typeface="+mn-ea"/>
                    <a:cs typeface="Calibri" panose="020F0502020204030204" pitchFamily="34" charset="0"/>
                  </a:rPr>
                  <a:t>O</a:t>
                </a:r>
              </a:p>
            </p:txBody>
          </p:sp>
          <p:sp>
            <p:nvSpPr>
              <p:cNvPr id="292" name="Rectangle 291">
                <a:extLst>
                  <a:ext uri="{FF2B5EF4-FFF2-40B4-BE49-F238E27FC236}">
                    <a16:creationId xmlns:a16="http://schemas.microsoft.com/office/drawing/2014/main" id="{2A35349E-EAEF-498B-B575-9E8330CC3566}"/>
                  </a:ext>
                </a:extLst>
              </p:cNvPr>
              <p:cNvSpPr/>
              <p:nvPr/>
            </p:nvSpPr>
            <p:spPr>
              <a:xfrm>
                <a:off x="1836535" y="2953327"/>
                <a:ext cx="86562" cy="153888"/>
              </a:xfrm>
              <a:prstGeom prst="rect">
                <a:avLst/>
              </a:prstGeom>
            </p:spPr>
            <p:txBody>
              <a:bodyPr wrap="none" lIns="0" tIns="0" rIns="0" bIns="0">
                <a:spAutoFit/>
              </a:bodyPr>
              <a:lstStyle/>
              <a:p>
                <a:pPr marL="0" marR="0" lvl="0" indent="0" algn="ctr" defTabSz="609402" rtl="0" eaLnBrk="0" fontAlgn="base" latinLnBrk="0" hangingPunct="0">
                  <a:lnSpc>
                    <a:spcPct val="100000"/>
                  </a:lnSpc>
                  <a:spcBef>
                    <a:spcPct val="0"/>
                  </a:spcBef>
                  <a:spcAft>
                    <a:spcPct val="0"/>
                  </a:spcAft>
                  <a:buClrTx/>
                  <a:buSzTx/>
                  <a:buFontTx/>
                  <a:buNone/>
                  <a:tabLst/>
                  <a:defRPr/>
                </a:pPr>
                <a:r>
                  <a:rPr kumimoji="0" lang="en-US" sz="1000" b="1" i="0" u="none" strike="noStrike" kern="1200" cap="none" spc="0" normalizeH="0" baseline="0" noProof="0" dirty="0">
                    <a:ln>
                      <a:noFill/>
                    </a:ln>
                    <a:solidFill>
                      <a:srgbClr val="015873"/>
                    </a:solidFill>
                    <a:effectLst/>
                    <a:uLnTx/>
                    <a:uFillTx/>
                    <a:latin typeface="Calibri" panose="020F0502020204030204" pitchFamily="34" charset="0"/>
                    <a:ea typeface="+mn-ea"/>
                    <a:cs typeface="Calibri" panose="020F0502020204030204" pitchFamily="34" charset="0"/>
                  </a:rPr>
                  <a:t>O</a:t>
                </a:r>
              </a:p>
            </p:txBody>
          </p:sp>
          <p:sp>
            <p:nvSpPr>
              <p:cNvPr id="293" name="Rectangle 292">
                <a:extLst>
                  <a:ext uri="{FF2B5EF4-FFF2-40B4-BE49-F238E27FC236}">
                    <a16:creationId xmlns:a16="http://schemas.microsoft.com/office/drawing/2014/main" id="{7B76DC39-C46F-463B-AD3D-505E19434A2B}"/>
                  </a:ext>
                </a:extLst>
              </p:cNvPr>
              <p:cNvSpPr/>
              <p:nvPr/>
            </p:nvSpPr>
            <p:spPr>
              <a:xfrm>
                <a:off x="2057040" y="2815523"/>
                <a:ext cx="86562" cy="153888"/>
              </a:xfrm>
              <a:prstGeom prst="rect">
                <a:avLst/>
              </a:prstGeom>
            </p:spPr>
            <p:txBody>
              <a:bodyPr wrap="none" lIns="0" tIns="0" rIns="0" bIns="0">
                <a:spAutoFit/>
              </a:bodyPr>
              <a:lstStyle/>
              <a:p>
                <a:pPr marL="0" marR="0" lvl="0" indent="0" algn="ctr" defTabSz="609402" rtl="0" eaLnBrk="0" fontAlgn="base" latinLnBrk="0" hangingPunct="0">
                  <a:lnSpc>
                    <a:spcPct val="100000"/>
                  </a:lnSpc>
                  <a:spcBef>
                    <a:spcPct val="0"/>
                  </a:spcBef>
                  <a:spcAft>
                    <a:spcPct val="0"/>
                  </a:spcAft>
                  <a:buClrTx/>
                  <a:buSzTx/>
                  <a:buFontTx/>
                  <a:buNone/>
                  <a:tabLst/>
                  <a:defRPr/>
                </a:pPr>
                <a:r>
                  <a:rPr kumimoji="0" lang="en-US" sz="1000" b="1" i="0" u="none" strike="noStrike" kern="1200" cap="none" spc="0" normalizeH="0" baseline="0" noProof="0" dirty="0">
                    <a:ln>
                      <a:noFill/>
                    </a:ln>
                    <a:solidFill>
                      <a:srgbClr val="015873"/>
                    </a:solidFill>
                    <a:effectLst/>
                    <a:uLnTx/>
                    <a:uFillTx/>
                    <a:latin typeface="Calibri" panose="020F0502020204030204" pitchFamily="34" charset="0"/>
                    <a:ea typeface="+mn-ea"/>
                    <a:cs typeface="Calibri" panose="020F0502020204030204" pitchFamily="34" charset="0"/>
                  </a:rPr>
                  <a:t>O</a:t>
                </a:r>
              </a:p>
            </p:txBody>
          </p:sp>
          <p:sp>
            <p:nvSpPr>
              <p:cNvPr id="294" name="Rectangle 293">
                <a:extLst>
                  <a:ext uri="{FF2B5EF4-FFF2-40B4-BE49-F238E27FC236}">
                    <a16:creationId xmlns:a16="http://schemas.microsoft.com/office/drawing/2014/main" id="{244E3D8F-854B-4666-AA73-00D891FF2FB6}"/>
                  </a:ext>
                </a:extLst>
              </p:cNvPr>
              <p:cNvSpPr/>
              <p:nvPr/>
            </p:nvSpPr>
            <p:spPr>
              <a:xfrm>
                <a:off x="2300150" y="2963960"/>
                <a:ext cx="86562" cy="153888"/>
              </a:xfrm>
              <a:prstGeom prst="rect">
                <a:avLst/>
              </a:prstGeom>
            </p:spPr>
            <p:txBody>
              <a:bodyPr wrap="none" lIns="0" tIns="0" rIns="0" bIns="0">
                <a:spAutoFit/>
              </a:bodyPr>
              <a:lstStyle/>
              <a:p>
                <a:pPr marL="0" marR="0" lvl="0" indent="0" algn="ctr" defTabSz="609402" rtl="0" eaLnBrk="0" fontAlgn="base" latinLnBrk="0" hangingPunct="0">
                  <a:lnSpc>
                    <a:spcPct val="100000"/>
                  </a:lnSpc>
                  <a:spcBef>
                    <a:spcPct val="0"/>
                  </a:spcBef>
                  <a:spcAft>
                    <a:spcPct val="0"/>
                  </a:spcAft>
                  <a:buClrTx/>
                  <a:buSzTx/>
                  <a:buFontTx/>
                  <a:buNone/>
                  <a:tabLst/>
                  <a:defRPr/>
                </a:pPr>
                <a:r>
                  <a:rPr kumimoji="0" lang="en-US" sz="1000" b="1" i="0" u="none" strike="noStrike" kern="1200" cap="none" spc="0" normalizeH="0" baseline="0" noProof="0" dirty="0">
                    <a:ln>
                      <a:noFill/>
                    </a:ln>
                    <a:solidFill>
                      <a:srgbClr val="015873"/>
                    </a:solidFill>
                    <a:effectLst/>
                    <a:uLnTx/>
                    <a:uFillTx/>
                    <a:latin typeface="Calibri" panose="020F0502020204030204" pitchFamily="34" charset="0"/>
                    <a:ea typeface="+mn-ea"/>
                    <a:cs typeface="Calibri" panose="020F0502020204030204" pitchFamily="34" charset="0"/>
                  </a:rPr>
                  <a:t>O</a:t>
                </a:r>
              </a:p>
            </p:txBody>
          </p:sp>
          <p:sp>
            <p:nvSpPr>
              <p:cNvPr id="295" name="Rectangle 294">
                <a:extLst>
                  <a:ext uri="{FF2B5EF4-FFF2-40B4-BE49-F238E27FC236}">
                    <a16:creationId xmlns:a16="http://schemas.microsoft.com/office/drawing/2014/main" id="{9B533B22-AD4C-4866-A294-52EF1E900F25}"/>
                  </a:ext>
                </a:extLst>
              </p:cNvPr>
              <p:cNvSpPr/>
              <p:nvPr/>
            </p:nvSpPr>
            <p:spPr>
              <a:xfrm>
                <a:off x="3371180" y="2529040"/>
                <a:ext cx="86562" cy="153888"/>
              </a:xfrm>
              <a:prstGeom prst="rect">
                <a:avLst/>
              </a:prstGeom>
            </p:spPr>
            <p:txBody>
              <a:bodyPr wrap="none" lIns="0" tIns="0" rIns="0" bIns="0">
                <a:spAutoFit/>
              </a:bodyPr>
              <a:lstStyle/>
              <a:p>
                <a:pPr marL="0" marR="0" lvl="0" indent="0" algn="ctr" defTabSz="609402" rtl="0" eaLnBrk="0" fontAlgn="base" latinLnBrk="0" hangingPunct="0">
                  <a:lnSpc>
                    <a:spcPct val="100000"/>
                  </a:lnSpc>
                  <a:spcBef>
                    <a:spcPct val="0"/>
                  </a:spcBef>
                  <a:spcAft>
                    <a:spcPct val="0"/>
                  </a:spcAft>
                  <a:buClrTx/>
                  <a:buSzTx/>
                  <a:buFontTx/>
                  <a:buNone/>
                  <a:tabLst/>
                  <a:defRPr/>
                </a:pPr>
                <a:r>
                  <a:rPr kumimoji="0" lang="en-US" sz="1000" b="1" i="0" u="none" strike="noStrike" kern="1200" cap="none" spc="0" normalizeH="0" baseline="0" noProof="0" dirty="0">
                    <a:ln>
                      <a:noFill/>
                    </a:ln>
                    <a:solidFill>
                      <a:srgbClr val="015873"/>
                    </a:solidFill>
                    <a:effectLst/>
                    <a:uLnTx/>
                    <a:uFillTx/>
                    <a:latin typeface="Calibri" panose="020F0502020204030204" pitchFamily="34" charset="0"/>
                    <a:ea typeface="+mn-ea"/>
                    <a:cs typeface="Calibri" panose="020F0502020204030204" pitchFamily="34" charset="0"/>
                  </a:rPr>
                  <a:t>O</a:t>
                </a:r>
              </a:p>
            </p:txBody>
          </p:sp>
          <p:sp>
            <p:nvSpPr>
              <p:cNvPr id="296" name="Rectangle 295">
                <a:extLst>
                  <a:ext uri="{FF2B5EF4-FFF2-40B4-BE49-F238E27FC236}">
                    <a16:creationId xmlns:a16="http://schemas.microsoft.com/office/drawing/2014/main" id="{4F0760D4-AD94-4065-951D-CE7744C92228}"/>
                  </a:ext>
                </a:extLst>
              </p:cNvPr>
              <p:cNvSpPr/>
              <p:nvPr/>
            </p:nvSpPr>
            <p:spPr>
              <a:xfrm>
                <a:off x="3622728" y="2601910"/>
                <a:ext cx="86562" cy="153888"/>
              </a:xfrm>
              <a:prstGeom prst="rect">
                <a:avLst/>
              </a:prstGeom>
            </p:spPr>
            <p:txBody>
              <a:bodyPr wrap="none" lIns="0" tIns="0" rIns="0" bIns="0">
                <a:spAutoFit/>
              </a:bodyPr>
              <a:lstStyle/>
              <a:p>
                <a:pPr marL="0" marR="0" lvl="0" indent="0" algn="ctr" defTabSz="609402" rtl="0" eaLnBrk="0" fontAlgn="base" latinLnBrk="0" hangingPunct="0">
                  <a:lnSpc>
                    <a:spcPct val="100000"/>
                  </a:lnSpc>
                  <a:spcBef>
                    <a:spcPct val="0"/>
                  </a:spcBef>
                  <a:spcAft>
                    <a:spcPct val="0"/>
                  </a:spcAft>
                  <a:buClrTx/>
                  <a:buSzTx/>
                  <a:buFontTx/>
                  <a:buNone/>
                  <a:tabLst/>
                  <a:defRPr/>
                </a:pPr>
                <a:r>
                  <a:rPr kumimoji="0" lang="en-US" sz="1000" b="1" i="0" u="none" strike="noStrike" kern="1200" cap="none" spc="0" normalizeH="0" baseline="0" noProof="0" dirty="0">
                    <a:ln>
                      <a:noFill/>
                    </a:ln>
                    <a:solidFill>
                      <a:srgbClr val="00823B"/>
                    </a:solidFill>
                    <a:effectLst/>
                    <a:uLnTx/>
                    <a:uFillTx/>
                    <a:latin typeface="Calibri" panose="020F0502020204030204" pitchFamily="34" charset="0"/>
                    <a:ea typeface="+mn-ea"/>
                    <a:cs typeface="Calibri" panose="020F0502020204030204" pitchFamily="34" charset="0"/>
                  </a:rPr>
                  <a:t>O</a:t>
                </a:r>
              </a:p>
            </p:txBody>
          </p:sp>
          <p:sp>
            <p:nvSpPr>
              <p:cNvPr id="297" name="Rectangle 296">
                <a:extLst>
                  <a:ext uri="{FF2B5EF4-FFF2-40B4-BE49-F238E27FC236}">
                    <a16:creationId xmlns:a16="http://schemas.microsoft.com/office/drawing/2014/main" id="{29888C63-E0C9-44AE-8C40-7D1C1538DEF1}"/>
                  </a:ext>
                </a:extLst>
              </p:cNvPr>
              <p:cNvSpPr/>
              <p:nvPr/>
            </p:nvSpPr>
            <p:spPr>
              <a:xfrm>
                <a:off x="3819304" y="2623112"/>
                <a:ext cx="86562" cy="153888"/>
              </a:xfrm>
              <a:prstGeom prst="rect">
                <a:avLst/>
              </a:prstGeom>
            </p:spPr>
            <p:txBody>
              <a:bodyPr wrap="none" lIns="0" tIns="0" rIns="0" bIns="0">
                <a:spAutoFit/>
              </a:bodyPr>
              <a:lstStyle/>
              <a:p>
                <a:pPr marL="0" marR="0" lvl="0" indent="0" algn="ctr" defTabSz="609402" rtl="0" eaLnBrk="0" fontAlgn="base" latinLnBrk="0" hangingPunct="0">
                  <a:lnSpc>
                    <a:spcPct val="100000"/>
                  </a:lnSpc>
                  <a:spcBef>
                    <a:spcPct val="0"/>
                  </a:spcBef>
                  <a:spcAft>
                    <a:spcPct val="0"/>
                  </a:spcAft>
                  <a:buClrTx/>
                  <a:buSzTx/>
                  <a:buFontTx/>
                  <a:buNone/>
                  <a:tabLst/>
                  <a:defRPr/>
                </a:pPr>
                <a:r>
                  <a:rPr kumimoji="0" lang="en-US" sz="1000" b="1" i="0" u="none" strike="noStrike" kern="1200" cap="none" spc="0" normalizeH="0" baseline="0" noProof="0" dirty="0">
                    <a:ln>
                      <a:noFill/>
                    </a:ln>
                    <a:solidFill>
                      <a:srgbClr val="00823B"/>
                    </a:solidFill>
                    <a:effectLst/>
                    <a:uLnTx/>
                    <a:uFillTx/>
                    <a:latin typeface="Calibri" panose="020F0502020204030204" pitchFamily="34" charset="0"/>
                    <a:ea typeface="+mn-ea"/>
                    <a:cs typeface="Calibri" panose="020F0502020204030204" pitchFamily="34" charset="0"/>
                  </a:rPr>
                  <a:t>O</a:t>
                </a:r>
              </a:p>
            </p:txBody>
          </p:sp>
          <p:sp>
            <p:nvSpPr>
              <p:cNvPr id="298" name="Rectangle 297">
                <a:extLst>
                  <a:ext uri="{FF2B5EF4-FFF2-40B4-BE49-F238E27FC236}">
                    <a16:creationId xmlns:a16="http://schemas.microsoft.com/office/drawing/2014/main" id="{E7B3F58A-E3CC-4D30-A316-1C9507CD6EF0}"/>
                  </a:ext>
                </a:extLst>
              </p:cNvPr>
              <p:cNvSpPr/>
              <p:nvPr/>
            </p:nvSpPr>
            <p:spPr>
              <a:xfrm>
                <a:off x="3776023" y="2012950"/>
                <a:ext cx="86562" cy="153888"/>
              </a:xfrm>
              <a:prstGeom prst="rect">
                <a:avLst/>
              </a:prstGeom>
            </p:spPr>
            <p:txBody>
              <a:bodyPr wrap="none" lIns="0" tIns="0" rIns="0" bIns="0">
                <a:spAutoFit/>
              </a:bodyPr>
              <a:lstStyle/>
              <a:p>
                <a:pPr marL="0" marR="0" lvl="0" indent="0" algn="ctr" defTabSz="609402" rtl="0" eaLnBrk="0" fontAlgn="base" latinLnBrk="0" hangingPunct="0">
                  <a:lnSpc>
                    <a:spcPct val="100000"/>
                  </a:lnSpc>
                  <a:spcBef>
                    <a:spcPct val="0"/>
                  </a:spcBef>
                  <a:spcAft>
                    <a:spcPct val="0"/>
                  </a:spcAft>
                  <a:buClrTx/>
                  <a:buSzTx/>
                  <a:buFontTx/>
                  <a:buNone/>
                  <a:tabLst/>
                  <a:defRPr/>
                </a:pPr>
                <a:r>
                  <a:rPr kumimoji="0" lang="en-US" sz="1000" b="1" i="0" u="none" strike="noStrike" kern="1200" cap="none" spc="0" normalizeH="0" baseline="0" noProof="0" dirty="0">
                    <a:ln>
                      <a:noFill/>
                    </a:ln>
                    <a:solidFill>
                      <a:srgbClr val="00823B"/>
                    </a:solidFill>
                    <a:effectLst/>
                    <a:uLnTx/>
                    <a:uFillTx/>
                    <a:latin typeface="Calibri" panose="020F0502020204030204" pitchFamily="34" charset="0"/>
                    <a:ea typeface="+mn-ea"/>
                    <a:cs typeface="Calibri" panose="020F0502020204030204" pitchFamily="34" charset="0"/>
                  </a:rPr>
                  <a:t>O</a:t>
                </a:r>
              </a:p>
            </p:txBody>
          </p:sp>
          <p:sp>
            <p:nvSpPr>
              <p:cNvPr id="299" name="Rectangle 298">
                <a:extLst>
                  <a:ext uri="{FF2B5EF4-FFF2-40B4-BE49-F238E27FC236}">
                    <a16:creationId xmlns:a16="http://schemas.microsoft.com/office/drawing/2014/main" id="{C6063EF7-15ED-4A4A-A872-0D90A480C7DA}"/>
                  </a:ext>
                </a:extLst>
              </p:cNvPr>
              <p:cNvSpPr/>
              <p:nvPr/>
            </p:nvSpPr>
            <p:spPr>
              <a:xfrm>
                <a:off x="3862585" y="2407122"/>
                <a:ext cx="86562" cy="153888"/>
              </a:xfrm>
              <a:prstGeom prst="rect">
                <a:avLst/>
              </a:prstGeom>
            </p:spPr>
            <p:txBody>
              <a:bodyPr wrap="none" lIns="0" tIns="0" rIns="0" bIns="0">
                <a:spAutoFit/>
              </a:bodyPr>
              <a:lstStyle/>
              <a:p>
                <a:pPr marL="0" marR="0" lvl="0" indent="0" algn="ctr" defTabSz="609402" rtl="0" eaLnBrk="0" fontAlgn="base" latinLnBrk="0" hangingPunct="0">
                  <a:lnSpc>
                    <a:spcPct val="100000"/>
                  </a:lnSpc>
                  <a:spcBef>
                    <a:spcPct val="0"/>
                  </a:spcBef>
                  <a:spcAft>
                    <a:spcPct val="0"/>
                  </a:spcAft>
                  <a:buClrTx/>
                  <a:buSzTx/>
                  <a:buFontTx/>
                  <a:buNone/>
                  <a:tabLst/>
                  <a:defRPr/>
                </a:pPr>
                <a:r>
                  <a:rPr kumimoji="0" lang="en-US" sz="1000" b="1" i="0" u="none" strike="noStrike" kern="1200" cap="none" spc="0" normalizeH="0" baseline="0" noProof="0" dirty="0">
                    <a:ln>
                      <a:noFill/>
                    </a:ln>
                    <a:solidFill>
                      <a:srgbClr val="00823B"/>
                    </a:solidFill>
                    <a:effectLst/>
                    <a:uLnTx/>
                    <a:uFillTx/>
                    <a:latin typeface="Calibri" panose="020F0502020204030204" pitchFamily="34" charset="0"/>
                    <a:ea typeface="+mn-ea"/>
                    <a:cs typeface="Calibri" panose="020F0502020204030204" pitchFamily="34" charset="0"/>
                  </a:rPr>
                  <a:t>O</a:t>
                </a:r>
              </a:p>
            </p:txBody>
          </p:sp>
          <p:sp>
            <p:nvSpPr>
              <p:cNvPr id="300" name="Rectangle 299">
                <a:extLst>
                  <a:ext uri="{FF2B5EF4-FFF2-40B4-BE49-F238E27FC236}">
                    <a16:creationId xmlns:a16="http://schemas.microsoft.com/office/drawing/2014/main" id="{B03671CF-6663-4513-836C-B009C58F4F5E}"/>
                  </a:ext>
                </a:extLst>
              </p:cNvPr>
              <p:cNvSpPr/>
              <p:nvPr/>
            </p:nvSpPr>
            <p:spPr>
              <a:xfrm>
                <a:off x="2639403" y="1937315"/>
                <a:ext cx="166713" cy="153888"/>
              </a:xfrm>
              <a:prstGeom prst="rect">
                <a:avLst/>
              </a:prstGeom>
            </p:spPr>
            <p:txBody>
              <a:bodyPr wrap="none" lIns="0" tIns="0" rIns="0" bIns="0">
                <a:spAutoFit/>
              </a:bodyPr>
              <a:lstStyle/>
              <a:p>
                <a:pPr marL="0" marR="0" lvl="0" indent="0" algn="ctr" defTabSz="609402" rtl="0" eaLnBrk="0" fontAlgn="base" latinLnBrk="0" hangingPunct="0">
                  <a:lnSpc>
                    <a:spcPct val="100000"/>
                  </a:lnSpc>
                  <a:spcBef>
                    <a:spcPct val="0"/>
                  </a:spcBef>
                  <a:spcAft>
                    <a:spcPct val="0"/>
                  </a:spcAft>
                  <a:buClrTx/>
                  <a:buSzTx/>
                  <a:buFontTx/>
                  <a:buNone/>
                  <a:tabLst/>
                  <a:defRPr/>
                </a:pPr>
                <a:r>
                  <a:rPr kumimoji="0" lang="en-US" sz="1000" b="1" i="0" u="none" strike="noStrike" kern="1200" cap="none" spc="0" normalizeH="0" baseline="0" noProof="0" dirty="0">
                    <a:ln>
                      <a:noFill/>
                    </a:ln>
                    <a:solidFill>
                      <a:srgbClr val="00823B"/>
                    </a:solidFill>
                    <a:effectLst/>
                    <a:uLnTx/>
                    <a:uFillTx/>
                    <a:latin typeface="Calibri" panose="020F0502020204030204" pitchFamily="34" charset="0"/>
                    <a:ea typeface="+mn-ea"/>
                    <a:cs typeface="Calibri" panose="020F0502020204030204" pitchFamily="34" charset="0"/>
                  </a:rPr>
                  <a:t>HO</a:t>
                </a:r>
              </a:p>
            </p:txBody>
          </p:sp>
          <p:sp>
            <p:nvSpPr>
              <p:cNvPr id="301" name="Rectangle 300">
                <a:extLst>
                  <a:ext uri="{FF2B5EF4-FFF2-40B4-BE49-F238E27FC236}">
                    <a16:creationId xmlns:a16="http://schemas.microsoft.com/office/drawing/2014/main" id="{1C491DA3-E803-4100-A414-84863B70398C}"/>
                  </a:ext>
                </a:extLst>
              </p:cNvPr>
              <p:cNvSpPr/>
              <p:nvPr/>
            </p:nvSpPr>
            <p:spPr>
              <a:xfrm>
                <a:off x="3563248" y="2073839"/>
                <a:ext cx="84960" cy="153888"/>
              </a:xfrm>
              <a:prstGeom prst="rect">
                <a:avLst/>
              </a:prstGeom>
            </p:spPr>
            <p:txBody>
              <a:bodyPr wrap="none" lIns="0" tIns="0" rIns="0" bIns="0">
                <a:spAutoFit/>
              </a:bodyPr>
              <a:lstStyle/>
              <a:p>
                <a:pPr marL="0" marR="0" lvl="0" indent="0" algn="ctr" defTabSz="609402" rtl="0" eaLnBrk="0" fontAlgn="base" latinLnBrk="0" hangingPunct="0">
                  <a:lnSpc>
                    <a:spcPct val="100000"/>
                  </a:lnSpc>
                  <a:spcBef>
                    <a:spcPct val="0"/>
                  </a:spcBef>
                  <a:spcAft>
                    <a:spcPct val="0"/>
                  </a:spcAft>
                  <a:buClrTx/>
                  <a:buSzTx/>
                  <a:buFontTx/>
                  <a:buNone/>
                  <a:tabLst/>
                  <a:defRPr/>
                </a:pPr>
                <a:r>
                  <a:rPr kumimoji="0" lang="en-US" sz="1000" b="1" i="0" u="none" strike="noStrike" kern="1200" cap="none" spc="0" normalizeH="0" baseline="0" noProof="0" dirty="0">
                    <a:ln>
                      <a:noFill/>
                    </a:ln>
                    <a:solidFill>
                      <a:srgbClr val="00823B"/>
                    </a:solidFill>
                    <a:effectLst/>
                    <a:uLnTx/>
                    <a:uFillTx/>
                    <a:latin typeface="Calibri" panose="020F0502020204030204" pitchFamily="34" charset="0"/>
                    <a:ea typeface="+mn-ea"/>
                    <a:cs typeface="Calibri" panose="020F0502020204030204" pitchFamily="34" charset="0"/>
                  </a:rPr>
                  <a:t>N</a:t>
                </a:r>
              </a:p>
            </p:txBody>
          </p:sp>
          <p:sp>
            <p:nvSpPr>
              <p:cNvPr id="302" name="Rectangle 301">
                <a:extLst>
                  <a:ext uri="{FF2B5EF4-FFF2-40B4-BE49-F238E27FC236}">
                    <a16:creationId xmlns:a16="http://schemas.microsoft.com/office/drawing/2014/main" id="{C6013B3F-8A93-45B0-BB07-51FA61B66303}"/>
                  </a:ext>
                </a:extLst>
              </p:cNvPr>
              <p:cNvSpPr/>
              <p:nvPr/>
            </p:nvSpPr>
            <p:spPr>
              <a:xfrm>
                <a:off x="831616" y="3106912"/>
                <a:ext cx="84960" cy="153888"/>
              </a:xfrm>
              <a:prstGeom prst="rect">
                <a:avLst/>
              </a:prstGeom>
            </p:spPr>
            <p:txBody>
              <a:bodyPr wrap="none" lIns="0" tIns="0" rIns="0" bIns="0">
                <a:spAutoFit/>
              </a:bodyPr>
              <a:lstStyle/>
              <a:p>
                <a:pPr marL="0" marR="0" lvl="0" indent="0" algn="ctr" defTabSz="609402" rtl="0" eaLnBrk="0" fontAlgn="base" latinLnBrk="0" hangingPunct="0">
                  <a:lnSpc>
                    <a:spcPct val="100000"/>
                  </a:lnSpc>
                  <a:spcBef>
                    <a:spcPct val="0"/>
                  </a:spcBef>
                  <a:spcAft>
                    <a:spcPct val="0"/>
                  </a:spcAft>
                  <a:buClrTx/>
                  <a:buSzTx/>
                  <a:buFontTx/>
                  <a:buNone/>
                  <a:tabLst/>
                  <a:defRPr/>
                </a:pPr>
                <a:r>
                  <a:rPr kumimoji="0" lang="en-US" sz="1000" b="1" i="0" u="none" strike="noStrike" kern="1200" cap="none" spc="0" normalizeH="0" baseline="0" noProof="0" dirty="0">
                    <a:ln>
                      <a:noFill/>
                    </a:ln>
                    <a:solidFill>
                      <a:srgbClr val="015873"/>
                    </a:solidFill>
                    <a:effectLst/>
                    <a:uLnTx/>
                    <a:uFillTx/>
                    <a:latin typeface="Calibri" panose="020F0502020204030204" pitchFamily="34" charset="0"/>
                    <a:ea typeface="+mn-ea"/>
                    <a:cs typeface="Calibri" panose="020F0502020204030204" pitchFamily="34" charset="0"/>
                  </a:rPr>
                  <a:t>N</a:t>
                </a:r>
              </a:p>
            </p:txBody>
          </p:sp>
          <p:sp>
            <p:nvSpPr>
              <p:cNvPr id="303" name="Rectangle 302">
                <a:extLst>
                  <a:ext uri="{FF2B5EF4-FFF2-40B4-BE49-F238E27FC236}">
                    <a16:creationId xmlns:a16="http://schemas.microsoft.com/office/drawing/2014/main" id="{7A0B2F6D-E42D-4E20-BDA9-5A15ED152980}"/>
                  </a:ext>
                </a:extLst>
              </p:cNvPr>
              <p:cNvSpPr/>
              <p:nvPr/>
            </p:nvSpPr>
            <p:spPr>
              <a:xfrm>
                <a:off x="1705270" y="2673504"/>
                <a:ext cx="80150" cy="131959"/>
              </a:xfrm>
              <a:prstGeom prst="rect">
                <a:avLst/>
              </a:prstGeom>
            </p:spPr>
            <p:txBody>
              <a:bodyPr wrap="none" lIns="0" tIns="0" rIns="0" bIns="0">
                <a:spAutoFit/>
              </a:bodyPr>
              <a:lstStyle/>
              <a:p>
                <a:pPr marL="0" marR="0" lvl="0" indent="0" algn="ctr" defTabSz="609402" rtl="0" eaLnBrk="0" fontAlgn="base" latinLnBrk="0" hangingPunct="0">
                  <a:lnSpc>
                    <a:spcPct val="85000"/>
                  </a:lnSpc>
                  <a:spcBef>
                    <a:spcPct val="0"/>
                  </a:spcBef>
                  <a:spcAft>
                    <a:spcPct val="0"/>
                  </a:spcAft>
                  <a:buClrTx/>
                  <a:buSzTx/>
                  <a:buFontTx/>
                  <a:buNone/>
                  <a:tabLst/>
                  <a:defRPr/>
                </a:pPr>
                <a:r>
                  <a:rPr kumimoji="0" lang="en-US" sz="1000" b="1" i="0" u="none" strike="noStrike" kern="1200" cap="none" spc="0" normalizeH="0" baseline="0" noProof="0" dirty="0">
                    <a:ln>
                      <a:noFill/>
                    </a:ln>
                    <a:solidFill>
                      <a:srgbClr val="015873"/>
                    </a:solidFill>
                    <a:effectLst/>
                    <a:uLnTx/>
                    <a:uFillTx/>
                    <a:latin typeface="Calibri" panose="020F0502020204030204" pitchFamily="34" charset="0"/>
                    <a:ea typeface="+mn-ea"/>
                    <a:cs typeface="Calibri" panose="020F0502020204030204" pitchFamily="34" charset="0"/>
                  </a:rPr>
                  <a:t>H</a:t>
                </a:r>
              </a:p>
            </p:txBody>
          </p:sp>
          <p:sp>
            <p:nvSpPr>
              <p:cNvPr id="304" name="Rectangle 303">
                <a:extLst>
                  <a:ext uri="{FF2B5EF4-FFF2-40B4-BE49-F238E27FC236}">
                    <a16:creationId xmlns:a16="http://schemas.microsoft.com/office/drawing/2014/main" id="{9E21F965-5FFD-49A4-B1CC-1DD22741C9FE}"/>
                  </a:ext>
                </a:extLst>
              </p:cNvPr>
              <p:cNvSpPr/>
              <p:nvPr/>
            </p:nvSpPr>
            <p:spPr>
              <a:xfrm>
                <a:off x="1708171" y="2772084"/>
                <a:ext cx="84960" cy="153888"/>
              </a:xfrm>
              <a:prstGeom prst="rect">
                <a:avLst/>
              </a:prstGeom>
            </p:spPr>
            <p:txBody>
              <a:bodyPr wrap="none" lIns="0" tIns="0" rIns="0" bIns="0">
                <a:spAutoFit/>
              </a:bodyPr>
              <a:lstStyle/>
              <a:p>
                <a:pPr marL="0" marR="0" lvl="0" indent="0" algn="ctr" defTabSz="609402" rtl="0" eaLnBrk="0" fontAlgn="base" latinLnBrk="0" hangingPunct="0">
                  <a:lnSpc>
                    <a:spcPct val="100000"/>
                  </a:lnSpc>
                  <a:spcBef>
                    <a:spcPct val="0"/>
                  </a:spcBef>
                  <a:spcAft>
                    <a:spcPct val="0"/>
                  </a:spcAft>
                  <a:buClrTx/>
                  <a:buSzTx/>
                  <a:buFontTx/>
                  <a:buNone/>
                  <a:tabLst/>
                  <a:defRPr/>
                </a:pPr>
                <a:r>
                  <a:rPr kumimoji="0" lang="en-US" sz="1000" b="1" i="0" u="none" strike="noStrike" kern="1200" cap="none" spc="0" normalizeH="0" baseline="0" noProof="0" dirty="0">
                    <a:ln>
                      <a:noFill/>
                    </a:ln>
                    <a:solidFill>
                      <a:srgbClr val="015873"/>
                    </a:solidFill>
                    <a:effectLst/>
                    <a:uLnTx/>
                    <a:uFillTx/>
                    <a:latin typeface="Calibri" panose="020F0502020204030204" pitchFamily="34" charset="0"/>
                    <a:ea typeface="+mn-ea"/>
                    <a:cs typeface="Calibri" panose="020F0502020204030204" pitchFamily="34" charset="0"/>
                  </a:rPr>
                  <a:t>N</a:t>
                </a:r>
              </a:p>
            </p:txBody>
          </p:sp>
          <p:sp>
            <p:nvSpPr>
              <p:cNvPr id="305" name="Rectangle 304">
                <a:extLst>
                  <a:ext uri="{FF2B5EF4-FFF2-40B4-BE49-F238E27FC236}">
                    <a16:creationId xmlns:a16="http://schemas.microsoft.com/office/drawing/2014/main" id="{1973BC77-0D0B-47C4-82FF-F1F1BC096879}"/>
                  </a:ext>
                </a:extLst>
              </p:cNvPr>
              <p:cNvSpPr/>
              <p:nvPr/>
            </p:nvSpPr>
            <p:spPr>
              <a:xfrm>
                <a:off x="956587" y="3529542"/>
                <a:ext cx="80150" cy="131959"/>
              </a:xfrm>
              <a:prstGeom prst="rect">
                <a:avLst/>
              </a:prstGeom>
            </p:spPr>
            <p:txBody>
              <a:bodyPr wrap="none" lIns="0" tIns="0" rIns="0" bIns="0">
                <a:spAutoFit/>
              </a:bodyPr>
              <a:lstStyle/>
              <a:p>
                <a:pPr marL="0" marR="0" lvl="0" indent="0" algn="ctr" defTabSz="609402" rtl="0" eaLnBrk="0" fontAlgn="base" latinLnBrk="0" hangingPunct="0">
                  <a:lnSpc>
                    <a:spcPct val="85000"/>
                  </a:lnSpc>
                  <a:spcBef>
                    <a:spcPct val="0"/>
                  </a:spcBef>
                  <a:spcAft>
                    <a:spcPct val="0"/>
                  </a:spcAft>
                  <a:buClrTx/>
                  <a:buSzTx/>
                  <a:buFontTx/>
                  <a:buNone/>
                  <a:tabLst/>
                  <a:defRPr/>
                </a:pPr>
                <a:r>
                  <a:rPr kumimoji="0" lang="en-US" sz="1000" b="1" i="0" u="none" strike="noStrike" kern="1200" cap="none" spc="0" normalizeH="0" baseline="0" noProof="0" dirty="0">
                    <a:ln>
                      <a:noFill/>
                    </a:ln>
                    <a:solidFill>
                      <a:srgbClr val="015873"/>
                    </a:solidFill>
                    <a:effectLst/>
                    <a:uLnTx/>
                    <a:uFillTx/>
                    <a:latin typeface="Calibri" panose="020F0502020204030204" pitchFamily="34" charset="0"/>
                    <a:ea typeface="+mn-ea"/>
                    <a:cs typeface="Calibri" panose="020F0502020204030204" pitchFamily="34" charset="0"/>
                  </a:rPr>
                  <a:t>H</a:t>
                </a:r>
              </a:p>
            </p:txBody>
          </p:sp>
          <p:sp>
            <p:nvSpPr>
              <p:cNvPr id="306" name="Rectangle 305">
                <a:extLst>
                  <a:ext uri="{FF2B5EF4-FFF2-40B4-BE49-F238E27FC236}">
                    <a16:creationId xmlns:a16="http://schemas.microsoft.com/office/drawing/2014/main" id="{5767D686-1335-4CD7-9187-1B54A5655DE9}"/>
                  </a:ext>
                </a:extLst>
              </p:cNvPr>
              <p:cNvSpPr/>
              <p:nvPr/>
            </p:nvSpPr>
            <p:spPr>
              <a:xfrm>
                <a:off x="959488" y="3628122"/>
                <a:ext cx="84960" cy="153888"/>
              </a:xfrm>
              <a:prstGeom prst="rect">
                <a:avLst/>
              </a:prstGeom>
            </p:spPr>
            <p:txBody>
              <a:bodyPr wrap="none" lIns="0" tIns="0" rIns="0" bIns="0">
                <a:spAutoFit/>
              </a:bodyPr>
              <a:lstStyle/>
              <a:p>
                <a:pPr marL="0" marR="0" lvl="0" indent="0" algn="ctr" defTabSz="609402" rtl="0" eaLnBrk="0" fontAlgn="base" latinLnBrk="0" hangingPunct="0">
                  <a:lnSpc>
                    <a:spcPct val="100000"/>
                  </a:lnSpc>
                  <a:spcBef>
                    <a:spcPct val="0"/>
                  </a:spcBef>
                  <a:spcAft>
                    <a:spcPct val="0"/>
                  </a:spcAft>
                  <a:buClrTx/>
                  <a:buSzTx/>
                  <a:buFontTx/>
                  <a:buNone/>
                  <a:tabLst/>
                  <a:defRPr/>
                </a:pPr>
                <a:r>
                  <a:rPr kumimoji="0" lang="en-US" sz="1000" b="1" i="0" u="none" strike="noStrike" kern="1200" cap="none" spc="0" normalizeH="0" baseline="0" noProof="0" dirty="0">
                    <a:ln>
                      <a:noFill/>
                    </a:ln>
                    <a:solidFill>
                      <a:srgbClr val="015873"/>
                    </a:solidFill>
                    <a:effectLst/>
                    <a:uLnTx/>
                    <a:uFillTx/>
                    <a:latin typeface="Calibri" panose="020F0502020204030204" pitchFamily="34" charset="0"/>
                    <a:ea typeface="+mn-ea"/>
                    <a:cs typeface="Calibri" panose="020F0502020204030204" pitchFamily="34" charset="0"/>
                  </a:rPr>
                  <a:t>N</a:t>
                </a:r>
              </a:p>
            </p:txBody>
          </p:sp>
          <p:sp>
            <p:nvSpPr>
              <p:cNvPr id="307" name="Rectangle 306">
                <a:extLst>
                  <a:ext uri="{FF2B5EF4-FFF2-40B4-BE49-F238E27FC236}">
                    <a16:creationId xmlns:a16="http://schemas.microsoft.com/office/drawing/2014/main" id="{1A102237-C502-454C-85CF-DB63EBA1A4D7}"/>
                  </a:ext>
                </a:extLst>
              </p:cNvPr>
              <p:cNvSpPr/>
              <p:nvPr/>
            </p:nvSpPr>
            <p:spPr>
              <a:xfrm>
                <a:off x="1653767" y="3684401"/>
                <a:ext cx="84960" cy="153888"/>
              </a:xfrm>
              <a:prstGeom prst="rect">
                <a:avLst/>
              </a:prstGeom>
            </p:spPr>
            <p:txBody>
              <a:bodyPr wrap="none" lIns="0" tIns="0" rIns="0" bIns="0">
                <a:spAutoFit/>
              </a:bodyPr>
              <a:lstStyle/>
              <a:p>
                <a:pPr marL="0" marR="0" lvl="0" indent="0" algn="ctr" defTabSz="609402" rtl="0" eaLnBrk="0" fontAlgn="base" latinLnBrk="0" hangingPunct="0">
                  <a:lnSpc>
                    <a:spcPct val="100000"/>
                  </a:lnSpc>
                  <a:spcBef>
                    <a:spcPct val="0"/>
                  </a:spcBef>
                  <a:spcAft>
                    <a:spcPct val="0"/>
                  </a:spcAft>
                  <a:buClrTx/>
                  <a:buSzTx/>
                  <a:buFontTx/>
                  <a:buNone/>
                  <a:tabLst/>
                  <a:defRPr/>
                </a:pPr>
                <a:r>
                  <a:rPr kumimoji="0" lang="en-US" sz="1000" b="1" i="0" u="none" strike="noStrike" kern="1200" cap="none" spc="0" normalizeH="0" baseline="0" noProof="0" dirty="0">
                    <a:ln>
                      <a:noFill/>
                    </a:ln>
                    <a:solidFill>
                      <a:srgbClr val="015873"/>
                    </a:solidFill>
                    <a:effectLst/>
                    <a:uLnTx/>
                    <a:uFillTx/>
                    <a:latin typeface="Calibri" panose="020F0502020204030204" pitchFamily="34" charset="0"/>
                    <a:ea typeface="+mn-ea"/>
                    <a:cs typeface="Calibri" panose="020F0502020204030204" pitchFamily="34" charset="0"/>
                  </a:rPr>
                  <a:t>N</a:t>
                </a:r>
              </a:p>
            </p:txBody>
          </p:sp>
          <p:sp>
            <p:nvSpPr>
              <p:cNvPr id="308" name="Rectangle 307">
                <a:extLst>
                  <a:ext uri="{FF2B5EF4-FFF2-40B4-BE49-F238E27FC236}">
                    <a16:creationId xmlns:a16="http://schemas.microsoft.com/office/drawing/2014/main" id="{3A4CF2C3-9CEE-47DC-BA42-EDB149EDF010}"/>
                  </a:ext>
                </a:extLst>
              </p:cNvPr>
              <p:cNvSpPr/>
              <p:nvPr/>
            </p:nvSpPr>
            <p:spPr>
              <a:xfrm>
                <a:off x="708209" y="3138305"/>
                <a:ext cx="84960" cy="153888"/>
              </a:xfrm>
              <a:prstGeom prst="rect">
                <a:avLst/>
              </a:prstGeom>
            </p:spPr>
            <p:txBody>
              <a:bodyPr wrap="none" lIns="0" tIns="0" rIns="0" bIns="0">
                <a:spAutoFit/>
              </a:bodyPr>
              <a:lstStyle/>
              <a:p>
                <a:pPr marL="0" marR="0" lvl="0" indent="0" algn="ctr" defTabSz="609402" rtl="0" eaLnBrk="0" fontAlgn="base" latinLnBrk="0" hangingPunct="0">
                  <a:lnSpc>
                    <a:spcPct val="100000"/>
                  </a:lnSpc>
                  <a:spcBef>
                    <a:spcPct val="0"/>
                  </a:spcBef>
                  <a:spcAft>
                    <a:spcPct val="0"/>
                  </a:spcAft>
                  <a:buClrTx/>
                  <a:buSzTx/>
                  <a:buFontTx/>
                  <a:buNone/>
                  <a:tabLst/>
                  <a:defRPr/>
                </a:pPr>
                <a:r>
                  <a:rPr kumimoji="0" lang="en-US" sz="1000" b="1" i="0" u="none" strike="noStrike" kern="1200" cap="none" spc="0" normalizeH="0" baseline="0" noProof="0" dirty="0">
                    <a:ln>
                      <a:noFill/>
                    </a:ln>
                    <a:solidFill>
                      <a:srgbClr val="015873"/>
                    </a:solidFill>
                    <a:effectLst/>
                    <a:uLnTx/>
                    <a:uFillTx/>
                    <a:latin typeface="Calibri" panose="020F0502020204030204" pitchFamily="34" charset="0"/>
                    <a:ea typeface="+mn-ea"/>
                    <a:cs typeface="Calibri" panose="020F0502020204030204" pitchFamily="34" charset="0"/>
                  </a:rPr>
                  <a:t>N</a:t>
                </a:r>
              </a:p>
            </p:txBody>
          </p:sp>
          <p:sp>
            <p:nvSpPr>
              <p:cNvPr id="309" name="Rectangle 308">
                <a:extLst>
                  <a:ext uri="{FF2B5EF4-FFF2-40B4-BE49-F238E27FC236}">
                    <a16:creationId xmlns:a16="http://schemas.microsoft.com/office/drawing/2014/main" id="{4266656A-B883-4FE5-BBDD-B79E10C6D859}"/>
                  </a:ext>
                </a:extLst>
              </p:cNvPr>
              <p:cNvSpPr/>
              <p:nvPr/>
            </p:nvSpPr>
            <p:spPr>
              <a:xfrm>
                <a:off x="708209" y="3293334"/>
                <a:ext cx="84960" cy="153888"/>
              </a:xfrm>
              <a:prstGeom prst="rect">
                <a:avLst/>
              </a:prstGeom>
            </p:spPr>
            <p:txBody>
              <a:bodyPr wrap="none" lIns="0" tIns="0" rIns="0" bIns="0">
                <a:spAutoFit/>
              </a:bodyPr>
              <a:lstStyle/>
              <a:p>
                <a:pPr marL="0" marR="0" lvl="0" indent="0" algn="ctr" defTabSz="609402" rtl="0" eaLnBrk="0" fontAlgn="base" latinLnBrk="0" hangingPunct="0">
                  <a:lnSpc>
                    <a:spcPct val="100000"/>
                  </a:lnSpc>
                  <a:spcBef>
                    <a:spcPct val="0"/>
                  </a:spcBef>
                  <a:spcAft>
                    <a:spcPct val="0"/>
                  </a:spcAft>
                  <a:buClrTx/>
                  <a:buSzTx/>
                  <a:buFontTx/>
                  <a:buNone/>
                  <a:tabLst/>
                  <a:defRPr/>
                </a:pPr>
                <a:r>
                  <a:rPr kumimoji="0" lang="en-US" sz="1000" b="1" i="0" u="none" strike="noStrike" kern="1200" cap="none" spc="0" normalizeH="0" baseline="0" noProof="0" dirty="0">
                    <a:ln>
                      <a:noFill/>
                    </a:ln>
                    <a:solidFill>
                      <a:srgbClr val="015873"/>
                    </a:solidFill>
                    <a:effectLst/>
                    <a:uLnTx/>
                    <a:uFillTx/>
                    <a:latin typeface="Calibri" panose="020F0502020204030204" pitchFamily="34" charset="0"/>
                    <a:ea typeface="+mn-ea"/>
                    <a:cs typeface="Calibri" panose="020F0502020204030204" pitchFamily="34" charset="0"/>
                  </a:rPr>
                  <a:t>N</a:t>
                </a:r>
              </a:p>
            </p:txBody>
          </p:sp>
          <p:sp>
            <p:nvSpPr>
              <p:cNvPr id="310" name="Rectangle 309">
                <a:extLst>
                  <a:ext uri="{FF2B5EF4-FFF2-40B4-BE49-F238E27FC236}">
                    <a16:creationId xmlns:a16="http://schemas.microsoft.com/office/drawing/2014/main" id="{77539591-9F85-46C6-BDA6-1A2D2BA64430}"/>
                  </a:ext>
                </a:extLst>
              </p:cNvPr>
              <p:cNvSpPr/>
              <p:nvPr/>
            </p:nvSpPr>
            <p:spPr>
              <a:xfrm>
                <a:off x="2702689" y="2662671"/>
                <a:ext cx="80150" cy="131959"/>
              </a:xfrm>
              <a:prstGeom prst="rect">
                <a:avLst/>
              </a:prstGeom>
            </p:spPr>
            <p:txBody>
              <a:bodyPr wrap="none" lIns="0" tIns="0" rIns="0" bIns="0">
                <a:spAutoFit/>
              </a:bodyPr>
              <a:lstStyle/>
              <a:p>
                <a:pPr marL="0" marR="0" lvl="0" indent="0" algn="ctr" defTabSz="609402" rtl="0" eaLnBrk="0" fontAlgn="base" latinLnBrk="0" hangingPunct="0">
                  <a:lnSpc>
                    <a:spcPct val="85000"/>
                  </a:lnSpc>
                  <a:spcBef>
                    <a:spcPct val="0"/>
                  </a:spcBef>
                  <a:spcAft>
                    <a:spcPct val="0"/>
                  </a:spcAft>
                  <a:buClrTx/>
                  <a:buSzTx/>
                  <a:buFontTx/>
                  <a:buNone/>
                  <a:tabLst/>
                  <a:defRPr/>
                </a:pPr>
                <a:r>
                  <a:rPr kumimoji="0" lang="en-US" sz="1000" b="1" i="0" u="none" strike="noStrike" kern="1200" cap="none" spc="0" normalizeH="0" baseline="0" noProof="0" dirty="0">
                    <a:ln>
                      <a:noFill/>
                    </a:ln>
                    <a:solidFill>
                      <a:srgbClr val="015873"/>
                    </a:solidFill>
                    <a:effectLst/>
                    <a:uLnTx/>
                    <a:uFillTx/>
                    <a:latin typeface="Calibri" panose="020F0502020204030204" pitchFamily="34" charset="0"/>
                    <a:ea typeface="+mn-ea"/>
                    <a:cs typeface="Calibri" panose="020F0502020204030204" pitchFamily="34" charset="0"/>
                  </a:rPr>
                  <a:t>H</a:t>
                </a:r>
              </a:p>
            </p:txBody>
          </p:sp>
          <p:sp>
            <p:nvSpPr>
              <p:cNvPr id="311" name="Rectangle 310">
                <a:extLst>
                  <a:ext uri="{FF2B5EF4-FFF2-40B4-BE49-F238E27FC236}">
                    <a16:creationId xmlns:a16="http://schemas.microsoft.com/office/drawing/2014/main" id="{66D75117-D0F6-4A62-BB42-8ED1597A3F9F}"/>
                  </a:ext>
                </a:extLst>
              </p:cNvPr>
              <p:cNvSpPr/>
              <p:nvPr/>
            </p:nvSpPr>
            <p:spPr>
              <a:xfrm>
                <a:off x="2497670" y="2756496"/>
                <a:ext cx="290144" cy="153888"/>
              </a:xfrm>
              <a:prstGeom prst="rect">
                <a:avLst/>
              </a:prstGeom>
            </p:spPr>
            <p:txBody>
              <a:bodyPr wrap="none" lIns="0" tIns="0" rIns="0" bIns="0">
                <a:spAutoFit/>
              </a:bodyPr>
              <a:lstStyle/>
              <a:p>
                <a:pPr marL="0" marR="0" lvl="0" indent="0" algn="ctr" defTabSz="609402" rtl="0" eaLnBrk="0" fontAlgn="base" latinLnBrk="0" hangingPunct="0">
                  <a:lnSpc>
                    <a:spcPct val="100000"/>
                  </a:lnSpc>
                  <a:spcBef>
                    <a:spcPct val="0"/>
                  </a:spcBef>
                  <a:spcAft>
                    <a:spcPct val="0"/>
                  </a:spcAft>
                  <a:buClrTx/>
                  <a:buSzTx/>
                  <a:buFontTx/>
                  <a:buNone/>
                  <a:tabLst/>
                  <a:defRPr/>
                </a:pPr>
                <a:r>
                  <a:rPr kumimoji="0" lang="en-US" sz="1000" b="1" i="0" u="none" strike="noStrike" kern="1200" cap="none" spc="0" normalizeH="0" baseline="0" noProof="0" dirty="0">
                    <a:ln>
                      <a:noFill/>
                    </a:ln>
                    <a:solidFill>
                      <a:srgbClr val="015873"/>
                    </a:solidFill>
                    <a:effectLst/>
                    <a:uLnTx/>
                    <a:uFillTx/>
                    <a:latin typeface="Calibri" panose="020F0502020204030204" pitchFamily="34" charset="0"/>
                    <a:ea typeface="+mn-ea"/>
                    <a:cs typeface="Calibri" panose="020F0502020204030204" pitchFamily="34" charset="0"/>
                  </a:rPr>
                  <a:t>Lys-N</a:t>
                </a:r>
              </a:p>
            </p:txBody>
          </p:sp>
          <p:sp>
            <p:nvSpPr>
              <p:cNvPr id="312" name="Rectangle 311">
                <a:extLst>
                  <a:ext uri="{FF2B5EF4-FFF2-40B4-BE49-F238E27FC236}">
                    <a16:creationId xmlns:a16="http://schemas.microsoft.com/office/drawing/2014/main" id="{D0D7D17D-5CD8-4851-86B2-08A9D616D65A}"/>
                  </a:ext>
                </a:extLst>
              </p:cNvPr>
              <p:cNvSpPr/>
              <p:nvPr/>
            </p:nvSpPr>
            <p:spPr>
              <a:xfrm>
                <a:off x="3260003" y="2769707"/>
                <a:ext cx="277319" cy="153888"/>
              </a:xfrm>
              <a:prstGeom prst="rect">
                <a:avLst/>
              </a:prstGeom>
            </p:spPr>
            <p:txBody>
              <a:bodyPr wrap="none" lIns="0" tIns="0" rIns="0" bIns="0">
                <a:spAutoFit/>
              </a:bodyPr>
              <a:lstStyle/>
              <a:p>
                <a:pPr marL="0" marR="0" lvl="0" indent="0" algn="ctr" defTabSz="609402" rtl="0" eaLnBrk="0" fontAlgn="base" latinLnBrk="0" hangingPunct="0">
                  <a:lnSpc>
                    <a:spcPct val="100000"/>
                  </a:lnSpc>
                  <a:spcBef>
                    <a:spcPct val="0"/>
                  </a:spcBef>
                  <a:spcAft>
                    <a:spcPct val="0"/>
                  </a:spcAft>
                  <a:buClrTx/>
                  <a:buSzTx/>
                  <a:buFontTx/>
                  <a:buNone/>
                  <a:tabLst/>
                  <a:defRPr/>
                </a:pPr>
                <a:r>
                  <a:rPr kumimoji="0" lang="en-US" sz="1000" b="1" i="0" u="none" strike="noStrike" kern="1200" cap="none" spc="0" normalizeH="0" baseline="0" noProof="0" dirty="0">
                    <a:ln>
                      <a:noFill/>
                    </a:ln>
                    <a:solidFill>
                      <a:srgbClr val="015873"/>
                    </a:solidFill>
                    <a:effectLst/>
                    <a:uLnTx/>
                    <a:uFillTx/>
                    <a:latin typeface="Calibri" panose="020F0502020204030204" pitchFamily="34" charset="0"/>
                    <a:ea typeface="+mn-ea"/>
                    <a:cs typeface="Calibri" panose="020F0502020204030204" pitchFamily="34" charset="0"/>
                  </a:rPr>
                  <a:t>CH</a:t>
                </a:r>
                <a:r>
                  <a:rPr kumimoji="0" lang="en-US" sz="1000" b="1" i="0" u="none" strike="noStrike" kern="1200" cap="none" spc="0" normalizeH="0" baseline="-25000" noProof="0" dirty="0">
                    <a:ln>
                      <a:noFill/>
                    </a:ln>
                    <a:solidFill>
                      <a:srgbClr val="015873"/>
                    </a:solidFill>
                    <a:effectLst/>
                    <a:uLnTx/>
                    <a:uFillTx/>
                    <a:latin typeface="Calibri" panose="020F0502020204030204" pitchFamily="34" charset="0"/>
                    <a:ea typeface="+mn-ea"/>
                    <a:cs typeface="Calibri" panose="020F0502020204030204" pitchFamily="34" charset="0"/>
                  </a:rPr>
                  <a:t>2</a:t>
                </a:r>
                <a:r>
                  <a:rPr kumimoji="0" lang="en-US" sz="1000" b="1" i="0" u="none" strike="noStrike" kern="1200" cap="none" spc="0" normalizeH="0" baseline="0" noProof="0" dirty="0">
                    <a:ln>
                      <a:noFill/>
                    </a:ln>
                    <a:solidFill>
                      <a:srgbClr val="015873"/>
                    </a:solidFill>
                    <a:effectLst/>
                    <a:uLnTx/>
                    <a:uFillTx/>
                    <a:latin typeface="Calibri" panose="020F0502020204030204" pitchFamily="34" charset="0"/>
                    <a:ea typeface="+mn-ea"/>
                    <a:cs typeface="Calibri" panose="020F0502020204030204" pitchFamily="34" charset="0"/>
                  </a:rPr>
                  <a:t>O</a:t>
                </a:r>
              </a:p>
            </p:txBody>
          </p:sp>
          <p:sp>
            <p:nvSpPr>
              <p:cNvPr id="314" name="Rectangle 313">
                <a:extLst>
                  <a:ext uri="{FF2B5EF4-FFF2-40B4-BE49-F238E27FC236}">
                    <a16:creationId xmlns:a16="http://schemas.microsoft.com/office/drawing/2014/main" id="{FFE8F926-5F65-4910-AA58-C6202AC942F4}"/>
                  </a:ext>
                </a:extLst>
              </p:cNvPr>
              <p:cNvSpPr/>
              <p:nvPr/>
            </p:nvSpPr>
            <p:spPr>
              <a:xfrm>
                <a:off x="2014770" y="3618677"/>
                <a:ext cx="60914" cy="153888"/>
              </a:xfrm>
              <a:prstGeom prst="rect">
                <a:avLst/>
              </a:prstGeom>
            </p:spPr>
            <p:txBody>
              <a:bodyPr wrap="none" lIns="0" tIns="0" rIns="0" bIns="0">
                <a:spAutoFit/>
              </a:bodyPr>
              <a:lstStyle/>
              <a:p>
                <a:pPr marL="0" marR="0" lvl="0" indent="0" algn="ctr" defTabSz="609402" rtl="0" eaLnBrk="0" fontAlgn="base" latinLnBrk="0" hangingPunct="0">
                  <a:lnSpc>
                    <a:spcPct val="100000"/>
                  </a:lnSpc>
                  <a:spcBef>
                    <a:spcPct val="0"/>
                  </a:spcBef>
                  <a:spcAft>
                    <a:spcPct val="0"/>
                  </a:spcAft>
                  <a:buClrTx/>
                  <a:buSzTx/>
                  <a:buFontTx/>
                  <a:buNone/>
                  <a:tabLst/>
                  <a:defRPr/>
                </a:pPr>
                <a:r>
                  <a:rPr kumimoji="0" lang="en-US" sz="1000" b="1" i="0" u="none" strike="noStrike" kern="1200" cap="none" spc="0" normalizeH="0" baseline="0" noProof="0" dirty="0">
                    <a:ln>
                      <a:noFill/>
                    </a:ln>
                    <a:solidFill>
                      <a:srgbClr val="015873"/>
                    </a:solidFill>
                    <a:effectLst/>
                    <a:uLnTx/>
                    <a:uFillTx/>
                    <a:latin typeface="Calibri" panose="020F0502020204030204" pitchFamily="34" charset="0"/>
                    <a:ea typeface="+mn-ea"/>
                    <a:cs typeface="Calibri" panose="020F0502020204030204" pitchFamily="34" charset="0"/>
                  </a:rPr>
                  <a:t>S</a:t>
                </a:r>
              </a:p>
            </p:txBody>
          </p:sp>
          <p:sp>
            <p:nvSpPr>
              <p:cNvPr id="315" name="Rectangle 314">
                <a:extLst>
                  <a:ext uri="{FF2B5EF4-FFF2-40B4-BE49-F238E27FC236}">
                    <a16:creationId xmlns:a16="http://schemas.microsoft.com/office/drawing/2014/main" id="{EDD9D218-CD7A-4E51-805B-C94D1ACF0D35}"/>
                  </a:ext>
                </a:extLst>
              </p:cNvPr>
              <p:cNvSpPr/>
              <p:nvPr/>
            </p:nvSpPr>
            <p:spPr>
              <a:xfrm>
                <a:off x="2210478" y="3614584"/>
                <a:ext cx="1493999" cy="215444"/>
              </a:xfrm>
              <a:prstGeom prst="rect">
                <a:avLst/>
              </a:prstGeom>
            </p:spPr>
            <p:txBody>
              <a:bodyPr wrap="none" lIns="0" tIns="0" rIns="0" bIns="0">
                <a:spAutoFit/>
              </a:bodyPr>
              <a:lstStyle/>
              <a:p>
                <a:pPr marL="0" marR="0" lvl="0" indent="0" algn="l" defTabSz="609402" rtl="0" eaLnBrk="0" fontAlgn="base" latinLnBrk="0" hangingPunct="0">
                  <a:lnSpc>
                    <a:spcPct val="100000"/>
                  </a:lnSpc>
                  <a:spcBef>
                    <a:spcPct val="0"/>
                  </a:spcBef>
                  <a:spcAft>
                    <a:spcPct val="0"/>
                  </a:spcAft>
                  <a:buClrTx/>
                  <a:buSzTx/>
                  <a:buFontTx/>
                  <a:buNone/>
                  <a:tabLst/>
                  <a:defRPr/>
                </a:pPr>
                <a:r>
                  <a:rPr kumimoji="0" lang="en-US" sz="1400" b="1" i="0" u="none" strike="noStrike" kern="1200" cap="none" spc="0" normalizeH="0" baseline="0" noProof="0" dirty="0">
                    <a:ln>
                      <a:noFill/>
                    </a:ln>
                    <a:solidFill>
                      <a:schemeClr val="accent3"/>
                    </a:solidFill>
                    <a:effectLst/>
                    <a:uLnTx/>
                    <a:uFillTx/>
                    <a:latin typeface="Arial" panose="020B0604020202020204" pitchFamily="34" charset="0"/>
                    <a:cs typeface="Arial" panose="020B0604020202020204" pitchFamily="34" charset="0"/>
                  </a:rPr>
                  <a:t>Anti–TROP2 mAb</a:t>
                </a:r>
              </a:p>
            </p:txBody>
          </p:sp>
          <p:sp>
            <p:nvSpPr>
              <p:cNvPr id="316" name="Rectangle 315">
                <a:extLst>
                  <a:ext uri="{FF2B5EF4-FFF2-40B4-BE49-F238E27FC236}">
                    <a16:creationId xmlns:a16="http://schemas.microsoft.com/office/drawing/2014/main" id="{65CACEF7-7397-4E97-9907-40BCDFA43FC3}"/>
                  </a:ext>
                </a:extLst>
              </p:cNvPr>
              <p:cNvSpPr/>
              <p:nvPr/>
            </p:nvSpPr>
            <p:spPr>
              <a:xfrm>
                <a:off x="3663243" y="2815523"/>
                <a:ext cx="508152" cy="215444"/>
              </a:xfrm>
              <a:prstGeom prst="rect">
                <a:avLst/>
              </a:prstGeom>
            </p:spPr>
            <p:txBody>
              <a:bodyPr wrap="none" lIns="0" tIns="0" rIns="0" bIns="0">
                <a:spAutoFit/>
              </a:bodyPr>
              <a:lstStyle/>
              <a:p>
                <a:pPr marL="0" marR="0" lvl="0" indent="0" algn="ctr" defTabSz="609402" rtl="0" eaLnBrk="0" fontAlgn="base" latinLnBrk="0" hangingPunct="0">
                  <a:lnSpc>
                    <a:spcPct val="100000"/>
                  </a:lnSpc>
                  <a:spcBef>
                    <a:spcPct val="0"/>
                  </a:spcBef>
                  <a:spcAft>
                    <a:spcPct val="0"/>
                  </a:spcAft>
                  <a:buClrTx/>
                  <a:buSzTx/>
                  <a:buFontTx/>
                  <a:buNone/>
                  <a:tabLst/>
                  <a:defRPr/>
                </a:pPr>
                <a:r>
                  <a:rPr kumimoji="0" lang="en-US" sz="1400" b="1" i="0" u="none" strike="noStrike" kern="1200" cap="none" spc="0" normalizeH="0" baseline="0" noProof="0" dirty="0">
                    <a:ln>
                      <a:noFill/>
                    </a:ln>
                    <a:solidFill>
                      <a:schemeClr val="accent6"/>
                    </a:solidFill>
                    <a:effectLst/>
                    <a:uLnTx/>
                    <a:uFillTx/>
                    <a:latin typeface="Arial" panose="020B0604020202020204" pitchFamily="34" charset="0"/>
                    <a:cs typeface="Arial" panose="020B0604020202020204" pitchFamily="34" charset="0"/>
                  </a:rPr>
                  <a:t>SN-38</a:t>
                </a:r>
              </a:p>
            </p:txBody>
          </p:sp>
          <p:sp>
            <p:nvSpPr>
              <p:cNvPr id="317" name="Rectangle 316">
                <a:extLst>
                  <a:ext uri="{FF2B5EF4-FFF2-40B4-BE49-F238E27FC236}">
                    <a16:creationId xmlns:a16="http://schemas.microsoft.com/office/drawing/2014/main" id="{71B91FC0-9EEA-41E1-A084-C88B1D8819C8}"/>
                  </a:ext>
                </a:extLst>
              </p:cNvPr>
              <p:cNvSpPr/>
              <p:nvPr/>
            </p:nvSpPr>
            <p:spPr>
              <a:xfrm>
                <a:off x="1046282" y="2748172"/>
                <a:ext cx="75342" cy="276999"/>
              </a:xfrm>
              <a:prstGeom prst="rect">
                <a:avLst/>
              </a:prstGeom>
            </p:spPr>
            <p:txBody>
              <a:bodyPr wrap="none" lIns="0" tIns="0" rIns="0" bIns="0">
                <a:spAutoFit/>
              </a:bodyPr>
              <a:lstStyle/>
              <a:p>
                <a:pPr marL="0" marR="0" lvl="0" indent="0" algn="ctr" defTabSz="609402" rtl="0" eaLnBrk="0" fontAlgn="base" latinLnBrk="0" hangingPunct="0">
                  <a:lnSpc>
                    <a:spcPct val="100000"/>
                  </a:lnSpc>
                  <a:spcBef>
                    <a:spcPct val="0"/>
                  </a:spcBef>
                  <a:spcAft>
                    <a:spcPct val="0"/>
                  </a:spcAft>
                  <a:buClrTx/>
                  <a:buSzTx/>
                  <a:buFontTx/>
                  <a:buNone/>
                  <a:tabLst/>
                  <a:defRPr/>
                </a:pPr>
                <a:r>
                  <a:rPr kumimoji="0" lang="en-US" sz="1800" b="1" i="0" u="none" strike="noStrike" kern="1200" cap="none" spc="0" normalizeH="0" baseline="0" noProof="0" dirty="0">
                    <a:ln>
                      <a:noFill/>
                    </a:ln>
                    <a:solidFill>
                      <a:srgbClr val="015873"/>
                    </a:solidFill>
                    <a:effectLst/>
                    <a:uLnTx/>
                    <a:uFillTx/>
                    <a:latin typeface="Calibri" panose="020F0502020204030204" pitchFamily="34" charset="0"/>
                    <a:ea typeface="+mn-ea"/>
                    <a:cs typeface="Calibri" panose="020F0502020204030204" pitchFamily="34" charset="0"/>
                  </a:rPr>
                  <a:t>[</a:t>
                </a:r>
              </a:p>
            </p:txBody>
          </p:sp>
          <p:sp>
            <p:nvSpPr>
              <p:cNvPr id="318" name="Rectangle 317">
                <a:extLst>
                  <a:ext uri="{FF2B5EF4-FFF2-40B4-BE49-F238E27FC236}">
                    <a16:creationId xmlns:a16="http://schemas.microsoft.com/office/drawing/2014/main" id="{E5352B87-1F3F-4F3D-AFCF-91C9DB85D561}"/>
                  </a:ext>
                </a:extLst>
              </p:cNvPr>
              <p:cNvSpPr/>
              <p:nvPr/>
            </p:nvSpPr>
            <p:spPr>
              <a:xfrm>
                <a:off x="1417774" y="2735021"/>
                <a:ext cx="75342" cy="276999"/>
              </a:xfrm>
              <a:prstGeom prst="rect">
                <a:avLst/>
              </a:prstGeom>
            </p:spPr>
            <p:txBody>
              <a:bodyPr wrap="none" lIns="0" tIns="0" rIns="0" bIns="0">
                <a:spAutoFit/>
              </a:bodyPr>
              <a:lstStyle/>
              <a:p>
                <a:pPr marL="0" marR="0" lvl="0" indent="0" algn="ctr" defTabSz="609402" rtl="0" eaLnBrk="0" fontAlgn="base" latinLnBrk="0" hangingPunct="0">
                  <a:lnSpc>
                    <a:spcPct val="100000"/>
                  </a:lnSpc>
                  <a:spcBef>
                    <a:spcPct val="0"/>
                  </a:spcBef>
                  <a:spcAft>
                    <a:spcPct val="0"/>
                  </a:spcAft>
                  <a:buClrTx/>
                  <a:buSzTx/>
                  <a:buFontTx/>
                  <a:buNone/>
                  <a:tabLst/>
                  <a:defRPr/>
                </a:pPr>
                <a:r>
                  <a:rPr kumimoji="0" lang="en-US" sz="1800" b="1" i="0" u="none" strike="noStrike" kern="1200" cap="none" spc="0" normalizeH="0" baseline="0" noProof="0" dirty="0">
                    <a:ln>
                      <a:noFill/>
                    </a:ln>
                    <a:solidFill>
                      <a:srgbClr val="015873"/>
                    </a:solidFill>
                    <a:effectLst/>
                    <a:uLnTx/>
                    <a:uFillTx/>
                    <a:latin typeface="Calibri" panose="020F0502020204030204" pitchFamily="34" charset="0"/>
                    <a:ea typeface="+mn-ea"/>
                    <a:cs typeface="Calibri" panose="020F0502020204030204" pitchFamily="34" charset="0"/>
                  </a:rPr>
                  <a:t>]</a:t>
                </a:r>
              </a:p>
            </p:txBody>
          </p:sp>
          <p:sp>
            <p:nvSpPr>
              <p:cNvPr id="319" name="Rectangle 318">
                <a:extLst>
                  <a:ext uri="{FF2B5EF4-FFF2-40B4-BE49-F238E27FC236}">
                    <a16:creationId xmlns:a16="http://schemas.microsoft.com/office/drawing/2014/main" id="{364CB616-E1D0-4C30-9728-5DB236BA010A}"/>
                  </a:ext>
                </a:extLst>
              </p:cNvPr>
              <p:cNvSpPr/>
              <p:nvPr/>
            </p:nvSpPr>
            <p:spPr>
              <a:xfrm>
                <a:off x="1511643" y="2962530"/>
                <a:ext cx="44884" cy="107722"/>
              </a:xfrm>
              <a:prstGeom prst="rect">
                <a:avLst/>
              </a:prstGeom>
            </p:spPr>
            <p:txBody>
              <a:bodyPr wrap="none" lIns="0" tIns="0" rIns="0" bIns="0">
                <a:spAutoFit/>
              </a:bodyPr>
              <a:lstStyle/>
              <a:p>
                <a:pPr marL="0" marR="0" lvl="0" indent="0" algn="ctr" defTabSz="609402" rtl="0" eaLnBrk="0" fontAlgn="base" latinLnBrk="0" hangingPunct="0">
                  <a:lnSpc>
                    <a:spcPct val="100000"/>
                  </a:lnSpc>
                  <a:spcBef>
                    <a:spcPct val="0"/>
                  </a:spcBef>
                  <a:spcAft>
                    <a:spcPct val="0"/>
                  </a:spcAft>
                  <a:buClrTx/>
                  <a:buSzTx/>
                  <a:buFontTx/>
                  <a:buNone/>
                  <a:tabLst/>
                  <a:defRPr/>
                </a:pPr>
                <a:r>
                  <a:rPr kumimoji="0" lang="en-US" sz="700" b="1" i="0" u="none" strike="noStrike" kern="1200" cap="none" spc="0" normalizeH="0" baseline="0" noProof="0" dirty="0">
                    <a:ln>
                      <a:noFill/>
                    </a:ln>
                    <a:solidFill>
                      <a:srgbClr val="015873"/>
                    </a:solidFill>
                    <a:effectLst/>
                    <a:uLnTx/>
                    <a:uFillTx/>
                    <a:latin typeface="Calibri" panose="020F0502020204030204" pitchFamily="34" charset="0"/>
                    <a:ea typeface="+mn-ea"/>
                    <a:cs typeface="Calibri" panose="020F0502020204030204" pitchFamily="34" charset="0"/>
                  </a:rPr>
                  <a:t>7</a:t>
                </a:r>
              </a:p>
            </p:txBody>
          </p:sp>
          <p:sp>
            <p:nvSpPr>
              <p:cNvPr id="320" name="Rectangle 319">
                <a:extLst>
                  <a:ext uri="{FF2B5EF4-FFF2-40B4-BE49-F238E27FC236}">
                    <a16:creationId xmlns:a16="http://schemas.microsoft.com/office/drawing/2014/main" id="{1A262E37-2292-4672-901C-ADD34879AE9F}"/>
                  </a:ext>
                </a:extLst>
              </p:cNvPr>
              <p:cNvSpPr/>
              <p:nvPr/>
            </p:nvSpPr>
            <p:spPr>
              <a:xfrm>
                <a:off x="3234686" y="2202139"/>
                <a:ext cx="94348" cy="153888"/>
              </a:xfrm>
              <a:prstGeom prst="rect">
                <a:avLst/>
              </a:prstGeom>
              <a:noFill/>
            </p:spPr>
            <p:txBody>
              <a:bodyPr wrap="square" lIns="0" tIns="0" rIns="0" bIns="0">
                <a:spAutoFit/>
              </a:bodyPr>
              <a:lstStyle/>
              <a:p>
                <a:pPr marL="0" marR="0" lvl="0" indent="0" algn="ctr" defTabSz="609402" rtl="0" eaLnBrk="0" fontAlgn="base" latinLnBrk="0" hangingPunct="0">
                  <a:lnSpc>
                    <a:spcPct val="100000"/>
                  </a:lnSpc>
                  <a:spcBef>
                    <a:spcPct val="0"/>
                  </a:spcBef>
                  <a:spcAft>
                    <a:spcPct val="0"/>
                  </a:spcAft>
                  <a:buClrTx/>
                  <a:buSzTx/>
                  <a:buFontTx/>
                  <a:buNone/>
                  <a:tabLst/>
                  <a:defRPr/>
                </a:pPr>
                <a:r>
                  <a:rPr kumimoji="0" lang="en-US" sz="1000" b="1" i="0" u="none" strike="noStrike" kern="1200" cap="none" spc="0" normalizeH="0" baseline="0" noProof="0" dirty="0">
                    <a:ln>
                      <a:noFill/>
                    </a:ln>
                    <a:solidFill>
                      <a:srgbClr val="00823B"/>
                    </a:solidFill>
                    <a:effectLst/>
                    <a:uLnTx/>
                    <a:uFillTx/>
                    <a:latin typeface="Calibri" panose="020F0502020204030204" pitchFamily="34" charset="0"/>
                    <a:ea typeface="+mn-ea"/>
                    <a:cs typeface="Calibri" panose="020F0502020204030204" pitchFamily="34" charset="0"/>
                  </a:rPr>
                  <a:t>N</a:t>
                </a:r>
              </a:p>
            </p:txBody>
          </p:sp>
          <p:sp>
            <p:nvSpPr>
              <p:cNvPr id="321" name="Freeform 73748">
                <a:extLst>
                  <a:ext uri="{FF2B5EF4-FFF2-40B4-BE49-F238E27FC236}">
                    <a16:creationId xmlns:a16="http://schemas.microsoft.com/office/drawing/2014/main" id="{F3DAC48E-0262-41A7-A6A2-8214E69ABDF0}"/>
                  </a:ext>
                </a:extLst>
              </p:cNvPr>
              <p:cNvSpPr/>
              <p:nvPr/>
            </p:nvSpPr>
            <p:spPr bwMode="auto">
              <a:xfrm>
                <a:off x="3141568" y="2020399"/>
                <a:ext cx="236548" cy="244475"/>
              </a:xfrm>
              <a:custGeom>
                <a:avLst/>
                <a:gdLst>
                  <a:gd name="connsiteX0" fmla="*/ 88900 w 250825"/>
                  <a:gd name="connsiteY0" fmla="*/ 241300 h 244475"/>
                  <a:gd name="connsiteX1" fmla="*/ 0 w 250825"/>
                  <a:gd name="connsiteY1" fmla="*/ 200025 h 244475"/>
                  <a:gd name="connsiteX2" fmla="*/ 3175 w 250825"/>
                  <a:gd name="connsiteY2" fmla="*/ 69850 h 244475"/>
                  <a:gd name="connsiteX3" fmla="*/ 111125 w 250825"/>
                  <a:gd name="connsiteY3" fmla="*/ 0 h 244475"/>
                  <a:gd name="connsiteX4" fmla="*/ 250825 w 250825"/>
                  <a:gd name="connsiteY4" fmla="*/ 76200 h 244475"/>
                  <a:gd name="connsiteX5" fmla="*/ 244475 w 250825"/>
                  <a:gd name="connsiteY5" fmla="*/ 206375 h 244475"/>
                  <a:gd name="connsiteX6" fmla="*/ 193675 w 250825"/>
                  <a:gd name="connsiteY6" fmla="*/ 244475 h 244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0825" h="244475">
                    <a:moveTo>
                      <a:pt x="88900" y="241300"/>
                    </a:moveTo>
                    <a:lnTo>
                      <a:pt x="0" y="200025"/>
                    </a:lnTo>
                    <a:cubicBezTo>
                      <a:pt x="1058" y="156633"/>
                      <a:pt x="2117" y="113242"/>
                      <a:pt x="3175" y="69850"/>
                    </a:cubicBezTo>
                    <a:lnTo>
                      <a:pt x="111125" y="0"/>
                    </a:lnTo>
                    <a:lnTo>
                      <a:pt x="250825" y="76200"/>
                    </a:lnTo>
                    <a:lnTo>
                      <a:pt x="244475" y="206375"/>
                    </a:lnTo>
                    <a:lnTo>
                      <a:pt x="193675" y="244475"/>
                    </a:lnTo>
                  </a:path>
                </a:pathLst>
              </a:custGeom>
              <a:noFill/>
              <a:ln w="19050">
                <a:solidFill>
                  <a:schemeClr val="accent4"/>
                </a:solidFill>
                <a:miter lim="800000"/>
                <a:headEnd/>
                <a:tailEnd/>
              </a:ln>
            </p:spPr>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dirty="0">
                  <a:ln>
                    <a:noFill/>
                  </a:ln>
                  <a:solidFill>
                    <a:srgbClr val="FFFFFF"/>
                  </a:solidFill>
                  <a:effectLst/>
                  <a:uLnTx/>
                  <a:uFillTx/>
                  <a:latin typeface="Calibri" panose="020F0502020204030204" pitchFamily="34" charset="0"/>
                  <a:ea typeface="+mn-ea"/>
                  <a:cs typeface="Calibri" panose="020F0502020204030204" pitchFamily="34" charset="0"/>
                </a:endParaRPr>
              </a:p>
            </p:txBody>
          </p:sp>
          <p:cxnSp>
            <p:nvCxnSpPr>
              <p:cNvPr id="322" name="Straight Connector 321">
                <a:extLst>
                  <a:ext uri="{FF2B5EF4-FFF2-40B4-BE49-F238E27FC236}">
                    <a16:creationId xmlns:a16="http://schemas.microsoft.com/office/drawing/2014/main" id="{C75E36BD-E70B-41B9-9ED5-CCFE91E73D04}"/>
                  </a:ext>
                </a:extLst>
              </p:cNvPr>
              <p:cNvCxnSpPr>
                <a:cxnSpLocks/>
                <a:stCxn id="389" idx="1"/>
              </p:cNvCxnSpPr>
              <p:nvPr/>
            </p:nvCxnSpPr>
            <p:spPr bwMode="auto">
              <a:xfrm flipH="1" flipV="1">
                <a:off x="2829059" y="2047147"/>
                <a:ext cx="75894" cy="36880"/>
              </a:xfrm>
              <a:prstGeom prst="line">
                <a:avLst/>
              </a:prstGeom>
              <a:noFill/>
              <a:ln w="19050" cap="flat" cmpd="sng" algn="ctr">
                <a:solidFill>
                  <a:schemeClr val="accent4"/>
                </a:solidFill>
                <a:prstDash val="solid"/>
                <a:round/>
                <a:headEnd type="none" w="med" len="med"/>
                <a:tailEnd type="none" w="med" len="med"/>
              </a:ln>
              <a:effectLst/>
            </p:spPr>
          </p:cxnSp>
          <p:sp>
            <p:nvSpPr>
              <p:cNvPr id="323" name="Freeform 73756">
                <a:extLst>
                  <a:ext uri="{FF2B5EF4-FFF2-40B4-BE49-F238E27FC236}">
                    <a16:creationId xmlns:a16="http://schemas.microsoft.com/office/drawing/2014/main" id="{01442810-1AD5-457F-9EF5-359294F07CF1}"/>
                  </a:ext>
                </a:extLst>
              </p:cNvPr>
              <p:cNvSpPr/>
              <p:nvPr/>
            </p:nvSpPr>
            <p:spPr bwMode="auto">
              <a:xfrm>
                <a:off x="3374700" y="2041525"/>
                <a:ext cx="180975" cy="215900"/>
              </a:xfrm>
              <a:custGeom>
                <a:avLst/>
                <a:gdLst>
                  <a:gd name="connsiteX0" fmla="*/ 180975 w 180975"/>
                  <a:gd name="connsiteY0" fmla="*/ 47625 h 215900"/>
                  <a:gd name="connsiteX1" fmla="*/ 133350 w 180975"/>
                  <a:gd name="connsiteY1" fmla="*/ 0 h 215900"/>
                  <a:gd name="connsiteX2" fmla="*/ 3175 w 180975"/>
                  <a:gd name="connsiteY2" fmla="*/ 47625 h 215900"/>
                  <a:gd name="connsiteX3" fmla="*/ 0 w 180975"/>
                  <a:gd name="connsiteY3" fmla="*/ 187325 h 215900"/>
                  <a:gd name="connsiteX4" fmla="*/ 111125 w 180975"/>
                  <a:gd name="connsiteY4" fmla="*/ 215900 h 215900"/>
                  <a:gd name="connsiteX5" fmla="*/ 165100 w 180975"/>
                  <a:gd name="connsiteY5" fmla="*/ 171450 h 2159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0975" h="215900">
                    <a:moveTo>
                      <a:pt x="180975" y="47625"/>
                    </a:moveTo>
                    <a:lnTo>
                      <a:pt x="133350" y="0"/>
                    </a:lnTo>
                    <a:lnTo>
                      <a:pt x="3175" y="47625"/>
                    </a:lnTo>
                    <a:cubicBezTo>
                      <a:pt x="2117" y="94192"/>
                      <a:pt x="1058" y="140758"/>
                      <a:pt x="0" y="187325"/>
                    </a:cubicBezTo>
                    <a:lnTo>
                      <a:pt x="111125" y="215900"/>
                    </a:lnTo>
                    <a:lnTo>
                      <a:pt x="165100" y="171450"/>
                    </a:lnTo>
                  </a:path>
                </a:pathLst>
              </a:custGeom>
              <a:noFill/>
              <a:ln w="15875">
                <a:solidFill>
                  <a:schemeClr val="accent4"/>
                </a:solidFill>
                <a:miter lim="800000"/>
                <a:headEnd/>
                <a:tailEnd/>
              </a:ln>
            </p:spPr>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dirty="0">
                  <a:ln>
                    <a:noFill/>
                  </a:ln>
                  <a:solidFill>
                    <a:srgbClr val="FFFFFF"/>
                  </a:solidFill>
                  <a:effectLst/>
                  <a:uLnTx/>
                  <a:uFillTx/>
                  <a:latin typeface="Calibri" panose="020F0502020204030204" pitchFamily="34" charset="0"/>
                  <a:ea typeface="+mn-ea"/>
                  <a:cs typeface="Calibri" panose="020F0502020204030204" pitchFamily="34" charset="0"/>
                </a:endParaRPr>
              </a:p>
            </p:txBody>
          </p:sp>
          <p:sp>
            <p:nvSpPr>
              <p:cNvPr id="324" name="Freeform 73757">
                <a:extLst>
                  <a:ext uri="{FF2B5EF4-FFF2-40B4-BE49-F238E27FC236}">
                    <a16:creationId xmlns:a16="http://schemas.microsoft.com/office/drawing/2014/main" id="{C900843F-AC77-4280-8A9A-50C65849FFD2}"/>
                  </a:ext>
                </a:extLst>
              </p:cNvPr>
              <p:cNvSpPr/>
              <p:nvPr/>
            </p:nvSpPr>
            <p:spPr bwMode="auto">
              <a:xfrm>
                <a:off x="3489000" y="2171700"/>
                <a:ext cx="279400" cy="247650"/>
              </a:xfrm>
              <a:custGeom>
                <a:avLst/>
                <a:gdLst>
                  <a:gd name="connsiteX0" fmla="*/ 168275 w 279400"/>
                  <a:gd name="connsiteY0" fmla="*/ 0 h 247650"/>
                  <a:gd name="connsiteX1" fmla="*/ 234950 w 279400"/>
                  <a:gd name="connsiteY1" fmla="*/ 25400 h 247650"/>
                  <a:gd name="connsiteX2" fmla="*/ 279400 w 279400"/>
                  <a:gd name="connsiteY2" fmla="*/ 158750 h 247650"/>
                  <a:gd name="connsiteX3" fmla="*/ 168275 w 279400"/>
                  <a:gd name="connsiteY3" fmla="*/ 247650 h 247650"/>
                  <a:gd name="connsiteX4" fmla="*/ 47625 w 279400"/>
                  <a:gd name="connsiteY4" fmla="*/ 222250 h 247650"/>
                  <a:gd name="connsiteX5" fmla="*/ 0 w 279400"/>
                  <a:gd name="connsiteY5" fmla="*/ 88900 h 247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9400" h="247650">
                    <a:moveTo>
                      <a:pt x="168275" y="0"/>
                    </a:moveTo>
                    <a:lnTo>
                      <a:pt x="234950" y="25400"/>
                    </a:lnTo>
                    <a:lnTo>
                      <a:pt x="279400" y="158750"/>
                    </a:lnTo>
                    <a:lnTo>
                      <a:pt x="168275" y="247650"/>
                    </a:lnTo>
                    <a:lnTo>
                      <a:pt x="47625" y="222250"/>
                    </a:lnTo>
                    <a:lnTo>
                      <a:pt x="0" y="88900"/>
                    </a:lnTo>
                  </a:path>
                </a:pathLst>
              </a:custGeom>
              <a:noFill/>
              <a:ln w="19050">
                <a:solidFill>
                  <a:schemeClr val="accent4"/>
                </a:solidFill>
                <a:miter lim="800000"/>
                <a:headEnd/>
                <a:tailEnd/>
              </a:ln>
            </p:spPr>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dirty="0">
                  <a:ln>
                    <a:noFill/>
                  </a:ln>
                  <a:solidFill>
                    <a:srgbClr val="FFFFFF"/>
                  </a:solidFill>
                  <a:effectLst/>
                  <a:uLnTx/>
                  <a:uFillTx/>
                  <a:latin typeface="Calibri" panose="020F0502020204030204" pitchFamily="34" charset="0"/>
                  <a:ea typeface="+mn-ea"/>
                  <a:cs typeface="Calibri" panose="020F0502020204030204" pitchFamily="34" charset="0"/>
                </a:endParaRPr>
              </a:p>
            </p:txBody>
          </p:sp>
          <p:sp>
            <p:nvSpPr>
              <p:cNvPr id="325" name="Freeform 73758">
                <a:extLst>
                  <a:ext uri="{FF2B5EF4-FFF2-40B4-BE49-F238E27FC236}">
                    <a16:creationId xmlns:a16="http://schemas.microsoft.com/office/drawing/2014/main" id="{9F1C821D-A028-432F-83AC-721B1C2680DA}"/>
                  </a:ext>
                </a:extLst>
              </p:cNvPr>
              <p:cNvSpPr/>
              <p:nvPr/>
            </p:nvSpPr>
            <p:spPr bwMode="auto">
              <a:xfrm>
                <a:off x="3650925" y="2320925"/>
                <a:ext cx="69850" cy="53975"/>
              </a:xfrm>
              <a:custGeom>
                <a:avLst/>
                <a:gdLst>
                  <a:gd name="connsiteX0" fmla="*/ 0 w 69850"/>
                  <a:gd name="connsiteY0" fmla="*/ 53975 h 53975"/>
                  <a:gd name="connsiteX1" fmla="*/ 69850 w 69850"/>
                  <a:gd name="connsiteY1" fmla="*/ 0 h 53975"/>
                </a:gdLst>
                <a:ahLst/>
                <a:cxnLst>
                  <a:cxn ang="0">
                    <a:pos x="connsiteX0" y="connsiteY0"/>
                  </a:cxn>
                  <a:cxn ang="0">
                    <a:pos x="connsiteX1" y="connsiteY1"/>
                  </a:cxn>
                </a:cxnLst>
                <a:rect l="l" t="t" r="r" b="b"/>
                <a:pathLst>
                  <a:path w="69850" h="53975">
                    <a:moveTo>
                      <a:pt x="0" y="53975"/>
                    </a:moveTo>
                    <a:lnTo>
                      <a:pt x="69850" y="0"/>
                    </a:lnTo>
                  </a:path>
                </a:pathLst>
              </a:custGeom>
              <a:noFill/>
              <a:ln w="19050">
                <a:solidFill>
                  <a:schemeClr val="accent4"/>
                </a:solidFill>
                <a:miter lim="800000"/>
                <a:headEnd/>
                <a:tailEnd/>
              </a:ln>
            </p:spPr>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dirty="0">
                  <a:ln>
                    <a:noFill/>
                  </a:ln>
                  <a:solidFill>
                    <a:srgbClr val="FFFFFF"/>
                  </a:solidFill>
                  <a:effectLst/>
                  <a:uLnTx/>
                  <a:uFillTx/>
                  <a:latin typeface="Calibri" panose="020F0502020204030204" pitchFamily="34" charset="0"/>
                  <a:ea typeface="+mn-ea"/>
                  <a:cs typeface="Calibri" panose="020F0502020204030204" pitchFamily="34" charset="0"/>
                </a:endParaRPr>
              </a:p>
            </p:txBody>
          </p:sp>
          <p:sp>
            <p:nvSpPr>
              <p:cNvPr id="326" name="Freeform 145">
                <a:extLst>
                  <a:ext uri="{FF2B5EF4-FFF2-40B4-BE49-F238E27FC236}">
                    <a16:creationId xmlns:a16="http://schemas.microsoft.com/office/drawing/2014/main" id="{106CE168-D6D8-40C6-810B-8BE951CC4953}"/>
                  </a:ext>
                </a:extLst>
              </p:cNvPr>
              <p:cNvSpPr/>
              <p:nvPr/>
            </p:nvSpPr>
            <p:spPr bwMode="auto">
              <a:xfrm rot="17330410">
                <a:off x="3509613" y="2283731"/>
                <a:ext cx="69850" cy="53975"/>
              </a:xfrm>
              <a:custGeom>
                <a:avLst/>
                <a:gdLst>
                  <a:gd name="connsiteX0" fmla="*/ 0 w 69850"/>
                  <a:gd name="connsiteY0" fmla="*/ 53975 h 53975"/>
                  <a:gd name="connsiteX1" fmla="*/ 69850 w 69850"/>
                  <a:gd name="connsiteY1" fmla="*/ 0 h 53975"/>
                </a:gdLst>
                <a:ahLst/>
                <a:cxnLst>
                  <a:cxn ang="0">
                    <a:pos x="connsiteX0" y="connsiteY0"/>
                  </a:cxn>
                  <a:cxn ang="0">
                    <a:pos x="connsiteX1" y="connsiteY1"/>
                  </a:cxn>
                </a:cxnLst>
                <a:rect l="l" t="t" r="r" b="b"/>
                <a:pathLst>
                  <a:path w="69850" h="53975">
                    <a:moveTo>
                      <a:pt x="0" y="53975"/>
                    </a:moveTo>
                    <a:lnTo>
                      <a:pt x="69850" y="0"/>
                    </a:lnTo>
                  </a:path>
                </a:pathLst>
              </a:custGeom>
              <a:noFill/>
              <a:ln w="19050">
                <a:solidFill>
                  <a:schemeClr val="accent4"/>
                </a:solidFill>
                <a:miter lim="800000"/>
                <a:headEnd/>
                <a:tailEnd/>
              </a:ln>
            </p:spPr>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dirty="0">
                  <a:ln>
                    <a:noFill/>
                  </a:ln>
                  <a:solidFill>
                    <a:srgbClr val="FFFFFF"/>
                  </a:solidFill>
                  <a:effectLst/>
                  <a:uLnTx/>
                  <a:uFillTx/>
                  <a:latin typeface="Calibri" panose="020F0502020204030204" pitchFamily="34" charset="0"/>
                  <a:ea typeface="+mn-ea"/>
                  <a:cs typeface="Calibri" panose="020F0502020204030204" pitchFamily="34" charset="0"/>
                </a:endParaRPr>
              </a:p>
            </p:txBody>
          </p:sp>
          <p:grpSp>
            <p:nvGrpSpPr>
              <p:cNvPr id="327" name="Group 326">
                <a:extLst>
                  <a:ext uri="{FF2B5EF4-FFF2-40B4-BE49-F238E27FC236}">
                    <a16:creationId xmlns:a16="http://schemas.microsoft.com/office/drawing/2014/main" id="{6A502173-2EE5-4147-A892-B111B3744958}"/>
                  </a:ext>
                </a:extLst>
              </p:cNvPr>
              <p:cNvGrpSpPr/>
              <p:nvPr/>
            </p:nvGrpSpPr>
            <p:grpSpPr>
              <a:xfrm rot="18420410">
                <a:off x="2889073" y="2041383"/>
                <a:ext cx="265176" cy="228600"/>
                <a:chOff x="2638573" y="2041383"/>
                <a:chExt cx="265176" cy="228600"/>
              </a:xfrm>
            </p:grpSpPr>
            <p:sp>
              <p:nvSpPr>
                <p:cNvPr id="389" name="Hexagon 388">
                  <a:extLst>
                    <a:ext uri="{FF2B5EF4-FFF2-40B4-BE49-F238E27FC236}">
                      <a16:creationId xmlns:a16="http://schemas.microsoft.com/office/drawing/2014/main" id="{00FCAA9E-1737-470E-BE8A-08C9628E30A4}"/>
                    </a:ext>
                  </a:extLst>
                </p:cNvPr>
                <p:cNvSpPr/>
                <p:nvPr/>
              </p:nvSpPr>
              <p:spPr bwMode="auto">
                <a:xfrm rot="12478025">
                  <a:off x="2638573" y="2041383"/>
                  <a:ext cx="265176" cy="228600"/>
                </a:xfrm>
                <a:prstGeom prst="hexagon">
                  <a:avLst/>
                </a:prstGeom>
                <a:noFill/>
                <a:ln w="19050">
                  <a:solidFill>
                    <a:schemeClr val="accent4"/>
                  </a:solidFill>
                  <a:miter lim="800000"/>
                  <a:headEnd/>
                  <a:tailEnd/>
                </a:ln>
              </p:spPr>
              <p:txBody>
                <a:bodyPr rtlCol="0" anchor="b"/>
                <a:lstStyle/>
                <a:p>
                  <a:pPr marL="0" marR="0" lvl="0" indent="0" algn="ctr" defTabSz="914400" rtl="0" eaLnBrk="1" fontAlgn="base" latinLnBrk="0" hangingPunct="1">
                    <a:lnSpc>
                      <a:spcPct val="100000"/>
                    </a:lnSpc>
                    <a:spcBef>
                      <a:spcPct val="35000"/>
                    </a:spcBef>
                    <a:spcAft>
                      <a:spcPct val="25000"/>
                    </a:spcAft>
                    <a:buClr>
                      <a:srgbClr val="015873"/>
                    </a:buClr>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panose="020F0502020204030204" pitchFamily="34" charset="0"/>
                    <a:ea typeface="+mn-ea"/>
                    <a:cs typeface="Calibri" panose="020F0502020204030204" pitchFamily="34" charset="0"/>
                  </a:endParaRPr>
                </a:p>
              </p:txBody>
            </p:sp>
            <p:grpSp>
              <p:nvGrpSpPr>
                <p:cNvPr id="390" name="Group 389">
                  <a:extLst>
                    <a:ext uri="{FF2B5EF4-FFF2-40B4-BE49-F238E27FC236}">
                      <a16:creationId xmlns:a16="http://schemas.microsoft.com/office/drawing/2014/main" id="{3E50389E-3CB4-4032-90A3-FBD684C18262}"/>
                    </a:ext>
                  </a:extLst>
                </p:cNvPr>
                <p:cNvGrpSpPr/>
                <p:nvPr/>
              </p:nvGrpSpPr>
              <p:grpSpPr>
                <a:xfrm>
                  <a:off x="2679700" y="2083502"/>
                  <a:ext cx="186976" cy="149256"/>
                  <a:chOff x="2679700" y="2083502"/>
                  <a:chExt cx="186976" cy="149256"/>
                </a:xfrm>
              </p:grpSpPr>
              <p:sp>
                <p:nvSpPr>
                  <p:cNvPr id="391" name="Freeform 73759">
                    <a:extLst>
                      <a:ext uri="{FF2B5EF4-FFF2-40B4-BE49-F238E27FC236}">
                        <a16:creationId xmlns:a16="http://schemas.microsoft.com/office/drawing/2014/main" id="{4E56E75A-E403-421B-B68C-3608F4531C79}"/>
                      </a:ext>
                    </a:extLst>
                  </p:cNvPr>
                  <p:cNvSpPr/>
                  <p:nvPr/>
                </p:nvSpPr>
                <p:spPr bwMode="auto">
                  <a:xfrm>
                    <a:off x="2679700" y="2108200"/>
                    <a:ext cx="3175" cy="101600"/>
                  </a:xfrm>
                  <a:custGeom>
                    <a:avLst/>
                    <a:gdLst>
                      <a:gd name="connsiteX0" fmla="*/ 3175 w 3175"/>
                      <a:gd name="connsiteY0" fmla="*/ 0 h 101600"/>
                      <a:gd name="connsiteX1" fmla="*/ 0 w 3175"/>
                      <a:gd name="connsiteY1" fmla="*/ 101600 h 101600"/>
                    </a:gdLst>
                    <a:ahLst/>
                    <a:cxnLst>
                      <a:cxn ang="0">
                        <a:pos x="connsiteX0" y="connsiteY0"/>
                      </a:cxn>
                      <a:cxn ang="0">
                        <a:pos x="connsiteX1" y="connsiteY1"/>
                      </a:cxn>
                    </a:cxnLst>
                    <a:rect l="l" t="t" r="r" b="b"/>
                    <a:pathLst>
                      <a:path w="3175" h="101600">
                        <a:moveTo>
                          <a:pt x="3175" y="0"/>
                        </a:moveTo>
                        <a:cubicBezTo>
                          <a:pt x="2117" y="33867"/>
                          <a:pt x="1058" y="67733"/>
                          <a:pt x="0" y="101600"/>
                        </a:cubicBezTo>
                      </a:path>
                    </a:pathLst>
                  </a:custGeom>
                  <a:noFill/>
                  <a:ln w="19050">
                    <a:solidFill>
                      <a:schemeClr val="accent4"/>
                    </a:solidFill>
                    <a:miter lim="800000"/>
                    <a:headEnd/>
                    <a:tailEnd/>
                  </a:ln>
                </p:spPr>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dirty="0">
                      <a:ln>
                        <a:noFill/>
                      </a:ln>
                      <a:solidFill>
                        <a:srgbClr val="FFFFFF"/>
                      </a:solidFill>
                      <a:effectLst/>
                      <a:uLnTx/>
                      <a:uFillTx/>
                      <a:latin typeface="Calibri" panose="020F0502020204030204" pitchFamily="34" charset="0"/>
                      <a:ea typeface="+mn-ea"/>
                      <a:cs typeface="Calibri" panose="020F0502020204030204" pitchFamily="34" charset="0"/>
                    </a:endParaRPr>
                  </a:p>
                </p:txBody>
              </p:sp>
              <p:sp>
                <p:nvSpPr>
                  <p:cNvPr id="392" name="Freeform 147">
                    <a:extLst>
                      <a:ext uri="{FF2B5EF4-FFF2-40B4-BE49-F238E27FC236}">
                        <a16:creationId xmlns:a16="http://schemas.microsoft.com/office/drawing/2014/main" id="{A69533A7-A7E0-4BAC-8578-D503A19AF165}"/>
                      </a:ext>
                    </a:extLst>
                  </p:cNvPr>
                  <p:cNvSpPr/>
                  <p:nvPr/>
                </p:nvSpPr>
                <p:spPr bwMode="auto">
                  <a:xfrm rot="17993153">
                    <a:off x="2806150" y="2034290"/>
                    <a:ext cx="3175" cy="101600"/>
                  </a:xfrm>
                  <a:custGeom>
                    <a:avLst/>
                    <a:gdLst>
                      <a:gd name="connsiteX0" fmla="*/ 3175 w 3175"/>
                      <a:gd name="connsiteY0" fmla="*/ 0 h 101600"/>
                      <a:gd name="connsiteX1" fmla="*/ 0 w 3175"/>
                      <a:gd name="connsiteY1" fmla="*/ 101600 h 101600"/>
                    </a:gdLst>
                    <a:ahLst/>
                    <a:cxnLst>
                      <a:cxn ang="0">
                        <a:pos x="connsiteX0" y="connsiteY0"/>
                      </a:cxn>
                      <a:cxn ang="0">
                        <a:pos x="connsiteX1" y="connsiteY1"/>
                      </a:cxn>
                    </a:cxnLst>
                    <a:rect l="l" t="t" r="r" b="b"/>
                    <a:pathLst>
                      <a:path w="3175" h="101600">
                        <a:moveTo>
                          <a:pt x="3175" y="0"/>
                        </a:moveTo>
                        <a:cubicBezTo>
                          <a:pt x="2117" y="33867"/>
                          <a:pt x="1058" y="67733"/>
                          <a:pt x="0" y="101600"/>
                        </a:cubicBezTo>
                      </a:path>
                    </a:pathLst>
                  </a:custGeom>
                  <a:noFill/>
                  <a:ln w="19050">
                    <a:solidFill>
                      <a:schemeClr val="accent4"/>
                    </a:solidFill>
                    <a:miter lim="800000"/>
                    <a:headEnd/>
                    <a:tailEnd/>
                  </a:ln>
                </p:spPr>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dirty="0">
                      <a:ln>
                        <a:noFill/>
                      </a:ln>
                      <a:solidFill>
                        <a:srgbClr val="FFFFFF"/>
                      </a:solidFill>
                      <a:effectLst/>
                      <a:uLnTx/>
                      <a:uFillTx/>
                      <a:latin typeface="Calibri" panose="020F0502020204030204" pitchFamily="34" charset="0"/>
                      <a:ea typeface="+mn-ea"/>
                      <a:cs typeface="Calibri" panose="020F0502020204030204" pitchFamily="34" charset="0"/>
                    </a:endParaRPr>
                  </a:p>
                </p:txBody>
              </p:sp>
              <p:sp>
                <p:nvSpPr>
                  <p:cNvPr id="393" name="Freeform 148">
                    <a:extLst>
                      <a:ext uri="{FF2B5EF4-FFF2-40B4-BE49-F238E27FC236}">
                        <a16:creationId xmlns:a16="http://schemas.microsoft.com/office/drawing/2014/main" id="{D9D8B2EB-B76E-4E16-A4FB-61EDCD9B6222}"/>
                      </a:ext>
                    </a:extLst>
                  </p:cNvPr>
                  <p:cNvSpPr/>
                  <p:nvPr/>
                </p:nvSpPr>
                <p:spPr bwMode="auto">
                  <a:xfrm rot="13946983">
                    <a:off x="2814288" y="2180371"/>
                    <a:ext cx="3175" cy="101600"/>
                  </a:xfrm>
                  <a:custGeom>
                    <a:avLst/>
                    <a:gdLst>
                      <a:gd name="connsiteX0" fmla="*/ 3175 w 3175"/>
                      <a:gd name="connsiteY0" fmla="*/ 0 h 101600"/>
                      <a:gd name="connsiteX1" fmla="*/ 0 w 3175"/>
                      <a:gd name="connsiteY1" fmla="*/ 101600 h 101600"/>
                    </a:gdLst>
                    <a:ahLst/>
                    <a:cxnLst>
                      <a:cxn ang="0">
                        <a:pos x="connsiteX0" y="connsiteY0"/>
                      </a:cxn>
                      <a:cxn ang="0">
                        <a:pos x="connsiteX1" y="connsiteY1"/>
                      </a:cxn>
                    </a:cxnLst>
                    <a:rect l="l" t="t" r="r" b="b"/>
                    <a:pathLst>
                      <a:path w="3175" h="101600">
                        <a:moveTo>
                          <a:pt x="3175" y="0"/>
                        </a:moveTo>
                        <a:cubicBezTo>
                          <a:pt x="2117" y="33867"/>
                          <a:pt x="1058" y="67733"/>
                          <a:pt x="0" y="101600"/>
                        </a:cubicBezTo>
                      </a:path>
                    </a:pathLst>
                  </a:custGeom>
                  <a:noFill/>
                  <a:ln w="19050">
                    <a:solidFill>
                      <a:schemeClr val="accent4"/>
                    </a:solidFill>
                    <a:miter lim="800000"/>
                    <a:headEnd/>
                    <a:tailEnd/>
                  </a:ln>
                </p:spPr>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dirty="0">
                      <a:ln>
                        <a:noFill/>
                      </a:ln>
                      <a:solidFill>
                        <a:srgbClr val="FFFFFF"/>
                      </a:solidFill>
                      <a:effectLst/>
                      <a:uLnTx/>
                      <a:uFillTx/>
                      <a:latin typeface="Calibri" panose="020F0502020204030204" pitchFamily="34" charset="0"/>
                      <a:ea typeface="+mn-ea"/>
                      <a:cs typeface="Calibri" panose="020F0502020204030204" pitchFamily="34" charset="0"/>
                    </a:endParaRPr>
                  </a:p>
                </p:txBody>
              </p:sp>
            </p:grpSp>
          </p:grpSp>
          <p:sp>
            <p:nvSpPr>
              <p:cNvPr id="328" name="Freeform 149">
                <a:extLst>
                  <a:ext uri="{FF2B5EF4-FFF2-40B4-BE49-F238E27FC236}">
                    <a16:creationId xmlns:a16="http://schemas.microsoft.com/office/drawing/2014/main" id="{59E91EB2-A84D-41CA-94FA-D4C61D1EBAAA}"/>
                  </a:ext>
                </a:extLst>
              </p:cNvPr>
              <p:cNvSpPr/>
              <p:nvPr/>
            </p:nvSpPr>
            <p:spPr bwMode="auto">
              <a:xfrm rot="17993153">
                <a:off x="3297649" y="2034288"/>
                <a:ext cx="3175" cy="101600"/>
              </a:xfrm>
              <a:custGeom>
                <a:avLst/>
                <a:gdLst>
                  <a:gd name="connsiteX0" fmla="*/ 3175 w 3175"/>
                  <a:gd name="connsiteY0" fmla="*/ 0 h 101600"/>
                  <a:gd name="connsiteX1" fmla="*/ 0 w 3175"/>
                  <a:gd name="connsiteY1" fmla="*/ 101600 h 101600"/>
                </a:gdLst>
                <a:ahLst/>
                <a:cxnLst>
                  <a:cxn ang="0">
                    <a:pos x="connsiteX0" y="connsiteY0"/>
                  </a:cxn>
                  <a:cxn ang="0">
                    <a:pos x="connsiteX1" y="connsiteY1"/>
                  </a:cxn>
                </a:cxnLst>
                <a:rect l="l" t="t" r="r" b="b"/>
                <a:pathLst>
                  <a:path w="3175" h="101600">
                    <a:moveTo>
                      <a:pt x="3175" y="0"/>
                    </a:moveTo>
                    <a:cubicBezTo>
                      <a:pt x="2117" y="33867"/>
                      <a:pt x="1058" y="67733"/>
                      <a:pt x="0" y="101600"/>
                    </a:cubicBezTo>
                  </a:path>
                </a:pathLst>
              </a:custGeom>
              <a:noFill/>
              <a:ln w="19050">
                <a:solidFill>
                  <a:schemeClr val="accent4"/>
                </a:solidFill>
                <a:miter lim="800000"/>
                <a:headEnd/>
                <a:tailEnd/>
              </a:ln>
            </p:spPr>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dirty="0">
                  <a:ln>
                    <a:noFill/>
                  </a:ln>
                  <a:solidFill>
                    <a:srgbClr val="FFFFFF"/>
                  </a:solidFill>
                  <a:effectLst/>
                  <a:uLnTx/>
                  <a:uFillTx/>
                  <a:latin typeface="Calibri" panose="020F0502020204030204" pitchFamily="34" charset="0"/>
                  <a:ea typeface="+mn-ea"/>
                  <a:cs typeface="Calibri" panose="020F0502020204030204" pitchFamily="34" charset="0"/>
                </a:endParaRPr>
              </a:p>
            </p:txBody>
          </p:sp>
          <p:sp>
            <p:nvSpPr>
              <p:cNvPr id="329" name="Freeform 73760">
                <a:extLst>
                  <a:ext uri="{FF2B5EF4-FFF2-40B4-BE49-F238E27FC236}">
                    <a16:creationId xmlns:a16="http://schemas.microsoft.com/office/drawing/2014/main" id="{70398A5C-90CB-4A75-992E-E61F7D678722}"/>
                  </a:ext>
                </a:extLst>
              </p:cNvPr>
              <p:cNvSpPr/>
              <p:nvPr/>
            </p:nvSpPr>
            <p:spPr bwMode="auto">
              <a:xfrm>
                <a:off x="3314375" y="2203450"/>
                <a:ext cx="31750" cy="19050"/>
              </a:xfrm>
              <a:custGeom>
                <a:avLst/>
                <a:gdLst>
                  <a:gd name="connsiteX0" fmla="*/ 0 w 31750"/>
                  <a:gd name="connsiteY0" fmla="*/ 19050 h 19050"/>
                  <a:gd name="connsiteX1" fmla="*/ 31750 w 31750"/>
                  <a:gd name="connsiteY1" fmla="*/ 0 h 19050"/>
                </a:gdLst>
                <a:ahLst/>
                <a:cxnLst>
                  <a:cxn ang="0">
                    <a:pos x="connsiteX0" y="connsiteY0"/>
                  </a:cxn>
                  <a:cxn ang="0">
                    <a:pos x="connsiteX1" y="connsiteY1"/>
                  </a:cxn>
                </a:cxnLst>
                <a:rect l="l" t="t" r="r" b="b"/>
                <a:pathLst>
                  <a:path w="31750" h="19050">
                    <a:moveTo>
                      <a:pt x="0" y="19050"/>
                    </a:moveTo>
                    <a:lnTo>
                      <a:pt x="31750" y="0"/>
                    </a:lnTo>
                  </a:path>
                </a:pathLst>
              </a:custGeom>
              <a:noFill/>
              <a:ln w="19050">
                <a:solidFill>
                  <a:schemeClr val="accent4"/>
                </a:solidFill>
                <a:miter lim="800000"/>
                <a:headEnd/>
                <a:tailEnd/>
              </a:ln>
            </p:spPr>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dirty="0">
                  <a:ln>
                    <a:noFill/>
                  </a:ln>
                  <a:solidFill>
                    <a:srgbClr val="FFFFFF"/>
                  </a:solidFill>
                  <a:effectLst/>
                  <a:uLnTx/>
                  <a:uFillTx/>
                  <a:latin typeface="Calibri" panose="020F0502020204030204" pitchFamily="34" charset="0"/>
                  <a:ea typeface="+mn-ea"/>
                  <a:cs typeface="Calibri" panose="020F0502020204030204" pitchFamily="34" charset="0"/>
                </a:endParaRPr>
              </a:p>
            </p:txBody>
          </p:sp>
          <p:grpSp>
            <p:nvGrpSpPr>
              <p:cNvPr id="330" name="Group 329">
                <a:extLst>
                  <a:ext uri="{FF2B5EF4-FFF2-40B4-BE49-F238E27FC236}">
                    <a16:creationId xmlns:a16="http://schemas.microsoft.com/office/drawing/2014/main" id="{2F2C4384-4D12-4760-9835-1C16566CD3DD}"/>
                  </a:ext>
                </a:extLst>
              </p:cNvPr>
              <p:cNvGrpSpPr/>
              <p:nvPr/>
            </p:nvGrpSpPr>
            <p:grpSpPr>
              <a:xfrm>
                <a:off x="3709783" y="2144335"/>
                <a:ext cx="75652" cy="71437"/>
                <a:chOff x="3452933" y="2144335"/>
                <a:chExt cx="75652" cy="71437"/>
              </a:xfrm>
            </p:grpSpPr>
            <p:sp>
              <p:nvSpPr>
                <p:cNvPr id="387" name="Freeform 73762">
                  <a:extLst>
                    <a:ext uri="{FF2B5EF4-FFF2-40B4-BE49-F238E27FC236}">
                      <a16:creationId xmlns:a16="http://schemas.microsoft.com/office/drawing/2014/main" id="{E21B66B1-5347-47AB-9DD5-04249589661F}"/>
                    </a:ext>
                  </a:extLst>
                </p:cNvPr>
                <p:cNvSpPr/>
                <p:nvPr/>
              </p:nvSpPr>
              <p:spPr bwMode="auto">
                <a:xfrm>
                  <a:off x="3452933" y="2144335"/>
                  <a:ext cx="57150" cy="47625"/>
                </a:xfrm>
                <a:custGeom>
                  <a:avLst/>
                  <a:gdLst>
                    <a:gd name="connsiteX0" fmla="*/ 0 w 57150"/>
                    <a:gd name="connsiteY0" fmla="*/ 47625 h 47625"/>
                    <a:gd name="connsiteX1" fmla="*/ 57150 w 57150"/>
                    <a:gd name="connsiteY1" fmla="*/ 0 h 47625"/>
                  </a:gdLst>
                  <a:ahLst/>
                  <a:cxnLst>
                    <a:cxn ang="0">
                      <a:pos x="connsiteX0" y="connsiteY0"/>
                    </a:cxn>
                    <a:cxn ang="0">
                      <a:pos x="connsiteX1" y="connsiteY1"/>
                    </a:cxn>
                  </a:cxnLst>
                  <a:rect l="l" t="t" r="r" b="b"/>
                  <a:pathLst>
                    <a:path w="57150" h="47625">
                      <a:moveTo>
                        <a:pt x="0" y="47625"/>
                      </a:moveTo>
                      <a:lnTo>
                        <a:pt x="57150" y="0"/>
                      </a:lnTo>
                    </a:path>
                  </a:pathLst>
                </a:custGeom>
                <a:noFill/>
                <a:ln w="19050">
                  <a:solidFill>
                    <a:schemeClr val="accent4"/>
                  </a:solidFill>
                  <a:miter lim="800000"/>
                  <a:headEnd/>
                  <a:tailEnd/>
                </a:ln>
              </p:spPr>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dirty="0">
                    <a:ln>
                      <a:noFill/>
                    </a:ln>
                    <a:solidFill>
                      <a:srgbClr val="FFFFFF"/>
                    </a:solidFill>
                    <a:effectLst/>
                    <a:uLnTx/>
                    <a:uFillTx/>
                    <a:latin typeface="Calibri" panose="020F0502020204030204" pitchFamily="34" charset="0"/>
                    <a:ea typeface="+mn-ea"/>
                    <a:cs typeface="Calibri" panose="020F0502020204030204" pitchFamily="34" charset="0"/>
                  </a:endParaRPr>
                </a:p>
              </p:txBody>
            </p:sp>
            <p:sp>
              <p:nvSpPr>
                <p:cNvPr id="388" name="Freeform 154">
                  <a:extLst>
                    <a:ext uri="{FF2B5EF4-FFF2-40B4-BE49-F238E27FC236}">
                      <a16:creationId xmlns:a16="http://schemas.microsoft.com/office/drawing/2014/main" id="{98693631-CA03-4541-8302-C828A3C6D217}"/>
                    </a:ext>
                  </a:extLst>
                </p:cNvPr>
                <p:cNvSpPr/>
                <p:nvPr/>
              </p:nvSpPr>
              <p:spPr bwMode="auto">
                <a:xfrm>
                  <a:off x="3471435" y="2168147"/>
                  <a:ext cx="57150" cy="47625"/>
                </a:xfrm>
                <a:custGeom>
                  <a:avLst/>
                  <a:gdLst>
                    <a:gd name="connsiteX0" fmla="*/ 0 w 57150"/>
                    <a:gd name="connsiteY0" fmla="*/ 47625 h 47625"/>
                    <a:gd name="connsiteX1" fmla="*/ 57150 w 57150"/>
                    <a:gd name="connsiteY1" fmla="*/ 0 h 47625"/>
                  </a:gdLst>
                  <a:ahLst/>
                  <a:cxnLst>
                    <a:cxn ang="0">
                      <a:pos x="connsiteX0" y="connsiteY0"/>
                    </a:cxn>
                    <a:cxn ang="0">
                      <a:pos x="connsiteX1" y="connsiteY1"/>
                    </a:cxn>
                  </a:cxnLst>
                  <a:rect l="l" t="t" r="r" b="b"/>
                  <a:pathLst>
                    <a:path w="57150" h="47625">
                      <a:moveTo>
                        <a:pt x="0" y="47625"/>
                      </a:moveTo>
                      <a:lnTo>
                        <a:pt x="57150" y="0"/>
                      </a:lnTo>
                    </a:path>
                  </a:pathLst>
                </a:custGeom>
                <a:noFill/>
                <a:ln w="19050">
                  <a:solidFill>
                    <a:schemeClr val="accent4"/>
                  </a:solidFill>
                  <a:miter lim="800000"/>
                  <a:headEnd/>
                  <a:tailEnd/>
                </a:ln>
              </p:spPr>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dirty="0">
                    <a:ln>
                      <a:noFill/>
                    </a:ln>
                    <a:solidFill>
                      <a:srgbClr val="FFFFFF"/>
                    </a:solidFill>
                    <a:effectLst/>
                    <a:uLnTx/>
                    <a:uFillTx/>
                    <a:latin typeface="Calibri" panose="020F0502020204030204" pitchFamily="34" charset="0"/>
                    <a:ea typeface="+mn-ea"/>
                    <a:cs typeface="Calibri" panose="020F0502020204030204" pitchFamily="34" charset="0"/>
                  </a:endParaRPr>
                </a:p>
              </p:txBody>
            </p:sp>
          </p:grpSp>
          <p:sp>
            <p:nvSpPr>
              <p:cNvPr id="331" name="Freeform 73763">
                <a:extLst>
                  <a:ext uri="{FF2B5EF4-FFF2-40B4-BE49-F238E27FC236}">
                    <a16:creationId xmlns:a16="http://schemas.microsoft.com/office/drawing/2014/main" id="{B7899499-FAAA-4FC0-8505-E6BFD15F1942}"/>
                  </a:ext>
                </a:extLst>
              </p:cNvPr>
              <p:cNvSpPr/>
              <p:nvPr/>
            </p:nvSpPr>
            <p:spPr bwMode="auto">
              <a:xfrm>
                <a:off x="3454075" y="2482850"/>
                <a:ext cx="120650" cy="95250"/>
              </a:xfrm>
              <a:custGeom>
                <a:avLst/>
                <a:gdLst>
                  <a:gd name="connsiteX0" fmla="*/ 0 w 120650"/>
                  <a:gd name="connsiteY0" fmla="*/ 0 h 95250"/>
                  <a:gd name="connsiteX1" fmla="*/ 120650 w 120650"/>
                  <a:gd name="connsiteY1" fmla="*/ 95250 h 95250"/>
                </a:gdLst>
                <a:ahLst/>
                <a:cxnLst>
                  <a:cxn ang="0">
                    <a:pos x="connsiteX0" y="connsiteY0"/>
                  </a:cxn>
                  <a:cxn ang="0">
                    <a:pos x="connsiteX1" y="connsiteY1"/>
                  </a:cxn>
                </a:cxnLst>
                <a:rect l="l" t="t" r="r" b="b"/>
                <a:pathLst>
                  <a:path w="120650" h="95250">
                    <a:moveTo>
                      <a:pt x="0" y="0"/>
                    </a:moveTo>
                    <a:lnTo>
                      <a:pt x="120650" y="95250"/>
                    </a:lnTo>
                  </a:path>
                </a:pathLst>
              </a:custGeom>
              <a:noFill/>
              <a:ln w="19050">
                <a:solidFill>
                  <a:schemeClr val="accent4"/>
                </a:solidFill>
                <a:miter lim="800000"/>
                <a:headEnd/>
                <a:tailEnd/>
              </a:ln>
            </p:spPr>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dirty="0">
                  <a:ln>
                    <a:noFill/>
                  </a:ln>
                  <a:solidFill>
                    <a:srgbClr val="FFFFFF"/>
                  </a:solidFill>
                  <a:effectLst/>
                  <a:uLnTx/>
                  <a:uFillTx/>
                  <a:latin typeface="Calibri" panose="020F0502020204030204" pitchFamily="34" charset="0"/>
                  <a:ea typeface="+mn-ea"/>
                  <a:cs typeface="Calibri" panose="020F0502020204030204" pitchFamily="34" charset="0"/>
                </a:endParaRPr>
              </a:p>
            </p:txBody>
          </p:sp>
          <p:grpSp>
            <p:nvGrpSpPr>
              <p:cNvPr id="332" name="Group 331">
                <a:extLst>
                  <a:ext uri="{FF2B5EF4-FFF2-40B4-BE49-F238E27FC236}">
                    <a16:creationId xmlns:a16="http://schemas.microsoft.com/office/drawing/2014/main" id="{848AF154-948A-44AC-BB11-3825AD31A0F0}"/>
                  </a:ext>
                </a:extLst>
              </p:cNvPr>
              <p:cNvGrpSpPr/>
              <p:nvPr/>
            </p:nvGrpSpPr>
            <p:grpSpPr>
              <a:xfrm rot="7464898">
                <a:off x="3791243" y="2563814"/>
                <a:ext cx="75652" cy="71437"/>
                <a:chOff x="3452933" y="2144335"/>
                <a:chExt cx="75652" cy="71437"/>
              </a:xfrm>
            </p:grpSpPr>
            <p:sp>
              <p:nvSpPr>
                <p:cNvPr id="385" name="Freeform 159">
                  <a:extLst>
                    <a:ext uri="{FF2B5EF4-FFF2-40B4-BE49-F238E27FC236}">
                      <a16:creationId xmlns:a16="http://schemas.microsoft.com/office/drawing/2014/main" id="{1536B08A-2834-40AF-898B-73E78D1C768D}"/>
                    </a:ext>
                  </a:extLst>
                </p:cNvPr>
                <p:cNvSpPr/>
                <p:nvPr/>
              </p:nvSpPr>
              <p:spPr bwMode="auto">
                <a:xfrm>
                  <a:off x="3452933" y="2144335"/>
                  <a:ext cx="57150" cy="47625"/>
                </a:xfrm>
                <a:custGeom>
                  <a:avLst/>
                  <a:gdLst>
                    <a:gd name="connsiteX0" fmla="*/ 0 w 57150"/>
                    <a:gd name="connsiteY0" fmla="*/ 47625 h 47625"/>
                    <a:gd name="connsiteX1" fmla="*/ 57150 w 57150"/>
                    <a:gd name="connsiteY1" fmla="*/ 0 h 47625"/>
                  </a:gdLst>
                  <a:ahLst/>
                  <a:cxnLst>
                    <a:cxn ang="0">
                      <a:pos x="connsiteX0" y="connsiteY0"/>
                    </a:cxn>
                    <a:cxn ang="0">
                      <a:pos x="connsiteX1" y="connsiteY1"/>
                    </a:cxn>
                  </a:cxnLst>
                  <a:rect l="l" t="t" r="r" b="b"/>
                  <a:pathLst>
                    <a:path w="57150" h="47625">
                      <a:moveTo>
                        <a:pt x="0" y="47625"/>
                      </a:moveTo>
                      <a:lnTo>
                        <a:pt x="57150" y="0"/>
                      </a:lnTo>
                    </a:path>
                  </a:pathLst>
                </a:custGeom>
                <a:noFill/>
                <a:ln w="19050">
                  <a:solidFill>
                    <a:schemeClr val="accent4"/>
                  </a:solidFill>
                  <a:miter lim="800000"/>
                  <a:headEnd/>
                  <a:tailEnd/>
                </a:ln>
              </p:spPr>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dirty="0">
                    <a:ln>
                      <a:noFill/>
                    </a:ln>
                    <a:solidFill>
                      <a:srgbClr val="FFFFFF"/>
                    </a:solidFill>
                    <a:effectLst/>
                    <a:uLnTx/>
                    <a:uFillTx/>
                    <a:latin typeface="Calibri" panose="020F0502020204030204" pitchFamily="34" charset="0"/>
                    <a:ea typeface="+mn-ea"/>
                    <a:cs typeface="Calibri" panose="020F0502020204030204" pitchFamily="34" charset="0"/>
                  </a:endParaRPr>
                </a:p>
              </p:txBody>
            </p:sp>
            <p:sp>
              <p:nvSpPr>
                <p:cNvPr id="386" name="Freeform 160">
                  <a:extLst>
                    <a:ext uri="{FF2B5EF4-FFF2-40B4-BE49-F238E27FC236}">
                      <a16:creationId xmlns:a16="http://schemas.microsoft.com/office/drawing/2014/main" id="{1D727EB7-C76E-4206-8EF0-B90BEE0520C6}"/>
                    </a:ext>
                  </a:extLst>
                </p:cNvPr>
                <p:cNvSpPr/>
                <p:nvPr/>
              </p:nvSpPr>
              <p:spPr bwMode="auto">
                <a:xfrm>
                  <a:off x="3471435" y="2168147"/>
                  <a:ext cx="57150" cy="47625"/>
                </a:xfrm>
                <a:custGeom>
                  <a:avLst/>
                  <a:gdLst>
                    <a:gd name="connsiteX0" fmla="*/ 0 w 57150"/>
                    <a:gd name="connsiteY0" fmla="*/ 47625 h 47625"/>
                    <a:gd name="connsiteX1" fmla="*/ 57150 w 57150"/>
                    <a:gd name="connsiteY1" fmla="*/ 0 h 47625"/>
                  </a:gdLst>
                  <a:ahLst/>
                  <a:cxnLst>
                    <a:cxn ang="0">
                      <a:pos x="connsiteX0" y="connsiteY0"/>
                    </a:cxn>
                    <a:cxn ang="0">
                      <a:pos x="connsiteX1" y="connsiteY1"/>
                    </a:cxn>
                  </a:cxnLst>
                  <a:rect l="l" t="t" r="r" b="b"/>
                  <a:pathLst>
                    <a:path w="57150" h="47625">
                      <a:moveTo>
                        <a:pt x="0" y="47625"/>
                      </a:moveTo>
                      <a:lnTo>
                        <a:pt x="57150" y="0"/>
                      </a:lnTo>
                    </a:path>
                  </a:pathLst>
                </a:custGeom>
                <a:noFill/>
                <a:ln w="19050">
                  <a:solidFill>
                    <a:schemeClr val="accent4"/>
                  </a:solidFill>
                  <a:miter lim="800000"/>
                  <a:headEnd/>
                  <a:tailEnd/>
                </a:ln>
              </p:spPr>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dirty="0">
                    <a:ln>
                      <a:noFill/>
                    </a:ln>
                    <a:solidFill>
                      <a:srgbClr val="FFFFFF"/>
                    </a:solidFill>
                    <a:effectLst/>
                    <a:uLnTx/>
                    <a:uFillTx/>
                    <a:latin typeface="Calibri" panose="020F0502020204030204" pitchFamily="34" charset="0"/>
                    <a:ea typeface="+mn-ea"/>
                    <a:cs typeface="Calibri" panose="020F0502020204030204" pitchFamily="34" charset="0"/>
                  </a:endParaRPr>
                </a:p>
              </p:txBody>
            </p:sp>
          </p:grpSp>
          <p:grpSp>
            <p:nvGrpSpPr>
              <p:cNvPr id="333" name="Group 332">
                <a:extLst>
                  <a:ext uri="{FF2B5EF4-FFF2-40B4-BE49-F238E27FC236}">
                    <a16:creationId xmlns:a16="http://schemas.microsoft.com/office/drawing/2014/main" id="{7A1EF4BB-298E-43EB-89D4-C007A3DA3C3C}"/>
                  </a:ext>
                </a:extLst>
              </p:cNvPr>
              <p:cNvGrpSpPr/>
              <p:nvPr/>
            </p:nvGrpSpPr>
            <p:grpSpPr>
              <a:xfrm rot="7792774">
                <a:off x="2314988" y="2903883"/>
                <a:ext cx="75652" cy="71437"/>
                <a:chOff x="3452933" y="2144335"/>
                <a:chExt cx="75652" cy="71437"/>
              </a:xfrm>
            </p:grpSpPr>
            <p:sp>
              <p:nvSpPr>
                <p:cNvPr id="383" name="Freeform 162">
                  <a:extLst>
                    <a:ext uri="{FF2B5EF4-FFF2-40B4-BE49-F238E27FC236}">
                      <a16:creationId xmlns:a16="http://schemas.microsoft.com/office/drawing/2014/main" id="{5B616C36-B089-4739-89E5-7DF4D8948DBE}"/>
                    </a:ext>
                  </a:extLst>
                </p:cNvPr>
                <p:cNvSpPr/>
                <p:nvPr/>
              </p:nvSpPr>
              <p:spPr bwMode="auto">
                <a:xfrm>
                  <a:off x="3452933" y="2144335"/>
                  <a:ext cx="57150" cy="47625"/>
                </a:xfrm>
                <a:custGeom>
                  <a:avLst/>
                  <a:gdLst>
                    <a:gd name="connsiteX0" fmla="*/ 0 w 57150"/>
                    <a:gd name="connsiteY0" fmla="*/ 47625 h 47625"/>
                    <a:gd name="connsiteX1" fmla="*/ 57150 w 57150"/>
                    <a:gd name="connsiteY1" fmla="*/ 0 h 47625"/>
                  </a:gdLst>
                  <a:ahLst/>
                  <a:cxnLst>
                    <a:cxn ang="0">
                      <a:pos x="connsiteX0" y="connsiteY0"/>
                    </a:cxn>
                    <a:cxn ang="0">
                      <a:pos x="connsiteX1" y="connsiteY1"/>
                    </a:cxn>
                  </a:cxnLst>
                  <a:rect l="l" t="t" r="r" b="b"/>
                  <a:pathLst>
                    <a:path w="57150" h="47625">
                      <a:moveTo>
                        <a:pt x="0" y="47625"/>
                      </a:moveTo>
                      <a:lnTo>
                        <a:pt x="57150" y="0"/>
                      </a:lnTo>
                    </a:path>
                  </a:pathLst>
                </a:custGeom>
                <a:noFill/>
                <a:ln w="19050">
                  <a:solidFill>
                    <a:schemeClr val="accent1"/>
                  </a:solidFill>
                  <a:miter lim="800000"/>
                  <a:headEnd/>
                  <a:tailEnd/>
                </a:ln>
              </p:spPr>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dirty="0">
                    <a:ln>
                      <a:noFill/>
                    </a:ln>
                    <a:solidFill>
                      <a:srgbClr val="FFFFFF"/>
                    </a:solidFill>
                    <a:effectLst/>
                    <a:uLnTx/>
                    <a:uFillTx/>
                    <a:latin typeface="Calibri" panose="020F0502020204030204" pitchFamily="34" charset="0"/>
                    <a:ea typeface="+mn-ea"/>
                    <a:cs typeface="Calibri" panose="020F0502020204030204" pitchFamily="34" charset="0"/>
                  </a:endParaRPr>
                </a:p>
              </p:txBody>
            </p:sp>
            <p:sp>
              <p:nvSpPr>
                <p:cNvPr id="384" name="Freeform 163">
                  <a:extLst>
                    <a:ext uri="{FF2B5EF4-FFF2-40B4-BE49-F238E27FC236}">
                      <a16:creationId xmlns:a16="http://schemas.microsoft.com/office/drawing/2014/main" id="{1B4D9693-DAF5-4BAB-8555-8D8CE25214AA}"/>
                    </a:ext>
                  </a:extLst>
                </p:cNvPr>
                <p:cNvSpPr/>
                <p:nvPr/>
              </p:nvSpPr>
              <p:spPr bwMode="auto">
                <a:xfrm>
                  <a:off x="3471435" y="2168147"/>
                  <a:ext cx="57150" cy="47625"/>
                </a:xfrm>
                <a:custGeom>
                  <a:avLst/>
                  <a:gdLst>
                    <a:gd name="connsiteX0" fmla="*/ 0 w 57150"/>
                    <a:gd name="connsiteY0" fmla="*/ 47625 h 47625"/>
                    <a:gd name="connsiteX1" fmla="*/ 57150 w 57150"/>
                    <a:gd name="connsiteY1" fmla="*/ 0 h 47625"/>
                  </a:gdLst>
                  <a:ahLst/>
                  <a:cxnLst>
                    <a:cxn ang="0">
                      <a:pos x="connsiteX0" y="connsiteY0"/>
                    </a:cxn>
                    <a:cxn ang="0">
                      <a:pos x="connsiteX1" y="connsiteY1"/>
                    </a:cxn>
                  </a:cxnLst>
                  <a:rect l="l" t="t" r="r" b="b"/>
                  <a:pathLst>
                    <a:path w="57150" h="47625">
                      <a:moveTo>
                        <a:pt x="0" y="47625"/>
                      </a:moveTo>
                      <a:lnTo>
                        <a:pt x="57150" y="0"/>
                      </a:lnTo>
                    </a:path>
                  </a:pathLst>
                </a:custGeom>
                <a:noFill/>
                <a:ln w="19050">
                  <a:solidFill>
                    <a:schemeClr val="accent1"/>
                  </a:solidFill>
                  <a:miter lim="800000"/>
                  <a:headEnd/>
                  <a:tailEnd/>
                </a:ln>
              </p:spPr>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dirty="0">
                    <a:ln>
                      <a:noFill/>
                    </a:ln>
                    <a:solidFill>
                      <a:srgbClr val="FFFFFF"/>
                    </a:solidFill>
                    <a:effectLst/>
                    <a:uLnTx/>
                    <a:uFillTx/>
                    <a:latin typeface="Calibri" panose="020F0502020204030204" pitchFamily="34" charset="0"/>
                    <a:ea typeface="+mn-ea"/>
                    <a:cs typeface="Calibri" panose="020F0502020204030204" pitchFamily="34" charset="0"/>
                  </a:endParaRPr>
                </a:p>
              </p:txBody>
            </p:sp>
          </p:grpSp>
          <p:grpSp>
            <p:nvGrpSpPr>
              <p:cNvPr id="334" name="Group 333">
                <a:extLst>
                  <a:ext uri="{FF2B5EF4-FFF2-40B4-BE49-F238E27FC236}">
                    <a16:creationId xmlns:a16="http://schemas.microsoft.com/office/drawing/2014/main" id="{CDDDD7C4-5371-48A3-8930-70336B3990C0}"/>
                  </a:ext>
                </a:extLst>
              </p:cNvPr>
              <p:cNvGrpSpPr/>
              <p:nvPr/>
            </p:nvGrpSpPr>
            <p:grpSpPr>
              <a:xfrm rot="7792774">
                <a:off x="1844690" y="2892011"/>
                <a:ext cx="75652" cy="71437"/>
                <a:chOff x="3452933" y="2144335"/>
                <a:chExt cx="75652" cy="71437"/>
              </a:xfrm>
            </p:grpSpPr>
            <p:sp>
              <p:nvSpPr>
                <p:cNvPr id="381" name="Freeform 165">
                  <a:extLst>
                    <a:ext uri="{FF2B5EF4-FFF2-40B4-BE49-F238E27FC236}">
                      <a16:creationId xmlns:a16="http://schemas.microsoft.com/office/drawing/2014/main" id="{AB1052AB-8421-4DAF-82CE-CE98A4AF4AFA}"/>
                    </a:ext>
                  </a:extLst>
                </p:cNvPr>
                <p:cNvSpPr/>
                <p:nvPr/>
              </p:nvSpPr>
              <p:spPr bwMode="auto">
                <a:xfrm>
                  <a:off x="3452933" y="2144335"/>
                  <a:ext cx="57150" cy="47625"/>
                </a:xfrm>
                <a:custGeom>
                  <a:avLst/>
                  <a:gdLst>
                    <a:gd name="connsiteX0" fmla="*/ 0 w 57150"/>
                    <a:gd name="connsiteY0" fmla="*/ 47625 h 47625"/>
                    <a:gd name="connsiteX1" fmla="*/ 57150 w 57150"/>
                    <a:gd name="connsiteY1" fmla="*/ 0 h 47625"/>
                  </a:gdLst>
                  <a:ahLst/>
                  <a:cxnLst>
                    <a:cxn ang="0">
                      <a:pos x="connsiteX0" y="connsiteY0"/>
                    </a:cxn>
                    <a:cxn ang="0">
                      <a:pos x="connsiteX1" y="connsiteY1"/>
                    </a:cxn>
                  </a:cxnLst>
                  <a:rect l="l" t="t" r="r" b="b"/>
                  <a:pathLst>
                    <a:path w="57150" h="47625">
                      <a:moveTo>
                        <a:pt x="0" y="47625"/>
                      </a:moveTo>
                      <a:lnTo>
                        <a:pt x="57150" y="0"/>
                      </a:lnTo>
                    </a:path>
                  </a:pathLst>
                </a:custGeom>
                <a:noFill/>
                <a:ln w="19050">
                  <a:solidFill>
                    <a:schemeClr val="accent1"/>
                  </a:solidFill>
                  <a:miter lim="800000"/>
                  <a:headEnd/>
                  <a:tailEnd/>
                </a:ln>
              </p:spPr>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dirty="0">
                    <a:ln>
                      <a:noFill/>
                    </a:ln>
                    <a:solidFill>
                      <a:srgbClr val="FFFFFF"/>
                    </a:solidFill>
                    <a:effectLst/>
                    <a:uLnTx/>
                    <a:uFillTx/>
                    <a:latin typeface="Calibri" panose="020F0502020204030204" pitchFamily="34" charset="0"/>
                    <a:ea typeface="+mn-ea"/>
                    <a:cs typeface="Calibri" panose="020F0502020204030204" pitchFamily="34" charset="0"/>
                  </a:endParaRPr>
                </a:p>
              </p:txBody>
            </p:sp>
            <p:sp>
              <p:nvSpPr>
                <p:cNvPr id="382" name="Freeform 166">
                  <a:extLst>
                    <a:ext uri="{FF2B5EF4-FFF2-40B4-BE49-F238E27FC236}">
                      <a16:creationId xmlns:a16="http://schemas.microsoft.com/office/drawing/2014/main" id="{582E2224-CFB0-4F24-B92C-2D2CE885CF15}"/>
                    </a:ext>
                  </a:extLst>
                </p:cNvPr>
                <p:cNvSpPr/>
                <p:nvPr/>
              </p:nvSpPr>
              <p:spPr bwMode="auto">
                <a:xfrm>
                  <a:off x="3471435" y="2168147"/>
                  <a:ext cx="57150" cy="47625"/>
                </a:xfrm>
                <a:custGeom>
                  <a:avLst/>
                  <a:gdLst>
                    <a:gd name="connsiteX0" fmla="*/ 0 w 57150"/>
                    <a:gd name="connsiteY0" fmla="*/ 47625 h 47625"/>
                    <a:gd name="connsiteX1" fmla="*/ 57150 w 57150"/>
                    <a:gd name="connsiteY1" fmla="*/ 0 h 47625"/>
                  </a:gdLst>
                  <a:ahLst/>
                  <a:cxnLst>
                    <a:cxn ang="0">
                      <a:pos x="connsiteX0" y="connsiteY0"/>
                    </a:cxn>
                    <a:cxn ang="0">
                      <a:pos x="connsiteX1" y="connsiteY1"/>
                    </a:cxn>
                  </a:cxnLst>
                  <a:rect l="l" t="t" r="r" b="b"/>
                  <a:pathLst>
                    <a:path w="57150" h="47625">
                      <a:moveTo>
                        <a:pt x="0" y="47625"/>
                      </a:moveTo>
                      <a:lnTo>
                        <a:pt x="57150" y="0"/>
                      </a:lnTo>
                    </a:path>
                  </a:pathLst>
                </a:custGeom>
                <a:noFill/>
                <a:ln w="19050">
                  <a:solidFill>
                    <a:schemeClr val="accent1"/>
                  </a:solidFill>
                  <a:miter lim="800000"/>
                  <a:headEnd/>
                  <a:tailEnd/>
                </a:ln>
              </p:spPr>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dirty="0">
                    <a:ln>
                      <a:noFill/>
                    </a:ln>
                    <a:solidFill>
                      <a:srgbClr val="FFFFFF"/>
                    </a:solidFill>
                    <a:effectLst/>
                    <a:uLnTx/>
                    <a:uFillTx/>
                    <a:latin typeface="Calibri" panose="020F0502020204030204" pitchFamily="34" charset="0"/>
                    <a:ea typeface="+mn-ea"/>
                    <a:cs typeface="Calibri" panose="020F0502020204030204" pitchFamily="34" charset="0"/>
                  </a:endParaRPr>
                </a:p>
              </p:txBody>
            </p:sp>
          </p:grpSp>
          <p:grpSp>
            <p:nvGrpSpPr>
              <p:cNvPr id="335" name="Group 334">
                <a:extLst>
                  <a:ext uri="{FF2B5EF4-FFF2-40B4-BE49-F238E27FC236}">
                    <a16:creationId xmlns:a16="http://schemas.microsoft.com/office/drawing/2014/main" id="{5939AFEA-8D12-424C-996E-80E3EFAFC1F8}"/>
                  </a:ext>
                </a:extLst>
              </p:cNvPr>
              <p:cNvGrpSpPr/>
              <p:nvPr/>
            </p:nvGrpSpPr>
            <p:grpSpPr>
              <a:xfrm rot="4927226">
                <a:off x="1645030" y="3583377"/>
                <a:ext cx="75652" cy="71437"/>
                <a:chOff x="3452933" y="2144335"/>
                <a:chExt cx="75652" cy="71437"/>
              </a:xfrm>
            </p:grpSpPr>
            <p:sp>
              <p:nvSpPr>
                <p:cNvPr id="379" name="Freeform 168">
                  <a:extLst>
                    <a:ext uri="{FF2B5EF4-FFF2-40B4-BE49-F238E27FC236}">
                      <a16:creationId xmlns:a16="http://schemas.microsoft.com/office/drawing/2014/main" id="{129A5FC0-F56B-46F6-93D6-9F10708936D8}"/>
                    </a:ext>
                  </a:extLst>
                </p:cNvPr>
                <p:cNvSpPr/>
                <p:nvPr/>
              </p:nvSpPr>
              <p:spPr bwMode="auto">
                <a:xfrm>
                  <a:off x="3452933" y="2144335"/>
                  <a:ext cx="57150" cy="47625"/>
                </a:xfrm>
                <a:custGeom>
                  <a:avLst/>
                  <a:gdLst>
                    <a:gd name="connsiteX0" fmla="*/ 0 w 57150"/>
                    <a:gd name="connsiteY0" fmla="*/ 47625 h 47625"/>
                    <a:gd name="connsiteX1" fmla="*/ 57150 w 57150"/>
                    <a:gd name="connsiteY1" fmla="*/ 0 h 47625"/>
                  </a:gdLst>
                  <a:ahLst/>
                  <a:cxnLst>
                    <a:cxn ang="0">
                      <a:pos x="connsiteX0" y="connsiteY0"/>
                    </a:cxn>
                    <a:cxn ang="0">
                      <a:pos x="connsiteX1" y="connsiteY1"/>
                    </a:cxn>
                  </a:cxnLst>
                  <a:rect l="l" t="t" r="r" b="b"/>
                  <a:pathLst>
                    <a:path w="57150" h="47625">
                      <a:moveTo>
                        <a:pt x="0" y="47625"/>
                      </a:moveTo>
                      <a:lnTo>
                        <a:pt x="57150" y="0"/>
                      </a:lnTo>
                    </a:path>
                  </a:pathLst>
                </a:custGeom>
                <a:noFill/>
                <a:ln w="19050">
                  <a:solidFill>
                    <a:schemeClr val="accent1"/>
                  </a:solidFill>
                  <a:miter lim="800000"/>
                  <a:headEnd/>
                  <a:tailEnd/>
                </a:ln>
              </p:spPr>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dirty="0">
                    <a:ln>
                      <a:noFill/>
                    </a:ln>
                    <a:solidFill>
                      <a:srgbClr val="FFFFFF"/>
                    </a:solidFill>
                    <a:effectLst/>
                    <a:uLnTx/>
                    <a:uFillTx/>
                    <a:latin typeface="Calibri" panose="020F0502020204030204" pitchFamily="34" charset="0"/>
                    <a:ea typeface="+mn-ea"/>
                    <a:cs typeface="Calibri" panose="020F0502020204030204" pitchFamily="34" charset="0"/>
                  </a:endParaRPr>
                </a:p>
              </p:txBody>
            </p:sp>
            <p:sp>
              <p:nvSpPr>
                <p:cNvPr id="380" name="Freeform 169">
                  <a:extLst>
                    <a:ext uri="{FF2B5EF4-FFF2-40B4-BE49-F238E27FC236}">
                      <a16:creationId xmlns:a16="http://schemas.microsoft.com/office/drawing/2014/main" id="{19928FAF-DC2A-4B0B-9BDC-422D474034E1}"/>
                    </a:ext>
                  </a:extLst>
                </p:cNvPr>
                <p:cNvSpPr/>
                <p:nvPr/>
              </p:nvSpPr>
              <p:spPr bwMode="auto">
                <a:xfrm>
                  <a:off x="3471435" y="2168147"/>
                  <a:ext cx="57150" cy="47625"/>
                </a:xfrm>
                <a:custGeom>
                  <a:avLst/>
                  <a:gdLst>
                    <a:gd name="connsiteX0" fmla="*/ 0 w 57150"/>
                    <a:gd name="connsiteY0" fmla="*/ 47625 h 47625"/>
                    <a:gd name="connsiteX1" fmla="*/ 57150 w 57150"/>
                    <a:gd name="connsiteY1" fmla="*/ 0 h 47625"/>
                  </a:gdLst>
                  <a:ahLst/>
                  <a:cxnLst>
                    <a:cxn ang="0">
                      <a:pos x="connsiteX0" y="connsiteY0"/>
                    </a:cxn>
                    <a:cxn ang="0">
                      <a:pos x="connsiteX1" y="connsiteY1"/>
                    </a:cxn>
                  </a:cxnLst>
                  <a:rect l="l" t="t" r="r" b="b"/>
                  <a:pathLst>
                    <a:path w="57150" h="47625">
                      <a:moveTo>
                        <a:pt x="0" y="47625"/>
                      </a:moveTo>
                      <a:lnTo>
                        <a:pt x="57150" y="0"/>
                      </a:lnTo>
                    </a:path>
                  </a:pathLst>
                </a:custGeom>
                <a:noFill/>
                <a:ln w="19050">
                  <a:solidFill>
                    <a:schemeClr val="accent1"/>
                  </a:solidFill>
                  <a:miter lim="800000"/>
                  <a:headEnd/>
                  <a:tailEnd/>
                </a:ln>
              </p:spPr>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dirty="0">
                    <a:ln>
                      <a:noFill/>
                    </a:ln>
                    <a:solidFill>
                      <a:srgbClr val="FFFFFF"/>
                    </a:solidFill>
                    <a:effectLst/>
                    <a:uLnTx/>
                    <a:uFillTx/>
                    <a:latin typeface="Calibri" panose="020F0502020204030204" pitchFamily="34" charset="0"/>
                    <a:ea typeface="+mn-ea"/>
                    <a:cs typeface="Calibri" panose="020F0502020204030204" pitchFamily="34" charset="0"/>
                  </a:endParaRPr>
                </a:p>
              </p:txBody>
            </p:sp>
          </p:grpSp>
          <p:grpSp>
            <p:nvGrpSpPr>
              <p:cNvPr id="336" name="Group 335">
                <a:extLst>
                  <a:ext uri="{FF2B5EF4-FFF2-40B4-BE49-F238E27FC236}">
                    <a16:creationId xmlns:a16="http://schemas.microsoft.com/office/drawing/2014/main" id="{D14A6450-0DC9-4573-A3C5-26577ECD7E6A}"/>
                  </a:ext>
                </a:extLst>
              </p:cNvPr>
              <p:cNvGrpSpPr/>
              <p:nvPr/>
            </p:nvGrpSpPr>
            <p:grpSpPr>
              <a:xfrm rot="18015089">
                <a:off x="1797011" y="3797763"/>
                <a:ext cx="75652" cy="71437"/>
                <a:chOff x="3452933" y="2144335"/>
                <a:chExt cx="75652" cy="71437"/>
              </a:xfrm>
            </p:grpSpPr>
            <p:sp>
              <p:nvSpPr>
                <p:cNvPr id="377" name="Freeform 171">
                  <a:extLst>
                    <a:ext uri="{FF2B5EF4-FFF2-40B4-BE49-F238E27FC236}">
                      <a16:creationId xmlns:a16="http://schemas.microsoft.com/office/drawing/2014/main" id="{C4D5C24A-5FFB-4955-8636-EC16771FE898}"/>
                    </a:ext>
                  </a:extLst>
                </p:cNvPr>
                <p:cNvSpPr/>
                <p:nvPr/>
              </p:nvSpPr>
              <p:spPr bwMode="auto">
                <a:xfrm>
                  <a:off x="3452933" y="2144335"/>
                  <a:ext cx="57150" cy="47625"/>
                </a:xfrm>
                <a:custGeom>
                  <a:avLst/>
                  <a:gdLst>
                    <a:gd name="connsiteX0" fmla="*/ 0 w 57150"/>
                    <a:gd name="connsiteY0" fmla="*/ 47625 h 47625"/>
                    <a:gd name="connsiteX1" fmla="*/ 57150 w 57150"/>
                    <a:gd name="connsiteY1" fmla="*/ 0 h 47625"/>
                  </a:gdLst>
                  <a:ahLst/>
                  <a:cxnLst>
                    <a:cxn ang="0">
                      <a:pos x="connsiteX0" y="connsiteY0"/>
                    </a:cxn>
                    <a:cxn ang="0">
                      <a:pos x="connsiteX1" y="connsiteY1"/>
                    </a:cxn>
                  </a:cxnLst>
                  <a:rect l="l" t="t" r="r" b="b"/>
                  <a:pathLst>
                    <a:path w="57150" h="47625">
                      <a:moveTo>
                        <a:pt x="0" y="47625"/>
                      </a:moveTo>
                      <a:lnTo>
                        <a:pt x="57150" y="0"/>
                      </a:lnTo>
                    </a:path>
                  </a:pathLst>
                </a:custGeom>
                <a:noFill/>
                <a:ln w="19050">
                  <a:solidFill>
                    <a:schemeClr val="accent1"/>
                  </a:solidFill>
                  <a:miter lim="800000"/>
                  <a:headEnd/>
                  <a:tailEnd/>
                </a:ln>
              </p:spPr>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dirty="0">
                    <a:ln>
                      <a:noFill/>
                    </a:ln>
                    <a:solidFill>
                      <a:srgbClr val="FFFFFF"/>
                    </a:solidFill>
                    <a:effectLst/>
                    <a:uLnTx/>
                    <a:uFillTx/>
                    <a:latin typeface="Calibri" panose="020F0502020204030204" pitchFamily="34" charset="0"/>
                    <a:ea typeface="+mn-ea"/>
                    <a:cs typeface="Calibri" panose="020F0502020204030204" pitchFamily="34" charset="0"/>
                  </a:endParaRPr>
                </a:p>
              </p:txBody>
            </p:sp>
            <p:sp>
              <p:nvSpPr>
                <p:cNvPr id="378" name="Freeform 172">
                  <a:extLst>
                    <a:ext uri="{FF2B5EF4-FFF2-40B4-BE49-F238E27FC236}">
                      <a16:creationId xmlns:a16="http://schemas.microsoft.com/office/drawing/2014/main" id="{9764E7D4-44FE-471C-8AFE-3FAB77C0B12C}"/>
                    </a:ext>
                  </a:extLst>
                </p:cNvPr>
                <p:cNvSpPr/>
                <p:nvPr/>
              </p:nvSpPr>
              <p:spPr bwMode="auto">
                <a:xfrm>
                  <a:off x="3471435" y="2168147"/>
                  <a:ext cx="57150" cy="47625"/>
                </a:xfrm>
                <a:custGeom>
                  <a:avLst/>
                  <a:gdLst>
                    <a:gd name="connsiteX0" fmla="*/ 0 w 57150"/>
                    <a:gd name="connsiteY0" fmla="*/ 47625 h 47625"/>
                    <a:gd name="connsiteX1" fmla="*/ 57150 w 57150"/>
                    <a:gd name="connsiteY1" fmla="*/ 0 h 47625"/>
                  </a:gdLst>
                  <a:ahLst/>
                  <a:cxnLst>
                    <a:cxn ang="0">
                      <a:pos x="connsiteX0" y="connsiteY0"/>
                    </a:cxn>
                    <a:cxn ang="0">
                      <a:pos x="connsiteX1" y="connsiteY1"/>
                    </a:cxn>
                  </a:cxnLst>
                  <a:rect l="l" t="t" r="r" b="b"/>
                  <a:pathLst>
                    <a:path w="57150" h="47625">
                      <a:moveTo>
                        <a:pt x="0" y="47625"/>
                      </a:moveTo>
                      <a:lnTo>
                        <a:pt x="57150" y="0"/>
                      </a:lnTo>
                    </a:path>
                  </a:pathLst>
                </a:custGeom>
                <a:noFill/>
                <a:ln w="19050">
                  <a:solidFill>
                    <a:schemeClr val="accent1"/>
                  </a:solidFill>
                  <a:miter lim="800000"/>
                  <a:headEnd/>
                  <a:tailEnd/>
                </a:ln>
              </p:spPr>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dirty="0">
                    <a:ln>
                      <a:noFill/>
                    </a:ln>
                    <a:solidFill>
                      <a:srgbClr val="FFFFFF"/>
                    </a:solidFill>
                    <a:effectLst/>
                    <a:uLnTx/>
                    <a:uFillTx/>
                    <a:latin typeface="Calibri" panose="020F0502020204030204" pitchFamily="34" charset="0"/>
                    <a:ea typeface="+mn-ea"/>
                    <a:cs typeface="Calibri" panose="020F0502020204030204" pitchFamily="34" charset="0"/>
                  </a:endParaRPr>
                </a:p>
              </p:txBody>
            </p:sp>
          </p:grpSp>
          <p:grpSp>
            <p:nvGrpSpPr>
              <p:cNvPr id="337" name="Group 336">
                <a:extLst>
                  <a:ext uri="{FF2B5EF4-FFF2-40B4-BE49-F238E27FC236}">
                    <a16:creationId xmlns:a16="http://schemas.microsoft.com/office/drawing/2014/main" id="{E8B948C2-EB9E-4E2B-B34D-77073425A749}"/>
                  </a:ext>
                </a:extLst>
              </p:cNvPr>
              <p:cNvGrpSpPr/>
              <p:nvPr/>
            </p:nvGrpSpPr>
            <p:grpSpPr>
              <a:xfrm rot="7792774">
                <a:off x="1095743" y="3462998"/>
                <a:ext cx="75652" cy="71437"/>
                <a:chOff x="3452933" y="2144335"/>
                <a:chExt cx="75652" cy="71437"/>
              </a:xfrm>
            </p:grpSpPr>
            <p:sp>
              <p:nvSpPr>
                <p:cNvPr id="375" name="Freeform 177">
                  <a:extLst>
                    <a:ext uri="{FF2B5EF4-FFF2-40B4-BE49-F238E27FC236}">
                      <a16:creationId xmlns:a16="http://schemas.microsoft.com/office/drawing/2014/main" id="{4E774770-5B30-43A6-81B0-CC5D4B62D636}"/>
                    </a:ext>
                  </a:extLst>
                </p:cNvPr>
                <p:cNvSpPr/>
                <p:nvPr/>
              </p:nvSpPr>
              <p:spPr bwMode="auto">
                <a:xfrm>
                  <a:off x="3452933" y="2144335"/>
                  <a:ext cx="57150" cy="47625"/>
                </a:xfrm>
                <a:custGeom>
                  <a:avLst/>
                  <a:gdLst>
                    <a:gd name="connsiteX0" fmla="*/ 0 w 57150"/>
                    <a:gd name="connsiteY0" fmla="*/ 47625 h 47625"/>
                    <a:gd name="connsiteX1" fmla="*/ 57150 w 57150"/>
                    <a:gd name="connsiteY1" fmla="*/ 0 h 47625"/>
                  </a:gdLst>
                  <a:ahLst/>
                  <a:cxnLst>
                    <a:cxn ang="0">
                      <a:pos x="connsiteX0" y="connsiteY0"/>
                    </a:cxn>
                    <a:cxn ang="0">
                      <a:pos x="connsiteX1" y="connsiteY1"/>
                    </a:cxn>
                  </a:cxnLst>
                  <a:rect l="l" t="t" r="r" b="b"/>
                  <a:pathLst>
                    <a:path w="57150" h="47625">
                      <a:moveTo>
                        <a:pt x="0" y="47625"/>
                      </a:moveTo>
                      <a:lnTo>
                        <a:pt x="57150" y="0"/>
                      </a:lnTo>
                    </a:path>
                  </a:pathLst>
                </a:custGeom>
                <a:noFill/>
                <a:ln w="19050">
                  <a:solidFill>
                    <a:schemeClr val="accent1"/>
                  </a:solidFill>
                  <a:miter lim="800000"/>
                  <a:headEnd/>
                  <a:tailEnd/>
                </a:ln>
              </p:spPr>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dirty="0">
                    <a:ln>
                      <a:noFill/>
                    </a:ln>
                    <a:solidFill>
                      <a:srgbClr val="FFFFFF"/>
                    </a:solidFill>
                    <a:effectLst/>
                    <a:uLnTx/>
                    <a:uFillTx/>
                    <a:latin typeface="Calibri" panose="020F0502020204030204" pitchFamily="34" charset="0"/>
                    <a:ea typeface="+mn-ea"/>
                    <a:cs typeface="Calibri" panose="020F0502020204030204" pitchFamily="34" charset="0"/>
                  </a:endParaRPr>
                </a:p>
              </p:txBody>
            </p:sp>
            <p:sp>
              <p:nvSpPr>
                <p:cNvPr id="376" name="Freeform 178">
                  <a:extLst>
                    <a:ext uri="{FF2B5EF4-FFF2-40B4-BE49-F238E27FC236}">
                      <a16:creationId xmlns:a16="http://schemas.microsoft.com/office/drawing/2014/main" id="{955A37BC-4B77-4430-AF5E-6156B69848FB}"/>
                    </a:ext>
                  </a:extLst>
                </p:cNvPr>
                <p:cNvSpPr/>
                <p:nvPr/>
              </p:nvSpPr>
              <p:spPr bwMode="auto">
                <a:xfrm>
                  <a:off x="3471435" y="2168147"/>
                  <a:ext cx="57150" cy="47625"/>
                </a:xfrm>
                <a:custGeom>
                  <a:avLst/>
                  <a:gdLst>
                    <a:gd name="connsiteX0" fmla="*/ 0 w 57150"/>
                    <a:gd name="connsiteY0" fmla="*/ 47625 h 47625"/>
                    <a:gd name="connsiteX1" fmla="*/ 57150 w 57150"/>
                    <a:gd name="connsiteY1" fmla="*/ 0 h 47625"/>
                  </a:gdLst>
                  <a:ahLst/>
                  <a:cxnLst>
                    <a:cxn ang="0">
                      <a:pos x="connsiteX0" y="connsiteY0"/>
                    </a:cxn>
                    <a:cxn ang="0">
                      <a:pos x="connsiteX1" y="connsiteY1"/>
                    </a:cxn>
                  </a:cxnLst>
                  <a:rect l="l" t="t" r="r" b="b"/>
                  <a:pathLst>
                    <a:path w="57150" h="47625">
                      <a:moveTo>
                        <a:pt x="0" y="47625"/>
                      </a:moveTo>
                      <a:lnTo>
                        <a:pt x="57150" y="0"/>
                      </a:lnTo>
                    </a:path>
                  </a:pathLst>
                </a:custGeom>
                <a:noFill/>
                <a:ln w="19050">
                  <a:solidFill>
                    <a:schemeClr val="accent1"/>
                  </a:solidFill>
                  <a:miter lim="800000"/>
                  <a:headEnd/>
                  <a:tailEnd/>
                </a:ln>
              </p:spPr>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dirty="0">
                    <a:ln>
                      <a:noFill/>
                    </a:ln>
                    <a:solidFill>
                      <a:srgbClr val="FFFFFF"/>
                    </a:solidFill>
                    <a:effectLst/>
                    <a:uLnTx/>
                    <a:uFillTx/>
                    <a:latin typeface="Calibri" panose="020F0502020204030204" pitchFamily="34" charset="0"/>
                    <a:ea typeface="+mn-ea"/>
                    <a:cs typeface="Calibri" panose="020F0502020204030204" pitchFamily="34" charset="0"/>
                  </a:endParaRPr>
                </a:p>
              </p:txBody>
            </p:sp>
          </p:grpSp>
          <p:sp>
            <p:nvSpPr>
              <p:cNvPr id="338" name="Freeform 73765">
                <a:extLst>
                  <a:ext uri="{FF2B5EF4-FFF2-40B4-BE49-F238E27FC236}">
                    <a16:creationId xmlns:a16="http://schemas.microsoft.com/office/drawing/2014/main" id="{9AEE2761-F567-4903-9B20-99F8DBA7F631}"/>
                  </a:ext>
                </a:extLst>
              </p:cNvPr>
              <p:cNvSpPr/>
              <p:nvPr/>
            </p:nvSpPr>
            <p:spPr bwMode="auto">
              <a:xfrm>
                <a:off x="2796850" y="2844800"/>
                <a:ext cx="82550" cy="0"/>
              </a:xfrm>
              <a:custGeom>
                <a:avLst/>
                <a:gdLst>
                  <a:gd name="connsiteX0" fmla="*/ 82550 w 82550"/>
                  <a:gd name="connsiteY0" fmla="*/ 0 h 0"/>
                  <a:gd name="connsiteX1" fmla="*/ 0 w 82550"/>
                  <a:gd name="connsiteY1" fmla="*/ 0 h 0"/>
                </a:gdLst>
                <a:ahLst/>
                <a:cxnLst>
                  <a:cxn ang="0">
                    <a:pos x="connsiteX0" y="connsiteY0"/>
                  </a:cxn>
                  <a:cxn ang="0">
                    <a:pos x="connsiteX1" y="connsiteY1"/>
                  </a:cxn>
                </a:cxnLst>
                <a:rect l="l" t="t" r="r" b="b"/>
                <a:pathLst>
                  <a:path w="82550">
                    <a:moveTo>
                      <a:pt x="82550" y="0"/>
                    </a:moveTo>
                    <a:lnTo>
                      <a:pt x="0" y="0"/>
                    </a:lnTo>
                  </a:path>
                </a:pathLst>
              </a:custGeom>
              <a:noFill/>
              <a:ln w="19050">
                <a:solidFill>
                  <a:schemeClr val="accent1"/>
                </a:solidFill>
                <a:miter lim="800000"/>
                <a:headEnd/>
                <a:tailEnd/>
              </a:ln>
            </p:spPr>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dirty="0">
                  <a:ln>
                    <a:noFill/>
                  </a:ln>
                  <a:solidFill>
                    <a:srgbClr val="FFFFFF"/>
                  </a:solidFill>
                  <a:effectLst/>
                  <a:uLnTx/>
                  <a:uFillTx/>
                  <a:latin typeface="Calibri" panose="020F0502020204030204" pitchFamily="34" charset="0"/>
                  <a:ea typeface="+mn-ea"/>
                  <a:cs typeface="Calibri" panose="020F0502020204030204" pitchFamily="34" charset="0"/>
                </a:endParaRPr>
              </a:p>
            </p:txBody>
          </p:sp>
          <p:grpSp>
            <p:nvGrpSpPr>
              <p:cNvPr id="339" name="Group 338">
                <a:extLst>
                  <a:ext uri="{FF2B5EF4-FFF2-40B4-BE49-F238E27FC236}">
                    <a16:creationId xmlns:a16="http://schemas.microsoft.com/office/drawing/2014/main" id="{EC3FC6F1-4EAD-42A0-98B0-AA6201174C4A}"/>
                  </a:ext>
                </a:extLst>
              </p:cNvPr>
              <p:cNvGrpSpPr/>
              <p:nvPr/>
            </p:nvGrpSpPr>
            <p:grpSpPr>
              <a:xfrm rot="235309">
                <a:off x="2905174" y="2708309"/>
                <a:ext cx="228600" cy="265176"/>
                <a:chOff x="2648324" y="2698784"/>
                <a:chExt cx="228600" cy="265176"/>
              </a:xfrm>
            </p:grpSpPr>
            <p:sp>
              <p:nvSpPr>
                <p:cNvPr id="370" name="Hexagon 369">
                  <a:extLst>
                    <a:ext uri="{FF2B5EF4-FFF2-40B4-BE49-F238E27FC236}">
                      <a16:creationId xmlns:a16="http://schemas.microsoft.com/office/drawing/2014/main" id="{668720EC-5BB9-4FA7-88C7-B46158AF5307}"/>
                    </a:ext>
                  </a:extLst>
                </p:cNvPr>
                <p:cNvSpPr/>
                <p:nvPr/>
              </p:nvSpPr>
              <p:spPr bwMode="auto">
                <a:xfrm rot="7078025">
                  <a:off x="2630036" y="2717072"/>
                  <a:ext cx="265176" cy="228600"/>
                </a:xfrm>
                <a:prstGeom prst="hexagon">
                  <a:avLst/>
                </a:prstGeom>
                <a:noFill/>
                <a:ln w="19050">
                  <a:solidFill>
                    <a:schemeClr val="accent1"/>
                  </a:solidFill>
                  <a:miter lim="800000"/>
                  <a:headEnd/>
                  <a:tailEnd/>
                </a:ln>
              </p:spPr>
              <p:txBody>
                <a:bodyPr rtlCol="0" anchor="b"/>
                <a:lstStyle/>
                <a:p>
                  <a:pPr marL="0" marR="0" lvl="0" indent="0" algn="ctr" defTabSz="914400" rtl="0" eaLnBrk="1" fontAlgn="base" latinLnBrk="0" hangingPunct="1">
                    <a:lnSpc>
                      <a:spcPct val="100000"/>
                    </a:lnSpc>
                    <a:spcBef>
                      <a:spcPct val="35000"/>
                    </a:spcBef>
                    <a:spcAft>
                      <a:spcPct val="25000"/>
                    </a:spcAft>
                    <a:buClr>
                      <a:srgbClr val="015873"/>
                    </a:buClr>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panose="020F0502020204030204" pitchFamily="34" charset="0"/>
                    <a:ea typeface="+mn-ea"/>
                    <a:cs typeface="Calibri" panose="020F0502020204030204" pitchFamily="34" charset="0"/>
                  </a:endParaRPr>
                </a:p>
              </p:txBody>
            </p:sp>
            <p:grpSp>
              <p:nvGrpSpPr>
                <p:cNvPr id="371" name="Group 370">
                  <a:extLst>
                    <a:ext uri="{FF2B5EF4-FFF2-40B4-BE49-F238E27FC236}">
                      <a16:creationId xmlns:a16="http://schemas.microsoft.com/office/drawing/2014/main" id="{F1DF82A1-0C94-4FFD-B173-8F5689D3361D}"/>
                    </a:ext>
                  </a:extLst>
                </p:cNvPr>
                <p:cNvGrpSpPr/>
                <p:nvPr/>
              </p:nvGrpSpPr>
              <p:grpSpPr>
                <a:xfrm rot="1553765">
                  <a:off x="2675949" y="2766934"/>
                  <a:ext cx="178838" cy="144849"/>
                  <a:chOff x="2679700" y="2083502"/>
                  <a:chExt cx="178838" cy="144849"/>
                </a:xfrm>
              </p:grpSpPr>
              <p:sp>
                <p:nvSpPr>
                  <p:cNvPr id="372" name="Freeform 182">
                    <a:extLst>
                      <a:ext uri="{FF2B5EF4-FFF2-40B4-BE49-F238E27FC236}">
                        <a16:creationId xmlns:a16="http://schemas.microsoft.com/office/drawing/2014/main" id="{09560F94-CC5F-45F2-A48E-BCE92AC171D2}"/>
                      </a:ext>
                    </a:extLst>
                  </p:cNvPr>
                  <p:cNvSpPr/>
                  <p:nvPr/>
                </p:nvSpPr>
                <p:spPr bwMode="auto">
                  <a:xfrm>
                    <a:off x="2679700" y="2108200"/>
                    <a:ext cx="3175" cy="101600"/>
                  </a:xfrm>
                  <a:custGeom>
                    <a:avLst/>
                    <a:gdLst>
                      <a:gd name="connsiteX0" fmla="*/ 3175 w 3175"/>
                      <a:gd name="connsiteY0" fmla="*/ 0 h 101600"/>
                      <a:gd name="connsiteX1" fmla="*/ 0 w 3175"/>
                      <a:gd name="connsiteY1" fmla="*/ 101600 h 101600"/>
                    </a:gdLst>
                    <a:ahLst/>
                    <a:cxnLst>
                      <a:cxn ang="0">
                        <a:pos x="connsiteX0" y="connsiteY0"/>
                      </a:cxn>
                      <a:cxn ang="0">
                        <a:pos x="connsiteX1" y="connsiteY1"/>
                      </a:cxn>
                    </a:cxnLst>
                    <a:rect l="l" t="t" r="r" b="b"/>
                    <a:pathLst>
                      <a:path w="3175" h="101600">
                        <a:moveTo>
                          <a:pt x="3175" y="0"/>
                        </a:moveTo>
                        <a:cubicBezTo>
                          <a:pt x="2117" y="33867"/>
                          <a:pt x="1058" y="67733"/>
                          <a:pt x="0" y="101600"/>
                        </a:cubicBezTo>
                      </a:path>
                    </a:pathLst>
                  </a:custGeom>
                  <a:noFill/>
                  <a:ln w="19050">
                    <a:solidFill>
                      <a:schemeClr val="accent1"/>
                    </a:solidFill>
                    <a:miter lim="800000"/>
                    <a:headEnd/>
                    <a:tailEnd/>
                  </a:ln>
                </p:spPr>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dirty="0">
                      <a:ln>
                        <a:noFill/>
                      </a:ln>
                      <a:solidFill>
                        <a:srgbClr val="FFFFFF"/>
                      </a:solidFill>
                      <a:effectLst/>
                      <a:uLnTx/>
                      <a:uFillTx/>
                      <a:latin typeface="Calibri" panose="020F0502020204030204" pitchFamily="34" charset="0"/>
                      <a:ea typeface="+mn-ea"/>
                      <a:cs typeface="Calibri" panose="020F0502020204030204" pitchFamily="34" charset="0"/>
                    </a:endParaRPr>
                  </a:p>
                </p:txBody>
              </p:sp>
              <p:sp>
                <p:nvSpPr>
                  <p:cNvPr id="373" name="Freeform 183">
                    <a:extLst>
                      <a:ext uri="{FF2B5EF4-FFF2-40B4-BE49-F238E27FC236}">
                        <a16:creationId xmlns:a16="http://schemas.microsoft.com/office/drawing/2014/main" id="{98048FD9-AD5A-4009-B93F-961D3E134EC5}"/>
                      </a:ext>
                    </a:extLst>
                  </p:cNvPr>
                  <p:cNvSpPr/>
                  <p:nvPr/>
                </p:nvSpPr>
                <p:spPr bwMode="auto">
                  <a:xfrm rot="17993153">
                    <a:off x="2806150" y="2034290"/>
                    <a:ext cx="3175" cy="101600"/>
                  </a:xfrm>
                  <a:custGeom>
                    <a:avLst/>
                    <a:gdLst>
                      <a:gd name="connsiteX0" fmla="*/ 3175 w 3175"/>
                      <a:gd name="connsiteY0" fmla="*/ 0 h 101600"/>
                      <a:gd name="connsiteX1" fmla="*/ 0 w 3175"/>
                      <a:gd name="connsiteY1" fmla="*/ 101600 h 101600"/>
                    </a:gdLst>
                    <a:ahLst/>
                    <a:cxnLst>
                      <a:cxn ang="0">
                        <a:pos x="connsiteX0" y="connsiteY0"/>
                      </a:cxn>
                      <a:cxn ang="0">
                        <a:pos x="connsiteX1" y="connsiteY1"/>
                      </a:cxn>
                    </a:cxnLst>
                    <a:rect l="l" t="t" r="r" b="b"/>
                    <a:pathLst>
                      <a:path w="3175" h="101600">
                        <a:moveTo>
                          <a:pt x="3175" y="0"/>
                        </a:moveTo>
                        <a:cubicBezTo>
                          <a:pt x="2117" y="33867"/>
                          <a:pt x="1058" y="67733"/>
                          <a:pt x="0" y="101600"/>
                        </a:cubicBezTo>
                      </a:path>
                    </a:pathLst>
                  </a:custGeom>
                  <a:noFill/>
                  <a:ln w="19050">
                    <a:solidFill>
                      <a:schemeClr val="accent1"/>
                    </a:solidFill>
                    <a:miter lim="800000"/>
                    <a:headEnd/>
                    <a:tailEnd/>
                  </a:ln>
                </p:spPr>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dirty="0">
                      <a:ln>
                        <a:noFill/>
                      </a:ln>
                      <a:solidFill>
                        <a:srgbClr val="FFFFFF"/>
                      </a:solidFill>
                      <a:effectLst/>
                      <a:uLnTx/>
                      <a:uFillTx/>
                      <a:latin typeface="Calibri" panose="020F0502020204030204" pitchFamily="34" charset="0"/>
                      <a:ea typeface="+mn-ea"/>
                      <a:cs typeface="Calibri" panose="020F0502020204030204" pitchFamily="34" charset="0"/>
                    </a:endParaRPr>
                  </a:p>
                </p:txBody>
              </p:sp>
              <p:sp>
                <p:nvSpPr>
                  <p:cNvPr id="374" name="Freeform 184">
                    <a:extLst>
                      <a:ext uri="{FF2B5EF4-FFF2-40B4-BE49-F238E27FC236}">
                        <a16:creationId xmlns:a16="http://schemas.microsoft.com/office/drawing/2014/main" id="{43CACD27-F083-49C4-A84F-19F568A49D1E}"/>
                      </a:ext>
                    </a:extLst>
                  </p:cNvPr>
                  <p:cNvSpPr/>
                  <p:nvPr/>
                </p:nvSpPr>
                <p:spPr bwMode="auto">
                  <a:xfrm rot="14646235">
                    <a:off x="2801561" y="2175964"/>
                    <a:ext cx="3175" cy="101600"/>
                  </a:xfrm>
                  <a:custGeom>
                    <a:avLst/>
                    <a:gdLst>
                      <a:gd name="connsiteX0" fmla="*/ 3175 w 3175"/>
                      <a:gd name="connsiteY0" fmla="*/ 0 h 101600"/>
                      <a:gd name="connsiteX1" fmla="*/ 0 w 3175"/>
                      <a:gd name="connsiteY1" fmla="*/ 101600 h 101600"/>
                    </a:gdLst>
                    <a:ahLst/>
                    <a:cxnLst>
                      <a:cxn ang="0">
                        <a:pos x="connsiteX0" y="connsiteY0"/>
                      </a:cxn>
                      <a:cxn ang="0">
                        <a:pos x="connsiteX1" y="connsiteY1"/>
                      </a:cxn>
                    </a:cxnLst>
                    <a:rect l="l" t="t" r="r" b="b"/>
                    <a:pathLst>
                      <a:path w="3175" h="101600">
                        <a:moveTo>
                          <a:pt x="3175" y="0"/>
                        </a:moveTo>
                        <a:cubicBezTo>
                          <a:pt x="2117" y="33867"/>
                          <a:pt x="1058" y="67733"/>
                          <a:pt x="0" y="101600"/>
                        </a:cubicBezTo>
                      </a:path>
                    </a:pathLst>
                  </a:custGeom>
                  <a:noFill/>
                  <a:ln w="19050">
                    <a:solidFill>
                      <a:schemeClr val="accent1"/>
                    </a:solidFill>
                    <a:miter lim="800000"/>
                    <a:headEnd/>
                    <a:tailEnd/>
                  </a:ln>
                </p:spPr>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dirty="0">
                      <a:ln>
                        <a:noFill/>
                      </a:ln>
                      <a:solidFill>
                        <a:srgbClr val="FFFFFF"/>
                      </a:solidFill>
                      <a:effectLst/>
                      <a:uLnTx/>
                      <a:uFillTx/>
                      <a:latin typeface="Calibri" panose="020F0502020204030204" pitchFamily="34" charset="0"/>
                      <a:ea typeface="+mn-ea"/>
                      <a:cs typeface="Calibri" panose="020F0502020204030204" pitchFamily="34" charset="0"/>
                    </a:endParaRPr>
                  </a:p>
                </p:txBody>
              </p:sp>
            </p:grpSp>
          </p:grpSp>
          <p:grpSp>
            <p:nvGrpSpPr>
              <p:cNvPr id="340" name="Group 339">
                <a:extLst>
                  <a:ext uri="{FF2B5EF4-FFF2-40B4-BE49-F238E27FC236}">
                    <a16:creationId xmlns:a16="http://schemas.microsoft.com/office/drawing/2014/main" id="{E3A40B41-CD6F-4465-AAFC-43700574C0B9}"/>
                  </a:ext>
                </a:extLst>
              </p:cNvPr>
              <p:cNvGrpSpPr/>
              <p:nvPr/>
            </p:nvGrpSpPr>
            <p:grpSpPr>
              <a:xfrm rot="4927226">
                <a:off x="3465259" y="2643669"/>
                <a:ext cx="75652" cy="71437"/>
                <a:chOff x="3452933" y="2144335"/>
                <a:chExt cx="75652" cy="71437"/>
              </a:xfrm>
            </p:grpSpPr>
            <p:sp>
              <p:nvSpPr>
                <p:cNvPr id="368" name="Freeform 186">
                  <a:extLst>
                    <a:ext uri="{FF2B5EF4-FFF2-40B4-BE49-F238E27FC236}">
                      <a16:creationId xmlns:a16="http://schemas.microsoft.com/office/drawing/2014/main" id="{0CB0C28B-F43D-4F79-81C5-D5E9D3D24EB8}"/>
                    </a:ext>
                  </a:extLst>
                </p:cNvPr>
                <p:cNvSpPr/>
                <p:nvPr/>
              </p:nvSpPr>
              <p:spPr bwMode="auto">
                <a:xfrm>
                  <a:off x="3452933" y="2144335"/>
                  <a:ext cx="57150" cy="47625"/>
                </a:xfrm>
                <a:custGeom>
                  <a:avLst/>
                  <a:gdLst>
                    <a:gd name="connsiteX0" fmla="*/ 0 w 57150"/>
                    <a:gd name="connsiteY0" fmla="*/ 47625 h 47625"/>
                    <a:gd name="connsiteX1" fmla="*/ 57150 w 57150"/>
                    <a:gd name="connsiteY1" fmla="*/ 0 h 47625"/>
                  </a:gdLst>
                  <a:ahLst/>
                  <a:cxnLst>
                    <a:cxn ang="0">
                      <a:pos x="connsiteX0" y="connsiteY0"/>
                    </a:cxn>
                    <a:cxn ang="0">
                      <a:pos x="connsiteX1" y="connsiteY1"/>
                    </a:cxn>
                  </a:cxnLst>
                  <a:rect l="l" t="t" r="r" b="b"/>
                  <a:pathLst>
                    <a:path w="57150" h="47625">
                      <a:moveTo>
                        <a:pt x="0" y="47625"/>
                      </a:moveTo>
                      <a:lnTo>
                        <a:pt x="57150" y="0"/>
                      </a:lnTo>
                    </a:path>
                  </a:pathLst>
                </a:custGeom>
                <a:noFill/>
                <a:ln w="19050">
                  <a:solidFill>
                    <a:schemeClr val="accent1"/>
                  </a:solidFill>
                  <a:miter lim="800000"/>
                  <a:headEnd/>
                  <a:tailEnd/>
                </a:ln>
              </p:spPr>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dirty="0">
                    <a:ln>
                      <a:noFill/>
                    </a:ln>
                    <a:solidFill>
                      <a:srgbClr val="FFFFFF"/>
                    </a:solidFill>
                    <a:effectLst/>
                    <a:uLnTx/>
                    <a:uFillTx/>
                    <a:latin typeface="Calibri" panose="020F0502020204030204" pitchFamily="34" charset="0"/>
                    <a:ea typeface="+mn-ea"/>
                    <a:cs typeface="Calibri" panose="020F0502020204030204" pitchFamily="34" charset="0"/>
                  </a:endParaRPr>
                </a:p>
              </p:txBody>
            </p:sp>
            <p:sp>
              <p:nvSpPr>
                <p:cNvPr id="369" name="Freeform 187">
                  <a:extLst>
                    <a:ext uri="{FF2B5EF4-FFF2-40B4-BE49-F238E27FC236}">
                      <a16:creationId xmlns:a16="http://schemas.microsoft.com/office/drawing/2014/main" id="{64C9DFE7-B44C-4D4B-8680-575B13E26DF8}"/>
                    </a:ext>
                  </a:extLst>
                </p:cNvPr>
                <p:cNvSpPr/>
                <p:nvPr/>
              </p:nvSpPr>
              <p:spPr bwMode="auto">
                <a:xfrm>
                  <a:off x="3471435" y="2168147"/>
                  <a:ext cx="57150" cy="47625"/>
                </a:xfrm>
                <a:custGeom>
                  <a:avLst/>
                  <a:gdLst>
                    <a:gd name="connsiteX0" fmla="*/ 0 w 57150"/>
                    <a:gd name="connsiteY0" fmla="*/ 47625 h 47625"/>
                    <a:gd name="connsiteX1" fmla="*/ 57150 w 57150"/>
                    <a:gd name="connsiteY1" fmla="*/ 0 h 47625"/>
                  </a:gdLst>
                  <a:ahLst/>
                  <a:cxnLst>
                    <a:cxn ang="0">
                      <a:pos x="connsiteX0" y="connsiteY0"/>
                    </a:cxn>
                    <a:cxn ang="0">
                      <a:pos x="connsiteX1" y="connsiteY1"/>
                    </a:cxn>
                  </a:cxnLst>
                  <a:rect l="l" t="t" r="r" b="b"/>
                  <a:pathLst>
                    <a:path w="57150" h="47625">
                      <a:moveTo>
                        <a:pt x="0" y="47625"/>
                      </a:moveTo>
                      <a:lnTo>
                        <a:pt x="57150" y="0"/>
                      </a:lnTo>
                    </a:path>
                  </a:pathLst>
                </a:custGeom>
                <a:noFill/>
                <a:ln w="19050">
                  <a:solidFill>
                    <a:schemeClr val="accent1"/>
                  </a:solidFill>
                  <a:miter lim="800000"/>
                  <a:headEnd/>
                  <a:tailEnd/>
                </a:ln>
              </p:spPr>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dirty="0">
                    <a:ln>
                      <a:noFill/>
                    </a:ln>
                    <a:solidFill>
                      <a:srgbClr val="FFFFFF"/>
                    </a:solidFill>
                    <a:effectLst/>
                    <a:uLnTx/>
                    <a:uFillTx/>
                    <a:latin typeface="Calibri" panose="020F0502020204030204" pitchFamily="34" charset="0"/>
                    <a:ea typeface="+mn-ea"/>
                    <a:cs typeface="Calibri" panose="020F0502020204030204" pitchFamily="34" charset="0"/>
                  </a:endParaRPr>
                </a:p>
              </p:txBody>
            </p:sp>
          </p:grpSp>
          <p:sp>
            <p:nvSpPr>
              <p:cNvPr id="341" name="Freeform 73767">
                <a:extLst>
                  <a:ext uri="{FF2B5EF4-FFF2-40B4-BE49-F238E27FC236}">
                    <a16:creationId xmlns:a16="http://schemas.microsoft.com/office/drawing/2014/main" id="{7336CBB0-956F-4556-8942-D805A10D7B48}"/>
                  </a:ext>
                </a:extLst>
              </p:cNvPr>
              <p:cNvSpPr/>
              <p:nvPr/>
            </p:nvSpPr>
            <p:spPr bwMode="auto">
              <a:xfrm>
                <a:off x="3774750" y="2327275"/>
                <a:ext cx="136525" cy="95250"/>
              </a:xfrm>
              <a:custGeom>
                <a:avLst/>
                <a:gdLst>
                  <a:gd name="connsiteX0" fmla="*/ 0 w 136525"/>
                  <a:gd name="connsiteY0" fmla="*/ 0 h 95250"/>
                  <a:gd name="connsiteX1" fmla="*/ 111125 w 136525"/>
                  <a:gd name="connsiteY1" fmla="*/ 31750 h 95250"/>
                  <a:gd name="connsiteX2" fmla="*/ 136525 w 136525"/>
                  <a:gd name="connsiteY2" fmla="*/ 95250 h 95250"/>
                </a:gdLst>
                <a:ahLst/>
                <a:cxnLst>
                  <a:cxn ang="0">
                    <a:pos x="connsiteX0" y="connsiteY0"/>
                  </a:cxn>
                  <a:cxn ang="0">
                    <a:pos x="connsiteX1" y="connsiteY1"/>
                  </a:cxn>
                  <a:cxn ang="0">
                    <a:pos x="connsiteX2" y="connsiteY2"/>
                  </a:cxn>
                </a:cxnLst>
                <a:rect l="l" t="t" r="r" b="b"/>
                <a:pathLst>
                  <a:path w="136525" h="95250">
                    <a:moveTo>
                      <a:pt x="0" y="0"/>
                    </a:moveTo>
                    <a:lnTo>
                      <a:pt x="111125" y="31750"/>
                    </a:lnTo>
                    <a:lnTo>
                      <a:pt x="136525" y="95250"/>
                    </a:lnTo>
                  </a:path>
                </a:pathLst>
              </a:custGeom>
              <a:noFill/>
              <a:ln w="19050">
                <a:solidFill>
                  <a:schemeClr val="accent4"/>
                </a:solidFill>
                <a:miter lim="800000"/>
                <a:headEnd/>
                <a:tailEnd/>
              </a:ln>
            </p:spPr>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dirty="0">
                  <a:ln>
                    <a:noFill/>
                  </a:ln>
                  <a:solidFill>
                    <a:srgbClr val="FFFFFF"/>
                  </a:solidFill>
                  <a:effectLst/>
                  <a:uLnTx/>
                  <a:uFillTx/>
                  <a:latin typeface="Calibri" panose="020F0502020204030204" pitchFamily="34" charset="0"/>
                  <a:ea typeface="+mn-ea"/>
                  <a:cs typeface="Calibri" panose="020F0502020204030204" pitchFamily="34" charset="0"/>
                </a:endParaRPr>
              </a:p>
            </p:txBody>
          </p:sp>
          <p:sp>
            <p:nvSpPr>
              <p:cNvPr id="342" name="Freeform 73768">
                <a:extLst>
                  <a:ext uri="{FF2B5EF4-FFF2-40B4-BE49-F238E27FC236}">
                    <a16:creationId xmlns:a16="http://schemas.microsoft.com/office/drawing/2014/main" id="{73E3C76F-A26D-43A5-8DD2-62AF78C154C0}"/>
                  </a:ext>
                </a:extLst>
              </p:cNvPr>
              <p:cNvSpPr/>
              <p:nvPr/>
            </p:nvSpPr>
            <p:spPr bwMode="auto">
              <a:xfrm>
                <a:off x="3654100" y="2419350"/>
                <a:ext cx="222250" cy="152400"/>
              </a:xfrm>
              <a:custGeom>
                <a:avLst/>
                <a:gdLst>
                  <a:gd name="connsiteX0" fmla="*/ 0 w 222250"/>
                  <a:gd name="connsiteY0" fmla="*/ 0 h 152400"/>
                  <a:gd name="connsiteX1" fmla="*/ 47625 w 222250"/>
                  <a:gd name="connsiteY1" fmla="*/ 130175 h 152400"/>
                  <a:gd name="connsiteX2" fmla="*/ 165100 w 222250"/>
                  <a:gd name="connsiteY2" fmla="*/ 152400 h 152400"/>
                  <a:gd name="connsiteX3" fmla="*/ 222250 w 222250"/>
                  <a:gd name="connsiteY3" fmla="*/ 114300 h 152400"/>
                </a:gdLst>
                <a:ahLst/>
                <a:cxnLst>
                  <a:cxn ang="0">
                    <a:pos x="connsiteX0" y="connsiteY0"/>
                  </a:cxn>
                  <a:cxn ang="0">
                    <a:pos x="connsiteX1" y="connsiteY1"/>
                  </a:cxn>
                  <a:cxn ang="0">
                    <a:pos x="connsiteX2" y="connsiteY2"/>
                  </a:cxn>
                  <a:cxn ang="0">
                    <a:pos x="connsiteX3" y="connsiteY3"/>
                  </a:cxn>
                </a:cxnLst>
                <a:rect l="l" t="t" r="r" b="b"/>
                <a:pathLst>
                  <a:path w="222250" h="152400">
                    <a:moveTo>
                      <a:pt x="0" y="0"/>
                    </a:moveTo>
                    <a:lnTo>
                      <a:pt x="47625" y="130175"/>
                    </a:lnTo>
                    <a:lnTo>
                      <a:pt x="165100" y="152400"/>
                    </a:lnTo>
                    <a:lnTo>
                      <a:pt x="222250" y="114300"/>
                    </a:lnTo>
                  </a:path>
                </a:pathLst>
              </a:custGeom>
              <a:noFill/>
              <a:ln w="19050">
                <a:solidFill>
                  <a:schemeClr val="accent4"/>
                </a:solidFill>
                <a:miter lim="800000"/>
                <a:headEnd/>
                <a:tailEnd/>
              </a:ln>
            </p:spPr>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dirty="0">
                  <a:ln>
                    <a:noFill/>
                  </a:ln>
                  <a:solidFill>
                    <a:srgbClr val="FFFFFF"/>
                  </a:solidFill>
                  <a:effectLst/>
                  <a:uLnTx/>
                  <a:uFillTx/>
                  <a:latin typeface="Calibri" panose="020F0502020204030204" pitchFamily="34" charset="0"/>
                  <a:ea typeface="+mn-ea"/>
                  <a:cs typeface="Calibri" panose="020F0502020204030204" pitchFamily="34" charset="0"/>
                </a:endParaRPr>
              </a:p>
            </p:txBody>
          </p:sp>
          <p:sp>
            <p:nvSpPr>
              <p:cNvPr id="344" name="Freeform 73770">
                <a:extLst>
                  <a:ext uri="{FF2B5EF4-FFF2-40B4-BE49-F238E27FC236}">
                    <a16:creationId xmlns:a16="http://schemas.microsoft.com/office/drawing/2014/main" id="{899D5234-80C6-46FF-BEFD-E486028A3F7D}"/>
                  </a:ext>
                </a:extLst>
              </p:cNvPr>
              <p:cNvSpPr/>
              <p:nvPr/>
            </p:nvSpPr>
            <p:spPr bwMode="auto">
              <a:xfrm>
                <a:off x="3498525" y="2689225"/>
                <a:ext cx="95250" cy="82550"/>
              </a:xfrm>
              <a:custGeom>
                <a:avLst/>
                <a:gdLst>
                  <a:gd name="connsiteX0" fmla="*/ 95250 w 95250"/>
                  <a:gd name="connsiteY0" fmla="*/ 0 h 82550"/>
                  <a:gd name="connsiteX1" fmla="*/ 38100 w 95250"/>
                  <a:gd name="connsiteY1" fmla="*/ 0 h 82550"/>
                  <a:gd name="connsiteX2" fmla="*/ 0 w 95250"/>
                  <a:gd name="connsiteY2" fmla="*/ 82550 h 82550"/>
                </a:gdLst>
                <a:ahLst/>
                <a:cxnLst>
                  <a:cxn ang="0">
                    <a:pos x="connsiteX0" y="connsiteY0"/>
                  </a:cxn>
                  <a:cxn ang="0">
                    <a:pos x="connsiteX1" y="connsiteY1"/>
                  </a:cxn>
                  <a:cxn ang="0">
                    <a:pos x="connsiteX2" y="connsiteY2"/>
                  </a:cxn>
                </a:cxnLst>
                <a:rect l="l" t="t" r="r" b="b"/>
                <a:pathLst>
                  <a:path w="95250" h="82550">
                    <a:moveTo>
                      <a:pt x="95250" y="0"/>
                    </a:moveTo>
                    <a:lnTo>
                      <a:pt x="38100" y="0"/>
                    </a:lnTo>
                    <a:lnTo>
                      <a:pt x="0" y="82550"/>
                    </a:lnTo>
                  </a:path>
                </a:pathLst>
              </a:custGeom>
              <a:noFill/>
              <a:ln w="19050">
                <a:solidFill>
                  <a:schemeClr val="accent1"/>
                </a:solidFill>
                <a:miter lim="800000"/>
                <a:headEnd/>
                <a:tailEnd/>
              </a:ln>
            </p:spPr>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dirty="0">
                  <a:ln>
                    <a:noFill/>
                  </a:ln>
                  <a:solidFill>
                    <a:srgbClr val="FFFFFF"/>
                  </a:solidFill>
                  <a:effectLst/>
                  <a:uLnTx/>
                  <a:uFillTx/>
                  <a:latin typeface="Calibri" panose="020F0502020204030204" pitchFamily="34" charset="0"/>
                  <a:ea typeface="+mn-ea"/>
                  <a:cs typeface="Calibri" panose="020F0502020204030204" pitchFamily="34" charset="0"/>
                </a:endParaRPr>
              </a:p>
            </p:txBody>
          </p:sp>
          <p:sp>
            <p:nvSpPr>
              <p:cNvPr id="345" name="Freeform 194">
                <a:extLst>
                  <a:ext uri="{FF2B5EF4-FFF2-40B4-BE49-F238E27FC236}">
                    <a16:creationId xmlns:a16="http://schemas.microsoft.com/office/drawing/2014/main" id="{0644D4CA-2178-4A5E-BC08-CB490E6C979D}"/>
                  </a:ext>
                </a:extLst>
              </p:cNvPr>
              <p:cNvSpPr/>
              <p:nvPr/>
            </p:nvSpPr>
            <p:spPr bwMode="auto">
              <a:xfrm>
                <a:off x="3152136" y="2840897"/>
                <a:ext cx="82550" cy="0"/>
              </a:xfrm>
              <a:custGeom>
                <a:avLst/>
                <a:gdLst>
                  <a:gd name="connsiteX0" fmla="*/ 82550 w 82550"/>
                  <a:gd name="connsiteY0" fmla="*/ 0 h 0"/>
                  <a:gd name="connsiteX1" fmla="*/ 0 w 82550"/>
                  <a:gd name="connsiteY1" fmla="*/ 0 h 0"/>
                </a:gdLst>
                <a:ahLst/>
                <a:cxnLst>
                  <a:cxn ang="0">
                    <a:pos x="connsiteX0" y="connsiteY0"/>
                  </a:cxn>
                  <a:cxn ang="0">
                    <a:pos x="connsiteX1" y="connsiteY1"/>
                  </a:cxn>
                </a:cxnLst>
                <a:rect l="l" t="t" r="r" b="b"/>
                <a:pathLst>
                  <a:path w="82550">
                    <a:moveTo>
                      <a:pt x="82550" y="0"/>
                    </a:moveTo>
                    <a:lnTo>
                      <a:pt x="0" y="0"/>
                    </a:lnTo>
                  </a:path>
                </a:pathLst>
              </a:custGeom>
              <a:noFill/>
              <a:ln w="19050">
                <a:solidFill>
                  <a:schemeClr val="accent1"/>
                </a:solidFill>
                <a:miter lim="800000"/>
                <a:headEnd/>
                <a:tailEnd/>
              </a:ln>
            </p:spPr>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dirty="0">
                  <a:ln>
                    <a:noFill/>
                  </a:ln>
                  <a:solidFill>
                    <a:srgbClr val="FFFFFF"/>
                  </a:solidFill>
                  <a:effectLst/>
                  <a:uLnTx/>
                  <a:uFillTx/>
                  <a:latin typeface="Calibri" panose="020F0502020204030204" pitchFamily="34" charset="0"/>
                  <a:ea typeface="+mn-ea"/>
                  <a:cs typeface="Calibri" panose="020F0502020204030204" pitchFamily="34" charset="0"/>
                </a:endParaRPr>
              </a:p>
            </p:txBody>
          </p:sp>
          <p:sp>
            <p:nvSpPr>
              <p:cNvPr id="346" name="Freeform 73773">
                <a:extLst>
                  <a:ext uri="{FF2B5EF4-FFF2-40B4-BE49-F238E27FC236}">
                    <a16:creationId xmlns:a16="http://schemas.microsoft.com/office/drawing/2014/main" id="{AD8AC58E-DEFB-4393-8600-BEA1BC040AAF}"/>
                  </a:ext>
                </a:extLst>
              </p:cNvPr>
              <p:cNvSpPr/>
              <p:nvPr/>
            </p:nvSpPr>
            <p:spPr bwMode="auto">
              <a:xfrm>
                <a:off x="2161850" y="2825750"/>
                <a:ext cx="301625" cy="85725"/>
              </a:xfrm>
              <a:custGeom>
                <a:avLst/>
                <a:gdLst>
                  <a:gd name="connsiteX0" fmla="*/ 301625 w 301625"/>
                  <a:gd name="connsiteY0" fmla="*/ 3175 h 85725"/>
                  <a:gd name="connsiteX1" fmla="*/ 190500 w 301625"/>
                  <a:gd name="connsiteY1" fmla="*/ 85725 h 85725"/>
                  <a:gd name="connsiteX2" fmla="*/ 69850 w 301625"/>
                  <a:gd name="connsiteY2" fmla="*/ 0 h 85725"/>
                  <a:gd name="connsiteX3" fmla="*/ 0 w 301625"/>
                  <a:gd name="connsiteY3" fmla="*/ 44450 h 85725"/>
                </a:gdLst>
                <a:ahLst/>
                <a:cxnLst>
                  <a:cxn ang="0">
                    <a:pos x="connsiteX0" y="connsiteY0"/>
                  </a:cxn>
                  <a:cxn ang="0">
                    <a:pos x="connsiteX1" y="connsiteY1"/>
                  </a:cxn>
                  <a:cxn ang="0">
                    <a:pos x="connsiteX2" y="connsiteY2"/>
                  </a:cxn>
                  <a:cxn ang="0">
                    <a:pos x="connsiteX3" y="connsiteY3"/>
                  </a:cxn>
                </a:cxnLst>
                <a:rect l="l" t="t" r="r" b="b"/>
                <a:pathLst>
                  <a:path w="301625" h="85725">
                    <a:moveTo>
                      <a:pt x="301625" y="3175"/>
                    </a:moveTo>
                    <a:lnTo>
                      <a:pt x="190500" y="85725"/>
                    </a:lnTo>
                    <a:lnTo>
                      <a:pt x="69850" y="0"/>
                    </a:lnTo>
                    <a:lnTo>
                      <a:pt x="0" y="44450"/>
                    </a:lnTo>
                  </a:path>
                </a:pathLst>
              </a:custGeom>
              <a:noFill/>
              <a:ln w="19050">
                <a:solidFill>
                  <a:schemeClr val="accent1"/>
                </a:solidFill>
                <a:miter lim="800000"/>
                <a:headEnd/>
                <a:tailEnd/>
              </a:ln>
            </p:spPr>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dirty="0">
                  <a:ln>
                    <a:noFill/>
                  </a:ln>
                  <a:solidFill>
                    <a:srgbClr val="FFFFFF"/>
                  </a:solidFill>
                  <a:effectLst/>
                  <a:uLnTx/>
                  <a:uFillTx/>
                  <a:latin typeface="Calibri" panose="020F0502020204030204" pitchFamily="34" charset="0"/>
                  <a:ea typeface="+mn-ea"/>
                  <a:cs typeface="Calibri" panose="020F0502020204030204" pitchFamily="34" charset="0"/>
                </a:endParaRPr>
              </a:p>
            </p:txBody>
          </p:sp>
          <p:sp>
            <p:nvSpPr>
              <p:cNvPr id="347" name="Freeform 73774">
                <a:extLst>
                  <a:ext uri="{FF2B5EF4-FFF2-40B4-BE49-F238E27FC236}">
                    <a16:creationId xmlns:a16="http://schemas.microsoft.com/office/drawing/2014/main" id="{7164FD20-97D4-4A70-B23B-1487D717EF0A}"/>
                  </a:ext>
                </a:extLst>
              </p:cNvPr>
              <p:cNvSpPr/>
              <p:nvPr/>
            </p:nvSpPr>
            <p:spPr bwMode="auto">
              <a:xfrm>
                <a:off x="1806250" y="2832100"/>
                <a:ext cx="241300" cy="63500"/>
              </a:xfrm>
              <a:custGeom>
                <a:avLst/>
                <a:gdLst>
                  <a:gd name="connsiteX0" fmla="*/ 241300 w 241300"/>
                  <a:gd name="connsiteY0" fmla="*/ 28575 h 63500"/>
                  <a:gd name="connsiteX1" fmla="*/ 190500 w 241300"/>
                  <a:gd name="connsiteY1" fmla="*/ 0 h 63500"/>
                  <a:gd name="connsiteX2" fmla="*/ 76200 w 241300"/>
                  <a:gd name="connsiteY2" fmla="*/ 63500 h 63500"/>
                  <a:gd name="connsiteX3" fmla="*/ 0 w 241300"/>
                  <a:gd name="connsiteY3" fmla="*/ 22225 h 63500"/>
                </a:gdLst>
                <a:ahLst/>
                <a:cxnLst>
                  <a:cxn ang="0">
                    <a:pos x="connsiteX0" y="connsiteY0"/>
                  </a:cxn>
                  <a:cxn ang="0">
                    <a:pos x="connsiteX1" y="connsiteY1"/>
                  </a:cxn>
                  <a:cxn ang="0">
                    <a:pos x="connsiteX2" y="connsiteY2"/>
                  </a:cxn>
                  <a:cxn ang="0">
                    <a:pos x="connsiteX3" y="connsiteY3"/>
                  </a:cxn>
                </a:cxnLst>
                <a:rect l="l" t="t" r="r" b="b"/>
                <a:pathLst>
                  <a:path w="241300" h="63500">
                    <a:moveTo>
                      <a:pt x="241300" y="28575"/>
                    </a:moveTo>
                    <a:lnTo>
                      <a:pt x="190500" y="0"/>
                    </a:lnTo>
                    <a:lnTo>
                      <a:pt x="76200" y="63500"/>
                    </a:lnTo>
                    <a:lnTo>
                      <a:pt x="0" y="22225"/>
                    </a:lnTo>
                  </a:path>
                </a:pathLst>
              </a:custGeom>
              <a:noFill/>
              <a:ln w="19050">
                <a:solidFill>
                  <a:schemeClr val="accent1"/>
                </a:solidFill>
                <a:miter lim="800000"/>
                <a:headEnd/>
                <a:tailEnd/>
              </a:ln>
            </p:spPr>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dirty="0">
                  <a:ln>
                    <a:noFill/>
                  </a:ln>
                  <a:solidFill>
                    <a:srgbClr val="FFFFFF"/>
                  </a:solidFill>
                  <a:effectLst/>
                  <a:uLnTx/>
                  <a:uFillTx/>
                  <a:latin typeface="Calibri" panose="020F0502020204030204" pitchFamily="34" charset="0"/>
                  <a:ea typeface="+mn-ea"/>
                  <a:cs typeface="Calibri" panose="020F0502020204030204" pitchFamily="34" charset="0"/>
                </a:endParaRPr>
              </a:p>
            </p:txBody>
          </p:sp>
          <p:sp>
            <p:nvSpPr>
              <p:cNvPr id="348" name="Freeform 73775">
                <a:extLst>
                  <a:ext uri="{FF2B5EF4-FFF2-40B4-BE49-F238E27FC236}">
                    <a16:creationId xmlns:a16="http://schemas.microsoft.com/office/drawing/2014/main" id="{1ACF797F-453B-4FFF-AEDE-5D54DC33386B}"/>
                  </a:ext>
                </a:extLst>
              </p:cNvPr>
              <p:cNvSpPr/>
              <p:nvPr/>
            </p:nvSpPr>
            <p:spPr bwMode="auto">
              <a:xfrm>
                <a:off x="1425250" y="2828925"/>
                <a:ext cx="266700" cy="69850"/>
              </a:xfrm>
              <a:custGeom>
                <a:avLst/>
                <a:gdLst>
                  <a:gd name="connsiteX0" fmla="*/ 266700 w 266700"/>
                  <a:gd name="connsiteY0" fmla="*/ 28575 h 69850"/>
                  <a:gd name="connsiteX1" fmla="*/ 266700 w 266700"/>
                  <a:gd name="connsiteY1" fmla="*/ 28575 h 69850"/>
                  <a:gd name="connsiteX2" fmla="*/ 215900 w 266700"/>
                  <a:gd name="connsiteY2" fmla="*/ 69850 h 69850"/>
                  <a:gd name="connsiteX3" fmla="*/ 101600 w 266700"/>
                  <a:gd name="connsiteY3" fmla="*/ 0 h 69850"/>
                  <a:gd name="connsiteX4" fmla="*/ 0 w 266700"/>
                  <a:gd name="connsiteY4" fmla="*/ 50800 h 698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6700" h="69850">
                    <a:moveTo>
                      <a:pt x="266700" y="28575"/>
                    </a:moveTo>
                    <a:lnTo>
                      <a:pt x="266700" y="28575"/>
                    </a:lnTo>
                    <a:lnTo>
                      <a:pt x="215900" y="69850"/>
                    </a:lnTo>
                    <a:lnTo>
                      <a:pt x="101600" y="0"/>
                    </a:lnTo>
                    <a:lnTo>
                      <a:pt x="0" y="50800"/>
                    </a:lnTo>
                  </a:path>
                </a:pathLst>
              </a:custGeom>
              <a:noFill/>
              <a:ln w="19050">
                <a:solidFill>
                  <a:schemeClr val="accent1"/>
                </a:solidFill>
                <a:miter lim="800000"/>
                <a:headEnd/>
                <a:tailEnd/>
              </a:ln>
            </p:spPr>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dirty="0">
                  <a:ln>
                    <a:noFill/>
                  </a:ln>
                  <a:solidFill>
                    <a:srgbClr val="FFFFFF"/>
                  </a:solidFill>
                  <a:effectLst/>
                  <a:uLnTx/>
                  <a:uFillTx/>
                  <a:latin typeface="Calibri" panose="020F0502020204030204" pitchFamily="34" charset="0"/>
                  <a:ea typeface="+mn-ea"/>
                  <a:cs typeface="Calibri" panose="020F0502020204030204" pitchFamily="34" charset="0"/>
                </a:endParaRPr>
              </a:p>
            </p:txBody>
          </p:sp>
          <p:sp>
            <p:nvSpPr>
              <p:cNvPr id="349" name="Freeform 73776">
                <a:extLst>
                  <a:ext uri="{FF2B5EF4-FFF2-40B4-BE49-F238E27FC236}">
                    <a16:creationId xmlns:a16="http://schemas.microsoft.com/office/drawing/2014/main" id="{0298F09F-1E86-428B-A469-8CD679C7754F}"/>
                  </a:ext>
                </a:extLst>
              </p:cNvPr>
              <p:cNvSpPr/>
              <p:nvPr/>
            </p:nvSpPr>
            <p:spPr bwMode="auto">
              <a:xfrm>
                <a:off x="1034725" y="2813050"/>
                <a:ext cx="282575" cy="69850"/>
              </a:xfrm>
              <a:custGeom>
                <a:avLst/>
                <a:gdLst>
                  <a:gd name="connsiteX0" fmla="*/ 282575 w 282575"/>
                  <a:gd name="connsiteY0" fmla="*/ 38100 h 69850"/>
                  <a:gd name="connsiteX1" fmla="*/ 222250 w 282575"/>
                  <a:gd name="connsiteY1" fmla="*/ 0 h 69850"/>
                  <a:gd name="connsiteX2" fmla="*/ 98425 w 282575"/>
                  <a:gd name="connsiteY2" fmla="*/ 69850 h 69850"/>
                  <a:gd name="connsiteX3" fmla="*/ 0 w 282575"/>
                  <a:gd name="connsiteY3" fmla="*/ 15875 h 69850"/>
                </a:gdLst>
                <a:ahLst/>
                <a:cxnLst>
                  <a:cxn ang="0">
                    <a:pos x="connsiteX0" y="connsiteY0"/>
                  </a:cxn>
                  <a:cxn ang="0">
                    <a:pos x="connsiteX1" y="connsiteY1"/>
                  </a:cxn>
                  <a:cxn ang="0">
                    <a:pos x="connsiteX2" y="connsiteY2"/>
                  </a:cxn>
                  <a:cxn ang="0">
                    <a:pos x="connsiteX3" y="connsiteY3"/>
                  </a:cxn>
                </a:cxnLst>
                <a:rect l="l" t="t" r="r" b="b"/>
                <a:pathLst>
                  <a:path w="282575" h="69850">
                    <a:moveTo>
                      <a:pt x="282575" y="38100"/>
                    </a:moveTo>
                    <a:lnTo>
                      <a:pt x="222250" y="0"/>
                    </a:lnTo>
                    <a:lnTo>
                      <a:pt x="98425" y="69850"/>
                    </a:lnTo>
                    <a:lnTo>
                      <a:pt x="0" y="15875"/>
                    </a:lnTo>
                  </a:path>
                </a:pathLst>
              </a:custGeom>
              <a:noFill/>
              <a:ln w="19050">
                <a:solidFill>
                  <a:schemeClr val="accent1"/>
                </a:solidFill>
                <a:miter lim="800000"/>
                <a:headEnd/>
                <a:tailEnd/>
              </a:ln>
            </p:spPr>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dirty="0">
                  <a:ln>
                    <a:noFill/>
                  </a:ln>
                  <a:solidFill>
                    <a:srgbClr val="FFFFFF"/>
                  </a:solidFill>
                  <a:effectLst/>
                  <a:uLnTx/>
                  <a:uFillTx/>
                  <a:latin typeface="Calibri" panose="020F0502020204030204" pitchFamily="34" charset="0"/>
                  <a:ea typeface="+mn-ea"/>
                  <a:cs typeface="Calibri" panose="020F0502020204030204" pitchFamily="34" charset="0"/>
                </a:endParaRPr>
              </a:p>
            </p:txBody>
          </p:sp>
          <p:sp>
            <p:nvSpPr>
              <p:cNvPr id="350" name="Freeform 73777">
                <a:extLst>
                  <a:ext uri="{FF2B5EF4-FFF2-40B4-BE49-F238E27FC236}">
                    <a16:creationId xmlns:a16="http://schemas.microsoft.com/office/drawing/2014/main" id="{C4B5E3A2-BB2E-4A3B-9375-AACE0A8CA8B1}"/>
                  </a:ext>
                </a:extLst>
              </p:cNvPr>
              <p:cNvSpPr/>
              <p:nvPr/>
            </p:nvSpPr>
            <p:spPr bwMode="auto">
              <a:xfrm>
                <a:off x="888675" y="2857500"/>
                <a:ext cx="66675" cy="276225"/>
              </a:xfrm>
              <a:custGeom>
                <a:avLst/>
                <a:gdLst>
                  <a:gd name="connsiteX0" fmla="*/ 57150 w 66675"/>
                  <a:gd name="connsiteY0" fmla="*/ 0 h 276225"/>
                  <a:gd name="connsiteX1" fmla="*/ 57150 w 66675"/>
                  <a:gd name="connsiteY1" fmla="*/ 0 h 276225"/>
                  <a:gd name="connsiteX2" fmla="*/ 0 w 66675"/>
                  <a:gd name="connsiteY2" fmla="*/ 104775 h 276225"/>
                  <a:gd name="connsiteX3" fmla="*/ 66675 w 66675"/>
                  <a:gd name="connsiteY3" fmla="*/ 215900 h 276225"/>
                  <a:gd name="connsiteX4" fmla="*/ 38100 w 66675"/>
                  <a:gd name="connsiteY4" fmla="*/ 276225 h 2762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675" h="276225">
                    <a:moveTo>
                      <a:pt x="57150" y="0"/>
                    </a:moveTo>
                    <a:lnTo>
                      <a:pt x="57150" y="0"/>
                    </a:lnTo>
                    <a:lnTo>
                      <a:pt x="0" y="104775"/>
                    </a:lnTo>
                    <a:lnTo>
                      <a:pt x="66675" y="215900"/>
                    </a:lnTo>
                    <a:lnTo>
                      <a:pt x="38100" y="276225"/>
                    </a:lnTo>
                  </a:path>
                </a:pathLst>
              </a:custGeom>
              <a:noFill/>
              <a:ln w="19050">
                <a:solidFill>
                  <a:schemeClr val="accent1"/>
                </a:solidFill>
                <a:miter lim="800000"/>
                <a:headEnd/>
                <a:tailEnd/>
              </a:ln>
            </p:spPr>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dirty="0">
                  <a:ln>
                    <a:noFill/>
                  </a:ln>
                  <a:solidFill>
                    <a:srgbClr val="FFFFFF"/>
                  </a:solidFill>
                  <a:effectLst/>
                  <a:uLnTx/>
                  <a:uFillTx/>
                  <a:latin typeface="Calibri" panose="020F0502020204030204" pitchFamily="34" charset="0"/>
                  <a:ea typeface="+mn-ea"/>
                  <a:cs typeface="Calibri" panose="020F0502020204030204" pitchFamily="34" charset="0"/>
                </a:endParaRPr>
              </a:p>
            </p:txBody>
          </p:sp>
          <p:sp>
            <p:nvSpPr>
              <p:cNvPr id="351" name="Freeform 200">
                <a:extLst>
                  <a:ext uri="{FF2B5EF4-FFF2-40B4-BE49-F238E27FC236}">
                    <a16:creationId xmlns:a16="http://schemas.microsoft.com/office/drawing/2014/main" id="{D409BD19-A0B3-49EF-9890-6F21AAE5CE01}"/>
                  </a:ext>
                </a:extLst>
              </p:cNvPr>
              <p:cNvSpPr/>
              <p:nvPr/>
            </p:nvSpPr>
            <p:spPr bwMode="auto">
              <a:xfrm>
                <a:off x="1900869" y="3705066"/>
                <a:ext cx="82550" cy="0"/>
              </a:xfrm>
              <a:custGeom>
                <a:avLst/>
                <a:gdLst>
                  <a:gd name="connsiteX0" fmla="*/ 82550 w 82550"/>
                  <a:gd name="connsiteY0" fmla="*/ 0 h 0"/>
                  <a:gd name="connsiteX1" fmla="*/ 0 w 82550"/>
                  <a:gd name="connsiteY1" fmla="*/ 0 h 0"/>
                </a:gdLst>
                <a:ahLst/>
                <a:cxnLst>
                  <a:cxn ang="0">
                    <a:pos x="connsiteX0" y="connsiteY0"/>
                  </a:cxn>
                  <a:cxn ang="0">
                    <a:pos x="connsiteX1" y="connsiteY1"/>
                  </a:cxn>
                </a:cxnLst>
                <a:rect l="l" t="t" r="r" b="b"/>
                <a:pathLst>
                  <a:path w="82550">
                    <a:moveTo>
                      <a:pt x="82550" y="0"/>
                    </a:moveTo>
                    <a:lnTo>
                      <a:pt x="0" y="0"/>
                    </a:lnTo>
                  </a:path>
                </a:pathLst>
              </a:custGeom>
              <a:noFill/>
              <a:ln w="19050">
                <a:solidFill>
                  <a:schemeClr val="accent1"/>
                </a:solidFill>
                <a:miter lim="800000"/>
                <a:headEnd/>
                <a:tailEnd/>
              </a:ln>
            </p:spPr>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dirty="0">
                  <a:ln>
                    <a:noFill/>
                  </a:ln>
                  <a:solidFill>
                    <a:srgbClr val="FFFFFF"/>
                  </a:solidFill>
                  <a:effectLst/>
                  <a:uLnTx/>
                  <a:uFillTx/>
                  <a:latin typeface="Calibri" panose="020F0502020204030204" pitchFamily="34" charset="0"/>
                  <a:ea typeface="+mn-ea"/>
                  <a:cs typeface="Calibri" panose="020F0502020204030204" pitchFamily="34" charset="0"/>
                </a:endParaRPr>
              </a:p>
            </p:txBody>
          </p:sp>
          <p:sp>
            <p:nvSpPr>
              <p:cNvPr id="352" name="Freeform 201">
                <a:extLst>
                  <a:ext uri="{FF2B5EF4-FFF2-40B4-BE49-F238E27FC236}">
                    <a16:creationId xmlns:a16="http://schemas.microsoft.com/office/drawing/2014/main" id="{5000D6B1-6D29-481A-9277-E88104683569}"/>
                  </a:ext>
                </a:extLst>
              </p:cNvPr>
              <p:cNvSpPr/>
              <p:nvPr/>
            </p:nvSpPr>
            <p:spPr bwMode="auto">
              <a:xfrm>
                <a:off x="2100321" y="3705066"/>
                <a:ext cx="82550" cy="0"/>
              </a:xfrm>
              <a:custGeom>
                <a:avLst/>
                <a:gdLst>
                  <a:gd name="connsiteX0" fmla="*/ 82550 w 82550"/>
                  <a:gd name="connsiteY0" fmla="*/ 0 h 0"/>
                  <a:gd name="connsiteX1" fmla="*/ 0 w 82550"/>
                  <a:gd name="connsiteY1" fmla="*/ 0 h 0"/>
                </a:gdLst>
                <a:ahLst/>
                <a:cxnLst>
                  <a:cxn ang="0">
                    <a:pos x="connsiteX0" y="connsiteY0"/>
                  </a:cxn>
                  <a:cxn ang="0">
                    <a:pos x="connsiteX1" y="connsiteY1"/>
                  </a:cxn>
                </a:cxnLst>
                <a:rect l="l" t="t" r="r" b="b"/>
                <a:pathLst>
                  <a:path w="82550">
                    <a:moveTo>
                      <a:pt x="82550" y="0"/>
                    </a:moveTo>
                    <a:lnTo>
                      <a:pt x="0" y="0"/>
                    </a:lnTo>
                  </a:path>
                </a:pathLst>
              </a:custGeom>
              <a:noFill/>
              <a:ln w="19050">
                <a:solidFill>
                  <a:schemeClr val="accent1"/>
                </a:solidFill>
                <a:miter lim="800000"/>
                <a:headEnd/>
                <a:tailEnd/>
              </a:ln>
            </p:spPr>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dirty="0">
                  <a:ln>
                    <a:noFill/>
                  </a:ln>
                  <a:solidFill>
                    <a:srgbClr val="FFFFFF"/>
                  </a:solidFill>
                  <a:effectLst/>
                  <a:uLnTx/>
                  <a:uFillTx/>
                  <a:latin typeface="Calibri" panose="020F0502020204030204" pitchFamily="34" charset="0"/>
                  <a:ea typeface="+mn-ea"/>
                  <a:cs typeface="Calibri" panose="020F0502020204030204" pitchFamily="34" charset="0"/>
                </a:endParaRPr>
              </a:p>
            </p:txBody>
          </p:sp>
          <p:sp>
            <p:nvSpPr>
              <p:cNvPr id="353" name="Freeform 73779">
                <a:extLst>
                  <a:ext uri="{FF2B5EF4-FFF2-40B4-BE49-F238E27FC236}">
                    <a16:creationId xmlns:a16="http://schemas.microsoft.com/office/drawing/2014/main" id="{6B311253-A688-4B2E-9415-176E9EC70EC3}"/>
                  </a:ext>
                </a:extLst>
              </p:cNvPr>
              <p:cNvSpPr/>
              <p:nvPr/>
            </p:nvSpPr>
            <p:spPr bwMode="auto">
              <a:xfrm>
                <a:off x="1701475" y="3590925"/>
                <a:ext cx="209550" cy="215900"/>
              </a:xfrm>
              <a:custGeom>
                <a:avLst/>
                <a:gdLst>
                  <a:gd name="connsiteX0" fmla="*/ 3175 w 209550"/>
                  <a:gd name="connsiteY0" fmla="*/ 114300 h 215900"/>
                  <a:gd name="connsiteX1" fmla="*/ 0 w 209550"/>
                  <a:gd name="connsiteY1" fmla="*/ 47625 h 215900"/>
                  <a:gd name="connsiteX2" fmla="*/ 123825 w 209550"/>
                  <a:gd name="connsiteY2" fmla="*/ 0 h 215900"/>
                  <a:gd name="connsiteX3" fmla="*/ 209550 w 209550"/>
                  <a:gd name="connsiteY3" fmla="*/ 117475 h 215900"/>
                  <a:gd name="connsiteX4" fmla="*/ 127000 w 209550"/>
                  <a:gd name="connsiteY4" fmla="*/ 215900 h 215900"/>
                  <a:gd name="connsiteX5" fmla="*/ 53975 w 209550"/>
                  <a:gd name="connsiteY5" fmla="*/ 196850 h 2159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9550" h="215900">
                    <a:moveTo>
                      <a:pt x="3175" y="114300"/>
                    </a:moveTo>
                    <a:lnTo>
                      <a:pt x="0" y="47625"/>
                    </a:lnTo>
                    <a:lnTo>
                      <a:pt x="123825" y="0"/>
                    </a:lnTo>
                    <a:lnTo>
                      <a:pt x="209550" y="117475"/>
                    </a:lnTo>
                    <a:lnTo>
                      <a:pt x="127000" y="215900"/>
                    </a:lnTo>
                    <a:lnTo>
                      <a:pt x="53975" y="196850"/>
                    </a:lnTo>
                  </a:path>
                </a:pathLst>
              </a:custGeom>
              <a:noFill/>
              <a:ln w="19050">
                <a:solidFill>
                  <a:schemeClr val="accent1"/>
                </a:solidFill>
                <a:miter lim="800000"/>
                <a:headEnd/>
                <a:tailEnd/>
              </a:ln>
            </p:spPr>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dirty="0">
                  <a:ln>
                    <a:noFill/>
                  </a:ln>
                  <a:solidFill>
                    <a:srgbClr val="FFFFFF"/>
                  </a:solidFill>
                  <a:effectLst/>
                  <a:uLnTx/>
                  <a:uFillTx/>
                  <a:latin typeface="Calibri" panose="020F0502020204030204" pitchFamily="34" charset="0"/>
                  <a:ea typeface="+mn-ea"/>
                  <a:cs typeface="Calibri" panose="020F0502020204030204" pitchFamily="34" charset="0"/>
                </a:endParaRPr>
              </a:p>
            </p:txBody>
          </p:sp>
          <p:sp>
            <p:nvSpPr>
              <p:cNvPr id="354" name="Freeform 73780">
                <a:extLst>
                  <a:ext uri="{FF2B5EF4-FFF2-40B4-BE49-F238E27FC236}">
                    <a16:creationId xmlns:a16="http://schemas.microsoft.com/office/drawing/2014/main" id="{F57B24F0-FCA5-40E5-9CF1-0C1C1F95A1BE}"/>
                  </a:ext>
                </a:extLst>
              </p:cNvPr>
              <p:cNvSpPr/>
              <p:nvPr/>
            </p:nvSpPr>
            <p:spPr bwMode="auto">
              <a:xfrm>
                <a:off x="1466525" y="3749675"/>
                <a:ext cx="174625" cy="69850"/>
              </a:xfrm>
              <a:custGeom>
                <a:avLst/>
                <a:gdLst>
                  <a:gd name="connsiteX0" fmla="*/ 0 w 174625"/>
                  <a:gd name="connsiteY0" fmla="*/ 0 h 69850"/>
                  <a:gd name="connsiteX1" fmla="*/ 117475 w 174625"/>
                  <a:gd name="connsiteY1" fmla="*/ 69850 h 69850"/>
                  <a:gd name="connsiteX2" fmla="*/ 174625 w 174625"/>
                  <a:gd name="connsiteY2" fmla="*/ 34925 h 69850"/>
                </a:gdLst>
                <a:ahLst/>
                <a:cxnLst>
                  <a:cxn ang="0">
                    <a:pos x="connsiteX0" y="connsiteY0"/>
                  </a:cxn>
                  <a:cxn ang="0">
                    <a:pos x="connsiteX1" y="connsiteY1"/>
                  </a:cxn>
                  <a:cxn ang="0">
                    <a:pos x="connsiteX2" y="connsiteY2"/>
                  </a:cxn>
                </a:cxnLst>
                <a:rect l="l" t="t" r="r" b="b"/>
                <a:pathLst>
                  <a:path w="174625" h="69850">
                    <a:moveTo>
                      <a:pt x="0" y="0"/>
                    </a:moveTo>
                    <a:lnTo>
                      <a:pt x="117475" y="69850"/>
                    </a:lnTo>
                    <a:lnTo>
                      <a:pt x="174625" y="34925"/>
                    </a:lnTo>
                  </a:path>
                </a:pathLst>
              </a:custGeom>
              <a:noFill/>
              <a:ln w="19050">
                <a:solidFill>
                  <a:schemeClr val="accent1"/>
                </a:solidFill>
                <a:miter lim="800000"/>
                <a:headEnd/>
                <a:tailEnd/>
              </a:ln>
            </p:spPr>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dirty="0">
                  <a:ln>
                    <a:noFill/>
                  </a:ln>
                  <a:solidFill>
                    <a:srgbClr val="FFFFFF"/>
                  </a:solidFill>
                  <a:effectLst/>
                  <a:uLnTx/>
                  <a:uFillTx/>
                  <a:latin typeface="Calibri" panose="020F0502020204030204" pitchFamily="34" charset="0"/>
                  <a:ea typeface="+mn-ea"/>
                  <a:cs typeface="Calibri" panose="020F0502020204030204" pitchFamily="34" charset="0"/>
                </a:endParaRPr>
              </a:p>
            </p:txBody>
          </p:sp>
          <p:sp>
            <p:nvSpPr>
              <p:cNvPr id="355" name="Freeform 73781">
                <a:extLst>
                  <a:ext uri="{FF2B5EF4-FFF2-40B4-BE49-F238E27FC236}">
                    <a16:creationId xmlns:a16="http://schemas.microsoft.com/office/drawing/2014/main" id="{4E5F2BCD-1D37-434F-BFD3-2D364266419B}"/>
                  </a:ext>
                </a:extLst>
              </p:cNvPr>
              <p:cNvSpPr/>
              <p:nvPr/>
            </p:nvSpPr>
            <p:spPr bwMode="auto">
              <a:xfrm>
                <a:off x="1066475" y="3530600"/>
                <a:ext cx="177800" cy="69850"/>
              </a:xfrm>
              <a:custGeom>
                <a:avLst/>
                <a:gdLst>
                  <a:gd name="connsiteX0" fmla="*/ 177800 w 177800"/>
                  <a:gd name="connsiteY0" fmla="*/ 69850 h 69850"/>
                  <a:gd name="connsiteX1" fmla="*/ 63500 w 177800"/>
                  <a:gd name="connsiteY1" fmla="*/ 0 h 69850"/>
                  <a:gd name="connsiteX2" fmla="*/ 0 w 177800"/>
                  <a:gd name="connsiteY2" fmla="*/ 38100 h 69850"/>
                </a:gdLst>
                <a:ahLst/>
                <a:cxnLst>
                  <a:cxn ang="0">
                    <a:pos x="connsiteX0" y="connsiteY0"/>
                  </a:cxn>
                  <a:cxn ang="0">
                    <a:pos x="connsiteX1" y="connsiteY1"/>
                  </a:cxn>
                  <a:cxn ang="0">
                    <a:pos x="connsiteX2" y="connsiteY2"/>
                  </a:cxn>
                </a:cxnLst>
                <a:rect l="l" t="t" r="r" b="b"/>
                <a:pathLst>
                  <a:path w="177800" h="69850">
                    <a:moveTo>
                      <a:pt x="177800" y="69850"/>
                    </a:moveTo>
                    <a:lnTo>
                      <a:pt x="63500" y="0"/>
                    </a:lnTo>
                    <a:lnTo>
                      <a:pt x="0" y="38100"/>
                    </a:lnTo>
                  </a:path>
                </a:pathLst>
              </a:custGeom>
              <a:noFill/>
              <a:ln w="19050">
                <a:solidFill>
                  <a:schemeClr val="accent1"/>
                </a:solidFill>
                <a:miter lim="800000"/>
                <a:headEnd/>
                <a:tailEnd/>
              </a:ln>
            </p:spPr>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dirty="0">
                  <a:ln>
                    <a:noFill/>
                  </a:ln>
                  <a:solidFill>
                    <a:srgbClr val="FFFFFF"/>
                  </a:solidFill>
                  <a:effectLst/>
                  <a:uLnTx/>
                  <a:uFillTx/>
                  <a:latin typeface="Calibri" panose="020F0502020204030204" pitchFamily="34" charset="0"/>
                  <a:ea typeface="+mn-ea"/>
                  <a:cs typeface="Calibri" panose="020F0502020204030204" pitchFamily="34" charset="0"/>
                </a:endParaRPr>
              </a:p>
            </p:txBody>
          </p:sp>
          <p:sp>
            <p:nvSpPr>
              <p:cNvPr id="356" name="Freeform 73782">
                <a:extLst>
                  <a:ext uri="{FF2B5EF4-FFF2-40B4-BE49-F238E27FC236}">
                    <a16:creationId xmlns:a16="http://schemas.microsoft.com/office/drawing/2014/main" id="{CD345CA8-F8D6-4A65-8E66-A6CF867D87B5}"/>
                  </a:ext>
                </a:extLst>
              </p:cNvPr>
              <p:cNvSpPr/>
              <p:nvPr/>
            </p:nvSpPr>
            <p:spPr bwMode="auto">
              <a:xfrm>
                <a:off x="822000" y="3232150"/>
                <a:ext cx="155575" cy="165100"/>
              </a:xfrm>
              <a:custGeom>
                <a:avLst/>
                <a:gdLst>
                  <a:gd name="connsiteX0" fmla="*/ 111125 w 155575"/>
                  <a:gd name="connsiteY0" fmla="*/ 0 h 165100"/>
                  <a:gd name="connsiteX1" fmla="*/ 155575 w 155575"/>
                  <a:gd name="connsiteY1" fmla="*/ 53975 h 165100"/>
                  <a:gd name="connsiteX2" fmla="*/ 66675 w 155575"/>
                  <a:gd name="connsiteY2" fmla="*/ 165100 h 165100"/>
                  <a:gd name="connsiteX3" fmla="*/ 0 w 155575"/>
                  <a:gd name="connsiteY3" fmla="*/ 149225 h 165100"/>
                </a:gdLst>
                <a:ahLst/>
                <a:cxnLst>
                  <a:cxn ang="0">
                    <a:pos x="connsiteX0" y="connsiteY0"/>
                  </a:cxn>
                  <a:cxn ang="0">
                    <a:pos x="connsiteX1" y="connsiteY1"/>
                  </a:cxn>
                  <a:cxn ang="0">
                    <a:pos x="connsiteX2" y="connsiteY2"/>
                  </a:cxn>
                  <a:cxn ang="0">
                    <a:pos x="connsiteX3" y="connsiteY3"/>
                  </a:cxn>
                </a:cxnLst>
                <a:rect l="l" t="t" r="r" b="b"/>
                <a:pathLst>
                  <a:path w="155575" h="165100">
                    <a:moveTo>
                      <a:pt x="111125" y="0"/>
                    </a:moveTo>
                    <a:lnTo>
                      <a:pt x="155575" y="53975"/>
                    </a:lnTo>
                    <a:lnTo>
                      <a:pt x="66675" y="165100"/>
                    </a:lnTo>
                    <a:lnTo>
                      <a:pt x="0" y="149225"/>
                    </a:lnTo>
                  </a:path>
                </a:pathLst>
              </a:custGeom>
              <a:noFill/>
              <a:ln w="19050">
                <a:solidFill>
                  <a:schemeClr val="accent1"/>
                </a:solidFill>
                <a:miter lim="800000"/>
                <a:headEnd/>
                <a:tailEnd/>
              </a:ln>
            </p:spPr>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dirty="0">
                  <a:ln>
                    <a:noFill/>
                  </a:ln>
                  <a:solidFill>
                    <a:srgbClr val="FFFFFF"/>
                  </a:solidFill>
                  <a:effectLst/>
                  <a:uLnTx/>
                  <a:uFillTx/>
                  <a:latin typeface="Calibri" panose="020F0502020204030204" pitchFamily="34" charset="0"/>
                  <a:ea typeface="+mn-ea"/>
                  <a:cs typeface="Calibri" panose="020F0502020204030204" pitchFamily="34" charset="0"/>
                </a:endParaRPr>
              </a:p>
            </p:txBody>
          </p:sp>
          <p:sp>
            <p:nvSpPr>
              <p:cNvPr id="357" name="Freeform 73783">
                <a:extLst>
                  <a:ext uri="{FF2B5EF4-FFF2-40B4-BE49-F238E27FC236}">
                    <a16:creationId xmlns:a16="http://schemas.microsoft.com/office/drawing/2014/main" id="{ED13007B-B3A1-4148-AC6B-317A3440E3E2}"/>
                  </a:ext>
                </a:extLst>
              </p:cNvPr>
              <p:cNvSpPr/>
              <p:nvPr/>
            </p:nvSpPr>
            <p:spPr bwMode="auto">
              <a:xfrm>
                <a:off x="879150" y="3289300"/>
                <a:ext cx="63500" cy="69850"/>
              </a:xfrm>
              <a:custGeom>
                <a:avLst/>
                <a:gdLst>
                  <a:gd name="connsiteX0" fmla="*/ 0 w 63500"/>
                  <a:gd name="connsiteY0" fmla="*/ 69850 h 69850"/>
                  <a:gd name="connsiteX1" fmla="*/ 63500 w 63500"/>
                  <a:gd name="connsiteY1" fmla="*/ 0 h 69850"/>
                </a:gdLst>
                <a:ahLst/>
                <a:cxnLst>
                  <a:cxn ang="0">
                    <a:pos x="connsiteX0" y="connsiteY0"/>
                  </a:cxn>
                  <a:cxn ang="0">
                    <a:pos x="connsiteX1" y="connsiteY1"/>
                  </a:cxn>
                </a:cxnLst>
                <a:rect l="l" t="t" r="r" b="b"/>
                <a:pathLst>
                  <a:path w="63500" h="69850">
                    <a:moveTo>
                      <a:pt x="0" y="69850"/>
                    </a:moveTo>
                    <a:lnTo>
                      <a:pt x="63500" y="0"/>
                    </a:lnTo>
                  </a:path>
                </a:pathLst>
              </a:custGeom>
              <a:noFill/>
              <a:ln w="19050">
                <a:solidFill>
                  <a:schemeClr val="accent1"/>
                </a:solidFill>
                <a:miter lim="800000"/>
                <a:headEnd/>
                <a:tailEnd/>
              </a:ln>
            </p:spPr>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dirty="0">
                  <a:ln>
                    <a:noFill/>
                  </a:ln>
                  <a:solidFill>
                    <a:srgbClr val="FFFFFF"/>
                  </a:solidFill>
                  <a:effectLst/>
                  <a:uLnTx/>
                  <a:uFillTx/>
                  <a:latin typeface="Calibri" panose="020F0502020204030204" pitchFamily="34" charset="0"/>
                  <a:ea typeface="+mn-ea"/>
                  <a:cs typeface="Calibri" panose="020F0502020204030204" pitchFamily="34" charset="0"/>
                </a:endParaRPr>
              </a:p>
            </p:txBody>
          </p:sp>
          <p:sp>
            <p:nvSpPr>
              <p:cNvPr id="358" name="Freeform 73784">
                <a:extLst>
                  <a:ext uri="{FF2B5EF4-FFF2-40B4-BE49-F238E27FC236}">
                    <a16:creationId xmlns:a16="http://schemas.microsoft.com/office/drawing/2014/main" id="{C31ACCF6-E920-4E8D-94A4-62CBCD3A4155}"/>
                  </a:ext>
                </a:extLst>
              </p:cNvPr>
              <p:cNvSpPr/>
              <p:nvPr/>
            </p:nvSpPr>
            <p:spPr bwMode="auto">
              <a:xfrm>
                <a:off x="723702" y="3292475"/>
                <a:ext cx="53975" cy="0"/>
              </a:xfrm>
              <a:custGeom>
                <a:avLst/>
                <a:gdLst>
                  <a:gd name="connsiteX0" fmla="*/ 0 w 53975"/>
                  <a:gd name="connsiteY0" fmla="*/ 0 h 0"/>
                  <a:gd name="connsiteX1" fmla="*/ 53975 w 53975"/>
                  <a:gd name="connsiteY1" fmla="*/ 0 h 0"/>
                </a:gdLst>
                <a:ahLst/>
                <a:cxnLst>
                  <a:cxn ang="0">
                    <a:pos x="connsiteX0" y="connsiteY0"/>
                  </a:cxn>
                  <a:cxn ang="0">
                    <a:pos x="connsiteX1" y="connsiteY1"/>
                  </a:cxn>
                </a:cxnLst>
                <a:rect l="l" t="t" r="r" b="b"/>
                <a:pathLst>
                  <a:path w="53975">
                    <a:moveTo>
                      <a:pt x="0" y="0"/>
                    </a:moveTo>
                    <a:lnTo>
                      <a:pt x="53975" y="0"/>
                    </a:lnTo>
                  </a:path>
                </a:pathLst>
              </a:custGeom>
              <a:noFill/>
              <a:ln w="19050">
                <a:solidFill>
                  <a:schemeClr val="accent1"/>
                </a:solidFill>
                <a:miter lim="800000"/>
                <a:headEnd/>
                <a:tailEnd/>
              </a:ln>
            </p:spPr>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dirty="0">
                  <a:ln>
                    <a:noFill/>
                  </a:ln>
                  <a:solidFill>
                    <a:srgbClr val="FFFFFF"/>
                  </a:solidFill>
                  <a:effectLst/>
                  <a:uLnTx/>
                  <a:uFillTx/>
                  <a:latin typeface="Calibri" panose="020F0502020204030204" pitchFamily="34" charset="0"/>
                  <a:ea typeface="+mn-ea"/>
                  <a:cs typeface="Calibri" panose="020F0502020204030204" pitchFamily="34" charset="0"/>
                </a:endParaRPr>
              </a:p>
            </p:txBody>
          </p:sp>
          <p:sp>
            <p:nvSpPr>
              <p:cNvPr id="359" name="Freeform 73785">
                <a:extLst>
                  <a:ext uri="{FF2B5EF4-FFF2-40B4-BE49-F238E27FC236}">
                    <a16:creationId xmlns:a16="http://schemas.microsoft.com/office/drawing/2014/main" id="{396D19B6-F78D-4148-8D86-4005E75F3ED3}"/>
                  </a:ext>
                </a:extLst>
              </p:cNvPr>
              <p:cNvSpPr/>
              <p:nvPr/>
            </p:nvSpPr>
            <p:spPr bwMode="auto">
              <a:xfrm>
                <a:off x="793425" y="3197225"/>
                <a:ext cx="28575" cy="12700"/>
              </a:xfrm>
              <a:custGeom>
                <a:avLst/>
                <a:gdLst>
                  <a:gd name="connsiteX0" fmla="*/ 0 w 28575"/>
                  <a:gd name="connsiteY0" fmla="*/ 12700 h 12700"/>
                  <a:gd name="connsiteX1" fmla="*/ 28575 w 28575"/>
                  <a:gd name="connsiteY1" fmla="*/ 0 h 12700"/>
                </a:gdLst>
                <a:ahLst/>
                <a:cxnLst>
                  <a:cxn ang="0">
                    <a:pos x="connsiteX0" y="connsiteY0"/>
                  </a:cxn>
                  <a:cxn ang="0">
                    <a:pos x="connsiteX1" y="connsiteY1"/>
                  </a:cxn>
                </a:cxnLst>
                <a:rect l="l" t="t" r="r" b="b"/>
                <a:pathLst>
                  <a:path w="28575" h="12700">
                    <a:moveTo>
                      <a:pt x="0" y="12700"/>
                    </a:moveTo>
                    <a:lnTo>
                      <a:pt x="28575" y="0"/>
                    </a:lnTo>
                  </a:path>
                </a:pathLst>
              </a:custGeom>
              <a:noFill/>
              <a:ln w="19050">
                <a:solidFill>
                  <a:schemeClr val="accent1"/>
                </a:solidFill>
                <a:miter lim="800000"/>
                <a:headEnd/>
                <a:tailEnd/>
              </a:ln>
            </p:spPr>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dirty="0">
                  <a:ln>
                    <a:noFill/>
                  </a:ln>
                  <a:solidFill>
                    <a:srgbClr val="FFFFFF"/>
                  </a:solidFill>
                  <a:effectLst/>
                  <a:uLnTx/>
                  <a:uFillTx/>
                  <a:latin typeface="Calibri" panose="020F0502020204030204" pitchFamily="34" charset="0"/>
                  <a:ea typeface="+mn-ea"/>
                  <a:cs typeface="Calibri" panose="020F0502020204030204" pitchFamily="34" charset="0"/>
                </a:endParaRPr>
              </a:p>
            </p:txBody>
          </p:sp>
          <p:sp>
            <p:nvSpPr>
              <p:cNvPr id="360" name="Freeform 73786">
                <a:extLst>
                  <a:ext uri="{FF2B5EF4-FFF2-40B4-BE49-F238E27FC236}">
                    <a16:creationId xmlns:a16="http://schemas.microsoft.com/office/drawing/2014/main" id="{05D06C73-6B38-4BCF-A9D1-FBF68D80B15A}"/>
                  </a:ext>
                </a:extLst>
              </p:cNvPr>
              <p:cNvSpPr/>
              <p:nvPr/>
            </p:nvSpPr>
            <p:spPr bwMode="auto">
              <a:xfrm>
                <a:off x="875975" y="3390900"/>
                <a:ext cx="73025" cy="180975"/>
              </a:xfrm>
              <a:custGeom>
                <a:avLst/>
                <a:gdLst>
                  <a:gd name="connsiteX0" fmla="*/ 12700 w 73025"/>
                  <a:gd name="connsiteY0" fmla="*/ 0 h 180975"/>
                  <a:gd name="connsiteX1" fmla="*/ 0 w 73025"/>
                  <a:gd name="connsiteY1" fmla="*/ 136525 h 180975"/>
                  <a:gd name="connsiteX2" fmla="*/ 73025 w 73025"/>
                  <a:gd name="connsiteY2" fmla="*/ 180975 h 180975"/>
                </a:gdLst>
                <a:ahLst/>
                <a:cxnLst>
                  <a:cxn ang="0">
                    <a:pos x="connsiteX0" y="connsiteY0"/>
                  </a:cxn>
                  <a:cxn ang="0">
                    <a:pos x="connsiteX1" y="connsiteY1"/>
                  </a:cxn>
                  <a:cxn ang="0">
                    <a:pos x="connsiteX2" y="connsiteY2"/>
                  </a:cxn>
                </a:cxnLst>
                <a:rect l="l" t="t" r="r" b="b"/>
                <a:pathLst>
                  <a:path w="73025" h="180975">
                    <a:moveTo>
                      <a:pt x="12700" y="0"/>
                    </a:moveTo>
                    <a:lnTo>
                      <a:pt x="0" y="136525"/>
                    </a:lnTo>
                    <a:lnTo>
                      <a:pt x="73025" y="180975"/>
                    </a:lnTo>
                  </a:path>
                </a:pathLst>
              </a:custGeom>
              <a:noFill/>
              <a:ln w="19050">
                <a:solidFill>
                  <a:schemeClr val="accent1"/>
                </a:solidFill>
                <a:miter lim="800000"/>
                <a:headEnd/>
                <a:tailEnd/>
              </a:ln>
            </p:spPr>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dirty="0">
                  <a:ln>
                    <a:noFill/>
                  </a:ln>
                  <a:solidFill>
                    <a:srgbClr val="FFFFFF"/>
                  </a:solidFill>
                  <a:effectLst/>
                  <a:uLnTx/>
                  <a:uFillTx/>
                  <a:latin typeface="Calibri" panose="020F0502020204030204" pitchFamily="34" charset="0"/>
                  <a:ea typeface="+mn-ea"/>
                  <a:cs typeface="Calibri" panose="020F0502020204030204" pitchFamily="34" charset="0"/>
                </a:endParaRPr>
              </a:p>
            </p:txBody>
          </p:sp>
          <p:grpSp>
            <p:nvGrpSpPr>
              <p:cNvPr id="361" name="Group 360">
                <a:extLst>
                  <a:ext uri="{FF2B5EF4-FFF2-40B4-BE49-F238E27FC236}">
                    <a16:creationId xmlns:a16="http://schemas.microsoft.com/office/drawing/2014/main" id="{8B524E21-8509-4409-84C6-A0862AC46F8B}"/>
                  </a:ext>
                </a:extLst>
              </p:cNvPr>
              <p:cNvGrpSpPr/>
              <p:nvPr/>
            </p:nvGrpSpPr>
            <p:grpSpPr>
              <a:xfrm rot="8859515" flipV="1">
                <a:off x="3576153" y="2537983"/>
                <a:ext cx="92075" cy="66624"/>
                <a:chOff x="250471" y="5019519"/>
                <a:chExt cx="92075" cy="66624"/>
              </a:xfrm>
            </p:grpSpPr>
            <p:sp>
              <p:nvSpPr>
                <p:cNvPr id="362" name="Freeform 247">
                  <a:extLst>
                    <a:ext uri="{FF2B5EF4-FFF2-40B4-BE49-F238E27FC236}">
                      <a16:creationId xmlns:a16="http://schemas.microsoft.com/office/drawing/2014/main" id="{68C70FF2-E625-4351-AF8E-E3281CBDC3DF}"/>
                    </a:ext>
                  </a:extLst>
                </p:cNvPr>
                <p:cNvSpPr/>
                <p:nvPr/>
              </p:nvSpPr>
              <p:spPr bwMode="auto">
                <a:xfrm>
                  <a:off x="317146" y="5019519"/>
                  <a:ext cx="25400" cy="60325"/>
                </a:xfrm>
                <a:custGeom>
                  <a:avLst/>
                  <a:gdLst>
                    <a:gd name="connsiteX0" fmla="*/ 0 w 25400"/>
                    <a:gd name="connsiteY0" fmla="*/ 0 h 60325"/>
                    <a:gd name="connsiteX1" fmla="*/ 25400 w 25400"/>
                    <a:gd name="connsiteY1" fmla="*/ 60325 h 60325"/>
                  </a:gdLst>
                  <a:ahLst/>
                  <a:cxnLst>
                    <a:cxn ang="0">
                      <a:pos x="connsiteX0" y="connsiteY0"/>
                    </a:cxn>
                    <a:cxn ang="0">
                      <a:pos x="connsiteX1" y="connsiteY1"/>
                    </a:cxn>
                  </a:cxnLst>
                  <a:rect l="l" t="t" r="r" b="b"/>
                  <a:pathLst>
                    <a:path w="25400" h="60325">
                      <a:moveTo>
                        <a:pt x="0" y="0"/>
                      </a:moveTo>
                      <a:lnTo>
                        <a:pt x="25400" y="60325"/>
                      </a:lnTo>
                    </a:path>
                  </a:pathLst>
                </a:custGeom>
                <a:noFill/>
                <a:ln w="9525">
                  <a:solidFill>
                    <a:schemeClr val="accent4"/>
                  </a:solidFill>
                  <a:miter lim="800000"/>
                  <a:headEnd/>
                  <a:tailEnd/>
                </a:ln>
              </p:spPr>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dirty="0">
                    <a:ln>
                      <a:noFill/>
                    </a:ln>
                    <a:solidFill>
                      <a:srgbClr val="FFFFFF"/>
                    </a:solidFill>
                    <a:effectLst/>
                    <a:uLnTx/>
                    <a:uFillTx/>
                    <a:latin typeface="Calibri" panose="020F0502020204030204" pitchFamily="34" charset="0"/>
                    <a:ea typeface="+mn-ea"/>
                    <a:cs typeface="Calibri" panose="020F0502020204030204" pitchFamily="34" charset="0"/>
                  </a:endParaRPr>
                </a:p>
              </p:txBody>
            </p:sp>
            <p:sp>
              <p:nvSpPr>
                <p:cNvPr id="363" name="Freeform 248">
                  <a:extLst>
                    <a:ext uri="{FF2B5EF4-FFF2-40B4-BE49-F238E27FC236}">
                      <a16:creationId xmlns:a16="http://schemas.microsoft.com/office/drawing/2014/main" id="{B3E90846-D108-4C21-AB55-ADD75309717F}"/>
                    </a:ext>
                  </a:extLst>
                </p:cNvPr>
                <p:cNvSpPr/>
                <p:nvPr/>
              </p:nvSpPr>
              <p:spPr bwMode="auto">
                <a:xfrm>
                  <a:off x="285396" y="5041744"/>
                  <a:ext cx="15875" cy="38100"/>
                </a:xfrm>
                <a:custGeom>
                  <a:avLst/>
                  <a:gdLst>
                    <a:gd name="connsiteX0" fmla="*/ 0 w 15875"/>
                    <a:gd name="connsiteY0" fmla="*/ 0 h 38100"/>
                    <a:gd name="connsiteX1" fmla="*/ 15875 w 15875"/>
                    <a:gd name="connsiteY1" fmla="*/ 38100 h 38100"/>
                  </a:gdLst>
                  <a:ahLst/>
                  <a:cxnLst>
                    <a:cxn ang="0">
                      <a:pos x="connsiteX0" y="connsiteY0"/>
                    </a:cxn>
                    <a:cxn ang="0">
                      <a:pos x="connsiteX1" y="connsiteY1"/>
                    </a:cxn>
                  </a:cxnLst>
                  <a:rect l="l" t="t" r="r" b="b"/>
                  <a:pathLst>
                    <a:path w="15875" h="38100">
                      <a:moveTo>
                        <a:pt x="0" y="0"/>
                      </a:moveTo>
                      <a:lnTo>
                        <a:pt x="15875" y="38100"/>
                      </a:lnTo>
                    </a:path>
                  </a:pathLst>
                </a:custGeom>
                <a:noFill/>
                <a:ln w="9525">
                  <a:solidFill>
                    <a:schemeClr val="accent4"/>
                  </a:solidFill>
                  <a:miter lim="800000"/>
                  <a:headEnd/>
                  <a:tailEnd/>
                </a:ln>
              </p:spPr>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dirty="0">
                    <a:ln>
                      <a:noFill/>
                    </a:ln>
                    <a:solidFill>
                      <a:srgbClr val="FFFFFF"/>
                    </a:solidFill>
                    <a:effectLst/>
                    <a:uLnTx/>
                    <a:uFillTx/>
                    <a:latin typeface="Calibri" panose="020F0502020204030204" pitchFamily="34" charset="0"/>
                    <a:ea typeface="+mn-ea"/>
                    <a:cs typeface="Calibri" panose="020F0502020204030204" pitchFamily="34" charset="0"/>
                  </a:endParaRPr>
                </a:p>
              </p:txBody>
            </p:sp>
            <p:sp>
              <p:nvSpPr>
                <p:cNvPr id="364" name="Freeform 249">
                  <a:extLst>
                    <a:ext uri="{FF2B5EF4-FFF2-40B4-BE49-F238E27FC236}">
                      <a16:creationId xmlns:a16="http://schemas.microsoft.com/office/drawing/2014/main" id="{BEDB47A5-6C56-4141-AD56-B4886F8A1727}"/>
                    </a:ext>
                  </a:extLst>
                </p:cNvPr>
                <p:cNvSpPr/>
                <p:nvPr/>
              </p:nvSpPr>
              <p:spPr bwMode="auto">
                <a:xfrm>
                  <a:off x="301271" y="5029044"/>
                  <a:ext cx="19050" cy="50800"/>
                </a:xfrm>
                <a:custGeom>
                  <a:avLst/>
                  <a:gdLst>
                    <a:gd name="connsiteX0" fmla="*/ 0 w 19050"/>
                    <a:gd name="connsiteY0" fmla="*/ 0 h 50800"/>
                    <a:gd name="connsiteX1" fmla="*/ 19050 w 19050"/>
                    <a:gd name="connsiteY1" fmla="*/ 50800 h 50800"/>
                  </a:gdLst>
                  <a:ahLst/>
                  <a:cxnLst>
                    <a:cxn ang="0">
                      <a:pos x="connsiteX0" y="connsiteY0"/>
                    </a:cxn>
                    <a:cxn ang="0">
                      <a:pos x="connsiteX1" y="connsiteY1"/>
                    </a:cxn>
                  </a:cxnLst>
                  <a:rect l="l" t="t" r="r" b="b"/>
                  <a:pathLst>
                    <a:path w="19050" h="50800">
                      <a:moveTo>
                        <a:pt x="0" y="0"/>
                      </a:moveTo>
                      <a:lnTo>
                        <a:pt x="19050" y="50800"/>
                      </a:lnTo>
                    </a:path>
                  </a:pathLst>
                </a:custGeom>
                <a:noFill/>
                <a:ln w="9525">
                  <a:solidFill>
                    <a:schemeClr val="accent4"/>
                  </a:solidFill>
                  <a:miter lim="800000"/>
                  <a:headEnd/>
                  <a:tailEnd/>
                </a:ln>
              </p:spPr>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dirty="0">
                    <a:ln>
                      <a:noFill/>
                    </a:ln>
                    <a:solidFill>
                      <a:srgbClr val="FFFFFF"/>
                    </a:solidFill>
                    <a:effectLst/>
                    <a:uLnTx/>
                    <a:uFillTx/>
                    <a:latin typeface="Calibri" panose="020F0502020204030204" pitchFamily="34" charset="0"/>
                    <a:ea typeface="+mn-ea"/>
                    <a:cs typeface="Calibri" panose="020F0502020204030204" pitchFamily="34" charset="0"/>
                  </a:endParaRPr>
                </a:p>
              </p:txBody>
            </p:sp>
            <p:sp>
              <p:nvSpPr>
                <p:cNvPr id="365" name="Freeform 250">
                  <a:extLst>
                    <a:ext uri="{FF2B5EF4-FFF2-40B4-BE49-F238E27FC236}">
                      <a16:creationId xmlns:a16="http://schemas.microsoft.com/office/drawing/2014/main" id="{3E233D0E-8AE2-4C21-AF05-7D98A8B66B22}"/>
                    </a:ext>
                  </a:extLst>
                </p:cNvPr>
                <p:cNvSpPr/>
                <p:nvPr/>
              </p:nvSpPr>
              <p:spPr bwMode="auto">
                <a:xfrm>
                  <a:off x="269521" y="5051269"/>
                  <a:ext cx="9525" cy="28575"/>
                </a:xfrm>
                <a:custGeom>
                  <a:avLst/>
                  <a:gdLst>
                    <a:gd name="connsiteX0" fmla="*/ 0 w 9525"/>
                    <a:gd name="connsiteY0" fmla="*/ 0 h 28575"/>
                    <a:gd name="connsiteX1" fmla="*/ 9525 w 9525"/>
                    <a:gd name="connsiteY1" fmla="*/ 28575 h 28575"/>
                  </a:gdLst>
                  <a:ahLst/>
                  <a:cxnLst>
                    <a:cxn ang="0">
                      <a:pos x="connsiteX0" y="connsiteY0"/>
                    </a:cxn>
                    <a:cxn ang="0">
                      <a:pos x="connsiteX1" y="connsiteY1"/>
                    </a:cxn>
                  </a:cxnLst>
                  <a:rect l="l" t="t" r="r" b="b"/>
                  <a:pathLst>
                    <a:path w="9525" h="28575">
                      <a:moveTo>
                        <a:pt x="0" y="0"/>
                      </a:moveTo>
                      <a:lnTo>
                        <a:pt x="9525" y="28575"/>
                      </a:lnTo>
                    </a:path>
                  </a:pathLst>
                </a:custGeom>
                <a:noFill/>
                <a:ln w="9525">
                  <a:solidFill>
                    <a:schemeClr val="accent4"/>
                  </a:solidFill>
                  <a:miter lim="800000"/>
                  <a:headEnd/>
                  <a:tailEnd/>
                </a:ln>
              </p:spPr>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dirty="0">
                    <a:ln>
                      <a:noFill/>
                    </a:ln>
                    <a:solidFill>
                      <a:srgbClr val="FFFFFF"/>
                    </a:solidFill>
                    <a:effectLst/>
                    <a:uLnTx/>
                    <a:uFillTx/>
                    <a:latin typeface="Calibri" panose="020F0502020204030204" pitchFamily="34" charset="0"/>
                    <a:ea typeface="+mn-ea"/>
                    <a:cs typeface="Calibri" panose="020F0502020204030204" pitchFamily="34" charset="0"/>
                  </a:endParaRPr>
                </a:p>
              </p:txBody>
            </p:sp>
            <p:sp>
              <p:nvSpPr>
                <p:cNvPr id="366" name="Freeform 251">
                  <a:extLst>
                    <a:ext uri="{FF2B5EF4-FFF2-40B4-BE49-F238E27FC236}">
                      <a16:creationId xmlns:a16="http://schemas.microsoft.com/office/drawing/2014/main" id="{5D25C764-8E3A-4A0B-B077-7390BA9E9582}"/>
                    </a:ext>
                  </a:extLst>
                </p:cNvPr>
                <p:cNvSpPr/>
                <p:nvPr/>
              </p:nvSpPr>
              <p:spPr bwMode="auto">
                <a:xfrm>
                  <a:off x="250471" y="5079844"/>
                  <a:ext cx="0" cy="0"/>
                </a:xfrm>
                <a:custGeom>
                  <a:avLst/>
                  <a:gdLst>
                    <a:gd name="connsiteX0" fmla="*/ 0 w 0"/>
                    <a:gd name="connsiteY0" fmla="*/ 0 h 0"/>
                    <a:gd name="connsiteX1" fmla="*/ 0 w 0"/>
                    <a:gd name="connsiteY1" fmla="*/ 0 h 0"/>
                  </a:gdLst>
                  <a:ahLst/>
                  <a:cxnLst>
                    <a:cxn ang="0">
                      <a:pos x="connsiteX0" y="connsiteY0"/>
                    </a:cxn>
                    <a:cxn ang="0">
                      <a:pos x="connsiteX1" y="connsiteY1"/>
                    </a:cxn>
                  </a:cxnLst>
                  <a:rect l="l" t="t" r="r" b="b"/>
                  <a:pathLst>
                    <a:path>
                      <a:moveTo>
                        <a:pt x="0" y="0"/>
                      </a:moveTo>
                      <a:lnTo>
                        <a:pt x="0" y="0"/>
                      </a:lnTo>
                    </a:path>
                  </a:pathLst>
                </a:custGeom>
                <a:noFill/>
                <a:ln w="9525">
                  <a:solidFill>
                    <a:schemeClr val="accent4"/>
                  </a:solidFill>
                  <a:miter lim="800000"/>
                  <a:headEnd/>
                  <a:tailEnd/>
                </a:ln>
              </p:spPr>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dirty="0">
                    <a:ln>
                      <a:noFill/>
                    </a:ln>
                    <a:solidFill>
                      <a:srgbClr val="FFFFFF"/>
                    </a:solidFill>
                    <a:effectLst/>
                    <a:uLnTx/>
                    <a:uFillTx/>
                    <a:latin typeface="Calibri" panose="020F0502020204030204" pitchFamily="34" charset="0"/>
                    <a:ea typeface="+mn-ea"/>
                    <a:cs typeface="Calibri" panose="020F0502020204030204" pitchFamily="34" charset="0"/>
                  </a:endParaRPr>
                </a:p>
              </p:txBody>
            </p:sp>
            <p:sp>
              <p:nvSpPr>
                <p:cNvPr id="367" name="Freeform 252">
                  <a:extLst>
                    <a:ext uri="{FF2B5EF4-FFF2-40B4-BE49-F238E27FC236}">
                      <a16:creationId xmlns:a16="http://schemas.microsoft.com/office/drawing/2014/main" id="{90A031D2-DD14-4152-9E96-3156E2682988}"/>
                    </a:ext>
                  </a:extLst>
                </p:cNvPr>
                <p:cNvSpPr/>
                <p:nvPr/>
              </p:nvSpPr>
              <p:spPr bwMode="auto">
                <a:xfrm rot="21166211">
                  <a:off x="254446" y="5060743"/>
                  <a:ext cx="6350" cy="25400"/>
                </a:xfrm>
                <a:custGeom>
                  <a:avLst/>
                  <a:gdLst>
                    <a:gd name="connsiteX0" fmla="*/ 0 w 6350"/>
                    <a:gd name="connsiteY0" fmla="*/ 0 h 25400"/>
                    <a:gd name="connsiteX1" fmla="*/ 6350 w 6350"/>
                    <a:gd name="connsiteY1" fmla="*/ 25400 h 25400"/>
                  </a:gdLst>
                  <a:ahLst/>
                  <a:cxnLst>
                    <a:cxn ang="0">
                      <a:pos x="connsiteX0" y="connsiteY0"/>
                    </a:cxn>
                    <a:cxn ang="0">
                      <a:pos x="connsiteX1" y="connsiteY1"/>
                    </a:cxn>
                  </a:cxnLst>
                  <a:rect l="l" t="t" r="r" b="b"/>
                  <a:pathLst>
                    <a:path w="6350" h="25400">
                      <a:moveTo>
                        <a:pt x="0" y="0"/>
                      </a:moveTo>
                      <a:lnTo>
                        <a:pt x="6350" y="25400"/>
                      </a:lnTo>
                    </a:path>
                  </a:pathLst>
                </a:custGeom>
                <a:noFill/>
                <a:ln w="9525">
                  <a:solidFill>
                    <a:schemeClr val="accent4"/>
                  </a:solidFill>
                  <a:miter lim="800000"/>
                  <a:headEnd/>
                  <a:tailEnd/>
                </a:ln>
              </p:spPr>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dirty="0">
                    <a:ln>
                      <a:noFill/>
                    </a:ln>
                    <a:solidFill>
                      <a:srgbClr val="FFFFFF"/>
                    </a:solidFill>
                    <a:effectLst/>
                    <a:uLnTx/>
                    <a:uFillTx/>
                    <a:latin typeface="Calibri" panose="020F0502020204030204" pitchFamily="34" charset="0"/>
                    <a:ea typeface="+mn-ea"/>
                    <a:cs typeface="Calibri" panose="020F0502020204030204" pitchFamily="34" charset="0"/>
                  </a:endParaRPr>
                </a:p>
              </p:txBody>
            </p:sp>
          </p:grpSp>
        </p:grpSp>
        <p:sp>
          <p:nvSpPr>
            <p:cNvPr id="210" name="Freeform: Shape 209">
              <a:extLst>
                <a:ext uri="{FF2B5EF4-FFF2-40B4-BE49-F238E27FC236}">
                  <a16:creationId xmlns:a16="http://schemas.microsoft.com/office/drawing/2014/main" id="{BDEF94ED-2F1D-47F8-8DB8-CE43321054F0}"/>
                </a:ext>
              </a:extLst>
            </p:cNvPr>
            <p:cNvSpPr/>
            <p:nvPr/>
          </p:nvSpPr>
          <p:spPr bwMode="auto">
            <a:xfrm>
              <a:off x="3664744" y="2499713"/>
              <a:ext cx="35719" cy="71437"/>
            </a:xfrm>
            <a:custGeom>
              <a:avLst/>
              <a:gdLst>
                <a:gd name="connsiteX0" fmla="*/ 35719 w 35719"/>
                <a:gd name="connsiteY0" fmla="*/ 0 h 71437"/>
                <a:gd name="connsiteX1" fmla="*/ 0 w 35719"/>
                <a:gd name="connsiteY1" fmla="*/ 71437 h 71437"/>
                <a:gd name="connsiteX2" fmla="*/ 26194 w 35719"/>
                <a:gd name="connsiteY2" fmla="*/ 69056 h 71437"/>
                <a:gd name="connsiteX3" fmla="*/ 35719 w 35719"/>
                <a:gd name="connsiteY3" fmla="*/ 0 h 71437"/>
              </a:gdLst>
              <a:ahLst/>
              <a:cxnLst>
                <a:cxn ang="0">
                  <a:pos x="connsiteX0" y="connsiteY0"/>
                </a:cxn>
                <a:cxn ang="0">
                  <a:pos x="connsiteX1" y="connsiteY1"/>
                </a:cxn>
                <a:cxn ang="0">
                  <a:pos x="connsiteX2" y="connsiteY2"/>
                </a:cxn>
                <a:cxn ang="0">
                  <a:pos x="connsiteX3" y="connsiteY3"/>
                </a:cxn>
              </a:cxnLst>
              <a:rect l="l" t="t" r="r" b="b"/>
              <a:pathLst>
                <a:path w="35719" h="71437">
                  <a:moveTo>
                    <a:pt x="35719" y="0"/>
                  </a:moveTo>
                  <a:lnTo>
                    <a:pt x="0" y="71437"/>
                  </a:lnTo>
                  <a:lnTo>
                    <a:pt x="26194" y="69056"/>
                  </a:lnTo>
                  <a:lnTo>
                    <a:pt x="35719" y="0"/>
                  </a:lnTo>
                  <a:close/>
                </a:path>
              </a:pathLst>
            </a:custGeom>
            <a:solidFill>
              <a:schemeClr val="accent4"/>
            </a:solidFill>
            <a:ln w="0">
              <a:solidFill>
                <a:schemeClr val="accent4"/>
              </a:solidFill>
              <a:miter lim="800000"/>
              <a:headEnd/>
              <a:tailEnd/>
            </a:ln>
          </p:spPr>
          <p:txBody>
            <a:bodyPr rtlCol="0" anchor="b"/>
            <a:lstStyle/>
            <a:p>
              <a:pPr marL="0" marR="0" lvl="0" indent="0" algn="ctr" defTabSz="914400" rtl="0" eaLnBrk="1" fontAlgn="base" latinLnBrk="0" hangingPunct="1">
                <a:lnSpc>
                  <a:spcPct val="100000"/>
                </a:lnSpc>
                <a:spcBef>
                  <a:spcPct val="35000"/>
                </a:spcBef>
                <a:spcAft>
                  <a:spcPct val="25000"/>
                </a:spcAft>
                <a:buClr>
                  <a:srgbClr val="015873"/>
                </a:buClr>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panose="020F0502020204030204" pitchFamily="34" charset="0"/>
                <a:ea typeface="+mn-ea"/>
                <a:cs typeface="Calibri" panose="020F0502020204030204" pitchFamily="34" charset="0"/>
              </a:endParaRPr>
            </a:p>
          </p:txBody>
        </p:sp>
      </p:grpSp>
      <p:grpSp>
        <p:nvGrpSpPr>
          <p:cNvPr id="183" name="Group 182">
            <a:extLst>
              <a:ext uri="{FF2B5EF4-FFF2-40B4-BE49-F238E27FC236}">
                <a16:creationId xmlns:a16="http://schemas.microsoft.com/office/drawing/2014/main" id="{AD8E29E7-9D46-4223-9FCF-1F2327C51D70}"/>
              </a:ext>
            </a:extLst>
          </p:cNvPr>
          <p:cNvGrpSpPr/>
          <p:nvPr/>
        </p:nvGrpSpPr>
        <p:grpSpPr>
          <a:xfrm>
            <a:off x="7196489" y="4104072"/>
            <a:ext cx="807635" cy="589505"/>
            <a:chOff x="7657395" y="3471968"/>
            <a:chExt cx="807635" cy="589505"/>
          </a:xfrm>
        </p:grpSpPr>
        <p:grpSp>
          <p:nvGrpSpPr>
            <p:cNvPr id="184" name="Group 183">
              <a:extLst>
                <a:ext uri="{FF2B5EF4-FFF2-40B4-BE49-F238E27FC236}">
                  <a16:creationId xmlns:a16="http://schemas.microsoft.com/office/drawing/2014/main" id="{58213630-BFA8-4A58-A821-39A67E9CA532}"/>
                </a:ext>
              </a:extLst>
            </p:cNvPr>
            <p:cNvGrpSpPr/>
            <p:nvPr/>
          </p:nvGrpSpPr>
          <p:grpSpPr>
            <a:xfrm>
              <a:off x="7657395" y="3900010"/>
              <a:ext cx="263902" cy="161463"/>
              <a:chOff x="7588110" y="3651769"/>
              <a:chExt cx="263902" cy="161463"/>
            </a:xfrm>
          </p:grpSpPr>
          <p:cxnSp>
            <p:nvCxnSpPr>
              <p:cNvPr id="192" name="Straight Connector 191">
                <a:extLst>
                  <a:ext uri="{FF2B5EF4-FFF2-40B4-BE49-F238E27FC236}">
                    <a16:creationId xmlns:a16="http://schemas.microsoft.com/office/drawing/2014/main" id="{0DF2AA42-2918-44AD-8D9B-65C3069C5DE8}"/>
                  </a:ext>
                </a:extLst>
              </p:cNvPr>
              <p:cNvCxnSpPr>
                <a:cxnSpLocks/>
              </p:cNvCxnSpPr>
              <p:nvPr/>
            </p:nvCxnSpPr>
            <p:spPr bwMode="auto">
              <a:xfrm flipH="1">
                <a:off x="7726911" y="3675225"/>
                <a:ext cx="125101" cy="36196"/>
              </a:xfrm>
              <a:prstGeom prst="line">
                <a:avLst/>
              </a:prstGeom>
              <a:noFill/>
              <a:ln w="28575" cap="flat" cmpd="sng" algn="ctr">
                <a:solidFill>
                  <a:schemeClr val="accent5"/>
                </a:solidFill>
                <a:prstDash val="solid"/>
                <a:round/>
                <a:headEnd type="none" w="med" len="med"/>
                <a:tailEnd type="none" w="med" len="med"/>
              </a:ln>
              <a:effectLst/>
            </p:spPr>
          </p:cxnSp>
          <p:sp>
            <p:nvSpPr>
              <p:cNvPr id="193" name="Oval 192">
                <a:extLst>
                  <a:ext uri="{FF2B5EF4-FFF2-40B4-BE49-F238E27FC236}">
                    <a16:creationId xmlns:a16="http://schemas.microsoft.com/office/drawing/2014/main" id="{C671A68B-DF73-4605-A99A-FCC2FEB2E328}"/>
                  </a:ext>
                </a:extLst>
              </p:cNvPr>
              <p:cNvSpPr/>
              <p:nvPr/>
            </p:nvSpPr>
            <p:spPr bwMode="auto">
              <a:xfrm>
                <a:off x="7588110" y="3651769"/>
                <a:ext cx="161463" cy="161463"/>
              </a:xfrm>
              <a:prstGeom prst="ellipse">
                <a:avLst/>
              </a:prstGeom>
              <a:solidFill>
                <a:schemeClr val="accent4"/>
              </a:solidFill>
              <a:ln w="0">
                <a:noFill/>
                <a:miter lim="800000"/>
                <a:headEnd/>
                <a:tailEnd/>
              </a:ln>
            </p:spPr>
            <p:txBody>
              <a:bodyPr rtlCol="0" anchor="b"/>
              <a:lstStyle/>
              <a:p>
                <a:pPr marL="0" marR="0" lvl="0" indent="0" algn="ctr" defTabSz="914400" rtl="0" eaLnBrk="1" fontAlgn="base" latinLnBrk="0" hangingPunct="1">
                  <a:lnSpc>
                    <a:spcPct val="100000"/>
                  </a:lnSpc>
                  <a:spcBef>
                    <a:spcPct val="35000"/>
                  </a:spcBef>
                  <a:spcAft>
                    <a:spcPct val="25000"/>
                  </a:spcAft>
                  <a:buClr>
                    <a:srgbClr val="015873"/>
                  </a:buClr>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panose="020F0502020204030204" pitchFamily="34" charset="0"/>
                  <a:ea typeface="+mn-ea"/>
                  <a:cs typeface="Calibri" panose="020F0502020204030204" pitchFamily="34" charset="0"/>
                </a:endParaRPr>
              </a:p>
            </p:txBody>
          </p:sp>
        </p:grpSp>
        <p:grpSp>
          <p:nvGrpSpPr>
            <p:cNvPr id="185" name="Group 184">
              <a:extLst>
                <a:ext uri="{FF2B5EF4-FFF2-40B4-BE49-F238E27FC236}">
                  <a16:creationId xmlns:a16="http://schemas.microsoft.com/office/drawing/2014/main" id="{D28B95FA-D000-45EC-93D6-C3594309CD43}"/>
                </a:ext>
              </a:extLst>
            </p:cNvPr>
            <p:cNvGrpSpPr/>
            <p:nvPr/>
          </p:nvGrpSpPr>
          <p:grpSpPr>
            <a:xfrm rot="10800000">
              <a:off x="8131843" y="3471968"/>
              <a:ext cx="333187" cy="409704"/>
              <a:chOff x="7740510" y="3804169"/>
              <a:chExt cx="333187" cy="409704"/>
            </a:xfrm>
          </p:grpSpPr>
          <p:grpSp>
            <p:nvGrpSpPr>
              <p:cNvPr id="186" name="Group 185">
                <a:extLst>
                  <a:ext uri="{FF2B5EF4-FFF2-40B4-BE49-F238E27FC236}">
                    <a16:creationId xmlns:a16="http://schemas.microsoft.com/office/drawing/2014/main" id="{A9D3B5A3-4D92-4F63-AB83-1F7FE386FF99}"/>
                  </a:ext>
                </a:extLst>
              </p:cNvPr>
              <p:cNvGrpSpPr/>
              <p:nvPr/>
            </p:nvGrpSpPr>
            <p:grpSpPr>
              <a:xfrm>
                <a:off x="7740510" y="3804169"/>
                <a:ext cx="263902" cy="161463"/>
                <a:chOff x="7588110" y="3651769"/>
                <a:chExt cx="263902" cy="161463"/>
              </a:xfrm>
            </p:grpSpPr>
            <p:cxnSp>
              <p:nvCxnSpPr>
                <p:cNvPr id="190" name="Straight Connector 189">
                  <a:extLst>
                    <a:ext uri="{FF2B5EF4-FFF2-40B4-BE49-F238E27FC236}">
                      <a16:creationId xmlns:a16="http://schemas.microsoft.com/office/drawing/2014/main" id="{88CAD774-5A9D-4543-A98E-9F7B6A668971}"/>
                    </a:ext>
                  </a:extLst>
                </p:cNvPr>
                <p:cNvCxnSpPr>
                  <a:cxnSpLocks/>
                </p:cNvCxnSpPr>
                <p:nvPr/>
              </p:nvCxnSpPr>
              <p:spPr bwMode="auto">
                <a:xfrm flipH="1">
                  <a:off x="7726911" y="3675225"/>
                  <a:ext cx="125101" cy="36196"/>
                </a:xfrm>
                <a:prstGeom prst="line">
                  <a:avLst/>
                </a:prstGeom>
                <a:noFill/>
                <a:ln w="28575" cap="flat" cmpd="sng" algn="ctr">
                  <a:solidFill>
                    <a:schemeClr val="accent5"/>
                  </a:solidFill>
                  <a:prstDash val="solid"/>
                  <a:round/>
                  <a:headEnd type="none" w="med" len="med"/>
                  <a:tailEnd type="none" w="med" len="med"/>
                </a:ln>
                <a:effectLst/>
              </p:spPr>
            </p:cxnSp>
            <p:sp>
              <p:nvSpPr>
                <p:cNvPr id="191" name="Oval 190">
                  <a:extLst>
                    <a:ext uri="{FF2B5EF4-FFF2-40B4-BE49-F238E27FC236}">
                      <a16:creationId xmlns:a16="http://schemas.microsoft.com/office/drawing/2014/main" id="{76E9A7FA-DF88-4F2B-871E-34F317879AAC}"/>
                    </a:ext>
                  </a:extLst>
                </p:cNvPr>
                <p:cNvSpPr/>
                <p:nvPr/>
              </p:nvSpPr>
              <p:spPr bwMode="auto">
                <a:xfrm>
                  <a:off x="7588110" y="3651769"/>
                  <a:ext cx="161463" cy="161463"/>
                </a:xfrm>
                <a:prstGeom prst="ellipse">
                  <a:avLst/>
                </a:prstGeom>
                <a:solidFill>
                  <a:schemeClr val="accent4"/>
                </a:solidFill>
                <a:ln w="0">
                  <a:noFill/>
                  <a:miter lim="800000"/>
                  <a:headEnd/>
                  <a:tailEnd/>
                </a:ln>
              </p:spPr>
              <p:txBody>
                <a:bodyPr rtlCol="0" anchor="b"/>
                <a:lstStyle/>
                <a:p>
                  <a:pPr marL="0" marR="0" lvl="0" indent="0" algn="ctr" defTabSz="914400" rtl="0" eaLnBrk="1" fontAlgn="base" latinLnBrk="0" hangingPunct="1">
                    <a:lnSpc>
                      <a:spcPct val="100000"/>
                    </a:lnSpc>
                    <a:spcBef>
                      <a:spcPct val="35000"/>
                    </a:spcBef>
                    <a:spcAft>
                      <a:spcPct val="25000"/>
                    </a:spcAft>
                    <a:buClr>
                      <a:srgbClr val="015873"/>
                    </a:buClr>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panose="020F0502020204030204" pitchFamily="34" charset="0"/>
                    <a:ea typeface="+mn-ea"/>
                    <a:cs typeface="Calibri" panose="020F0502020204030204" pitchFamily="34" charset="0"/>
                  </a:endParaRPr>
                </a:p>
              </p:txBody>
            </p:sp>
          </p:grpSp>
          <p:grpSp>
            <p:nvGrpSpPr>
              <p:cNvPr id="187" name="Group 186">
                <a:extLst>
                  <a:ext uri="{FF2B5EF4-FFF2-40B4-BE49-F238E27FC236}">
                    <a16:creationId xmlns:a16="http://schemas.microsoft.com/office/drawing/2014/main" id="{6BA1A16E-1F50-4162-B37A-A070EA3F371C}"/>
                  </a:ext>
                </a:extLst>
              </p:cNvPr>
              <p:cNvGrpSpPr/>
              <p:nvPr/>
            </p:nvGrpSpPr>
            <p:grpSpPr>
              <a:xfrm>
                <a:off x="7809795" y="4052410"/>
                <a:ext cx="263902" cy="161463"/>
                <a:chOff x="7588110" y="3651769"/>
                <a:chExt cx="263902" cy="161463"/>
              </a:xfrm>
            </p:grpSpPr>
            <p:cxnSp>
              <p:nvCxnSpPr>
                <p:cNvPr id="188" name="Straight Connector 187">
                  <a:extLst>
                    <a:ext uri="{FF2B5EF4-FFF2-40B4-BE49-F238E27FC236}">
                      <a16:creationId xmlns:a16="http://schemas.microsoft.com/office/drawing/2014/main" id="{551740B9-B8D2-4D62-AB29-3BD0C9839D1C}"/>
                    </a:ext>
                  </a:extLst>
                </p:cNvPr>
                <p:cNvCxnSpPr>
                  <a:cxnSpLocks/>
                </p:cNvCxnSpPr>
                <p:nvPr/>
              </p:nvCxnSpPr>
              <p:spPr bwMode="auto">
                <a:xfrm flipH="1">
                  <a:off x="7726911" y="3675225"/>
                  <a:ext cx="125101" cy="36196"/>
                </a:xfrm>
                <a:prstGeom prst="line">
                  <a:avLst/>
                </a:prstGeom>
                <a:noFill/>
                <a:ln w="28575" cap="flat" cmpd="sng" algn="ctr">
                  <a:solidFill>
                    <a:schemeClr val="accent5"/>
                  </a:solidFill>
                  <a:prstDash val="solid"/>
                  <a:round/>
                  <a:headEnd type="none" w="med" len="med"/>
                  <a:tailEnd type="none" w="med" len="med"/>
                </a:ln>
                <a:effectLst/>
              </p:spPr>
            </p:cxnSp>
            <p:sp>
              <p:nvSpPr>
                <p:cNvPr id="189" name="Oval 188">
                  <a:extLst>
                    <a:ext uri="{FF2B5EF4-FFF2-40B4-BE49-F238E27FC236}">
                      <a16:creationId xmlns:a16="http://schemas.microsoft.com/office/drawing/2014/main" id="{2596CA3E-A719-499B-B1E6-995FF847B5ED}"/>
                    </a:ext>
                  </a:extLst>
                </p:cNvPr>
                <p:cNvSpPr/>
                <p:nvPr/>
              </p:nvSpPr>
              <p:spPr bwMode="auto">
                <a:xfrm>
                  <a:off x="7588110" y="3651769"/>
                  <a:ext cx="161463" cy="161463"/>
                </a:xfrm>
                <a:prstGeom prst="ellipse">
                  <a:avLst/>
                </a:prstGeom>
                <a:solidFill>
                  <a:schemeClr val="accent4"/>
                </a:solidFill>
                <a:ln w="0">
                  <a:noFill/>
                  <a:miter lim="800000"/>
                  <a:headEnd/>
                  <a:tailEnd/>
                </a:ln>
              </p:spPr>
              <p:txBody>
                <a:bodyPr rtlCol="0" anchor="b"/>
                <a:lstStyle/>
                <a:p>
                  <a:pPr marL="0" marR="0" lvl="0" indent="0" algn="ctr" defTabSz="914400" rtl="0" eaLnBrk="1" fontAlgn="base" latinLnBrk="0" hangingPunct="1">
                    <a:lnSpc>
                      <a:spcPct val="100000"/>
                    </a:lnSpc>
                    <a:spcBef>
                      <a:spcPct val="35000"/>
                    </a:spcBef>
                    <a:spcAft>
                      <a:spcPct val="25000"/>
                    </a:spcAft>
                    <a:buClr>
                      <a:srgbClr val="015873"/>
                    </a:buClr>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panose="020F0502020204030204" pitchFamily="34" charset="0"/>
                    <a:ea typeface="+mn-ea"/>
                    <a:cs typeface="Calibri" panose="020F0502020204030204" pitchFamily="34" charset="0"/>
                  </a:endParaRPr>
                </a:p>
              </p:txBody>
            </p:sp>
          </p:grpSp>
        </p:grpSp>
      </p:grpSp>
      <p:grpSp>
        <p:nvGrpSpPr>
          <p:cNvPr id="194" name="Group 193">
            <a:extLst>
              <a:ext uri="{FF2B5EF4-FFF2-40B4-BE49-F238E27FC236}">
                <a16:creationId xmlns:a16="http://schemas.microsoft.com/office/drawing/2014/main" id="{C15B0E77-AF92-4601-A445-59DB24622571}"/>
              </a:ext>
            </a:extLst>
          </p:cNvPr>
          <p:cNvGrpSpPr/>
          <p:nvPr/>
        </p:nvGrpSpPr>
        <p:grpSpPr>
          <a:xfrm>
            <a:off x="6896262" y="4869101"/>
            <a:ext cx="667240" cy="514544"/>
            <a:chOff x="7357168" y="4236997"/>
            <a:chExt cx="667240" cy="514544"/>
          </a:xfrm>
        </p:grpSpPr>
        <p:grpSp>
          <p:nvGrpSpPr>
            <p:cNvPr id="195" name="Group 194">
              <a:extLst>
                <a:ext uri="{FF2B5EF4-FFF2-40B4-BE49-F238E27FC236}">
                  <a16:creationId xmlns:a16="http://schemas.microsoft.com/office/drawing/2014/main" id="{E41FDDA1-29AF-401F-80C6-4D4B3A2B9547}"/>
                </a:ext>
              </a:extLst>
            </p:cNvPr>
            <p:cNvGrpSpPr/>
            <p:nvPr/>
          </p:nvGrpSpPr>
          <p:grpSpPr>
            <a:xfrm rot="2862879">
              <a:off x="7305949" y="4288216"/>
              <a:ext cx="263902" cy="161463"/>
              <a:chOff x="7588110" y="3651769"/>
              <a:chExt cx="263902" cy="161463"/>
            </a:xfrm>
          </p:grpSpPr>
          <p:cxnSp>
            <p:nvCxnSpPr>
              <p:cNvPr id="199" name="Straight Connector 198">
                <a:extLst>
                  <a:ext uri="{FF2B5EF4-FFF2-40B4-BE49-F238E27FC236}">
                    <a16:creationId xmlns:a16="http://schemas.microsoft.com/office/drawing/2014/main" id="{D3DE806B-DD34-46BF-8EF7-8B5328659B1A}"/>
                  </a:ext>
                </a:extLst>
              </p:cNvPr>
              <p:cNvCxnSpPr>
                <a:cxnSpLocks/>
              </p:cNvCxnSpPr>
              <p:nvPr/>
            </p:nvCxnSpPr>
            <p:spPr bwMode="auto">
              <a:xfrm flipH="1">
                <a:off x="7726911" y="3675225"/>
                <a:ext cx="125101" cy="36196"/>
              </a:xfrm>
              <a:prstGeom prst="line">
                <a:avLst/>
              </a:prstGeom>
              <a:noFill/>
              <a:ln w="28575" cap="flat" cmpd="sng" algn="ctr">
                <a:solidFill>
                  <a:schemeClr val="accent5"/>
                </a:solidFill>
                <a:prstDash val="solid"/>
                <a:round/>
                <a:headEnd type="none" w="med" len="med"/>
                <a:tailEnd type="none" w="med" len="med"/>
              </a:ln>
              <a:effectLst/>
            </p:spPr>
          </p:cxnSp>
          <p:sp>
            <p:nvSpPr>
              <p:cNvPr id="200" name="Oval 199">
                <a:extLst>
                  <a:ext uri="{FF2B5EF4-FFF2-40B4-BE49-F238E27FC236}">
                    <a16:creationId xmlns:a16="http://schemas.microsoft.com/office/drawing/2014/main" id="{B4EDBE62-8077-4C52-8F51-3D75219C6DFD}"/>
                  </a:ext>
                </a:extLst>
              </p:cNvPr>
              <p:cNvSpPr/>
              <p:nvPr/>
            </p:nvSpPr>
            <p:spPr bwMode="auto">
              <a:xfrm>
                <a:off x="7588110" y="3651769"/>
                <a:ext cx="161463" cy="161463"/>
              </a:xfrm>
              <a:prstGeom prst="ellipse">
                <a:avLst/>
              </a:prstGeom>
              <a:solidFill>
                <a:schemeClr val="accent4"/>
              </a:solidFill>
              <a:ln w="0">
                <a:noFill/>
                <a:miter lim="800000"/>
                <a:headEnd/>
                <a:tailEnd/>
              </a:ln>
            </p:spPr>
            <p:txBody>
              <a:bodyPr rtlCol="0" anchor="b"/>
              <a:lstStyle/>
              <a:p>
                <a:pPr marL="0" marR="0" lvl="0" indent="0" algn="ctr" defTabSz="914400" rtl="0" eaLnBrk="1" fontAlgn="base" latinLnBrk="0" hangingPunct="1">
                  <a:lnSpc>
                    <a:spcPct val="100000"/>
                  </a:lnSpc>
                  <a:spcBef>
                    <a:spcPct val="35000"/>
                  </a:spcBef>
                  <a:spcAft>
                    <a:spcPct val="25000"/>
                  </a:spcAft>
                  <a:buClr>
                    <a:srgbClr val="015873"/>
                  </a:buClr>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panose="020F0502020204030204" pitchFamily="34" charset="0"/>
                  <a:ea typeface="+mn-ea"/>
                  <a:cs typeface="Calibri" panose="020F0502020204030204" pitchFamily="34" charset="0"/>
                </a:endParaRPr>
              </a:p>
            </p:txBody>
          </p:sp>
        </p:grpSp>
        <p:grpSp>
          <p:nvGrpSpPr>
            <p:cNvPr id="196" name="Group 195">
              <a:extLst>
                <a:ext uri="{FF2B5EF4-FFF2-40B4-BE49-F238E27FC236}">
                  <a16:creationId xmlns:a16="http://schemas.microsoft.com/office/drawing/2014/main" id="{CFF6D85F-0FB5-49E1-B744-6823368342C6}"/>
                </a:ext>
              </a:extLst>
            </p:cNvPr>
            <p:cNvGrpSpPr/>
            <p:nvPr/>
          </p:nvGrpSpPr>
          <p:grpSpPr>
            <a:xfrm rot="13575652">
              <a:off x="7811726" y="4538858"/>
              <a:ext cx="263902" cy="161463"/>
              <a:chOff x="7588110" y="3651769"/>
              <a:chExt cx="263902" cy="161463"/>
            </a:xfrm>
          </p:grpSpPr>
          <p:cxnSp>
            <p:nvCxnSpPr>
              <p:cNvPr id="197" name="Straight Connector 196">
                <a:extLst>
                  <a:ext uri="{FF2B5EF4-FFF2-40B4-BE49-F238E27FC236}">
                    <a16:creationId xmlns:a16="http://schemas.microsoft.com/office/drawing/2014/main" id="{E0EAC57B-D223-4239-9C60-F573F0E860B0}"/>
                  </a:ext>
                </a:extLst>
              </p:cNvPr>
              <p:cNvCxnSpPr>
                <a:cxnSpLocks/>
              </p:cNvCxnSpPr>
              <p:nvPr/>
            </p:nvCxnSpPr>
            <p:spPr bwMode="auto">
              <a:xfrm flipH="1">
                <a:off x="7726911" y="3675225"/>
                <a:ext cx="125101" cy="36196"/>
              </a:xfrm>
              <a:prstGeom prst="line">
                <a:avLst/>
              </a:prstGeom>
              <a:noFill/>
              <a:ln w="28575" cap="flat" cmpd="sng" algn="ctr">
                <a:solidFill>
                  <a:schemeClr val="accent5"/>
                </a:solidFill>
                <a:prstDash val="solid"/>
                <a:round/>
                <a:headEnd type="none" w="med" len="med"/>
                <a:tailEnd type="none" w="med" len="med"/>
              </a:ln>
              <a:effectLst/>
            </p:spPr>
          </p:cxnSp>
          <p:sp>
            <p:nvSpPr>
              <p:cNvPr id="198" name="Oval 197">
                <a:extLst>
                  <a:ext uri="{FF2B5EF4-FFF2-40B4-BE49-F238E27FC236}">
                    <a16:creationId xmlns:a16="http://schemas.microsoft.com/office/drawing/2014/main" id="{9EB41E31-5C90-4E5B-85FE-7FDB817939AA}"/>
                  </a:ext>
                </a:extLst>
              </p:cNvPr>
              <p:cNvSpPr/>
              <p:nvPr/>
            </p:nvSpPr>
            <p:spPr bwMode="auto">
              <a:xfrm>
                <a:off x="7588110" y="3651769"/>
                <a:ext cx="161463" cy="161463"/>
              </a:xfrm>
              <a:prstGeom prst="ellipse">
                <a:avLst/>
              </a:prstGeom>
              <a:solidFill>
                <a:schemeClr val="accent4"/>
              </a:solidFill>
              <a:ln w="0">
                <a:noFill/>
                <a:miter lim="800000"/>
                <a:headEnd/>
                <a:tailEnd/>
              </a:ln>
            </p:spPr>
            <p:txBody>
              <a:bodyPr rtlCol="0" anchor="b"/>
              <a:lstStyle/>
              <a:p>
                <a:pPr marL="0" marR="0" lvl="0" indent="0" algn="ctr" defTabSz="914400" rtl="0" eaLnBrk="1" fontAlgn="base" latinLnBrk="0" hangingPunct="1">
                  <a:lnSpc>
                    <a:spcPct val="100000"/>
                  </a:lnSpc>
                  <a:spcBef>
                    <a:spcPct val="35000"/>
                  </a:spcBef>
                  <a:spcAft>
                    <a:spcPct val="25000"/>
                  </a:spcAft>
                  <a:buClr>
                    <a:srgbClr val="015873"/>
                  </a:buClr>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panose="020F0502020204030204" pitchFamily="34" charset="0"/>
                  <a:ea typeface="+mn-ea"/>
                  <a:cs typeface="Calibri" panose="020F0502020204030204" pitchFamily="34" charset="0"/>
                </a:endParaRPr>
              </a:p>
            </p:txBody>
          </p:sp>
        </p:grpSp>
      </p:grpSp>
      <p:grpSp>
        <p:nvGrpSpPr>
          <p:cNvPr id="201" name="Group 200">
            <a:extLst>
              <a:ext uri="{FF2B5EF4-FFF2-40B4-BE49-F238E27FC236}">
                <a16:creationId xmlns:a16="http://schemas.microsoft.com/office/drawing/2014/main" id="{B4372DB0-936C-4387-9CF4-9EA96EE10AA4}"/>
              </a:ext>
            </a:extLst>
          </p:cNvPr>
          <p:cNvGrpSpPr/>
          <p:nvPr/>
        </p:nvGrpSpPr>
        <p:grpSpPr>
          <a:xfrm rot="16200000">
            <a:off x="7833172" y="4576704"/>
            <a:ext cx="667240" cy="514544"/>
            <a:chOff x="7509568" y="4389397"/>
            <a:chExt cx="667240" cy="514544"/>
          </a:xfrm>
        </p:grpSpPr>
        <p:grpSp>
          <p:nvGrpSpPr>
            <p:cNvPr id="202" name="Group 201">
              <a:extLst>
                <a:ext uri="{FF2B5EF4-FFF2-40B4-BE49-F238E27FC236}">
                  <a16:creationId xmlns:a16="http://schemas.microsoft.com/office/drawing/2014/main" id="{FF5FE441-7F49-42E4-8C4A-7D87E7867EBF}"/>
                </a:ext>
              </a:extLst>
            </p:cNvPr>
            <p:cNvGrpSpPr/>
            <p:nvPr/>
          </p:nvGrpSpPr>
          <p:grpSpPr>
            <a:xfrm rot="2862879">
              <a:off x="7458349" y="4440616"/>
              <a:ext cx="263902" cy="161463"/>
              <a:chOff x="7588110" y="3651769"/>
              <a:chExt cx="263902" cy="161463"/>
            </a:xfrm>
          </p:grpSpPr>
          <p:cxnSp>
            <p:nvCxnSpPr>
              <p:cNvPr id="206" name="Straight Connector 205">
                <a:extLst>
                  <a:ext uri="{FF2B5EF4-FFF2-40B4-BE49-F238E27FC236}">
                    <a16:creationId xmlns:a16="http://schemas.microsoft.com/office/drawing/2014/main" id="{C784990F-0517-43C6-83A9-232BD0912087}"/>
                  </a:ext>
                </a:extLst>
              </p:cNvPr>
              <p:cNvCxnSpPr>
                <a:cxnSpLocks/>
              </p:cNvCxnSpPr>
              <p:nvPr/>
            </p:nvCxnSpPr>
            <p:spPr bwMode="auto">
              <a:xfrm flipH="1">
                <a:off x="7726911" y="3675225"/>
                <a:ext cx="125101" cy="36196"/>
              </a:xfrm>
              <a:prstGeom prst="line">
                <a:avLst/>
              </a:prstGeom>
              <a:noFill/>
              <a:ln w="28575" cap="flat" cmpd="sng" algn="ctr">
                <a:solidFill>
                  <a:schemeClr val="accent5"/>
                </a:solidFill>
                <a:prstDash val="solid"/>
                <a:round/>
                <a:headEnd type="none" w="med" len="med"/>
                <a:tailEnd type="none" w="med" len="med"/>
              </a:ln>
              <a:effectLst/>
            </p:spPr>
          </p:cxnSp>
          <p:sp>
            <p:nvSpPr>
              <p:cNvPr id="207" name="Oval 206">
                <a:extLst>
                  <a:ext uri="{FF2B5EF4-FFF2-40B4-BE49-F238E27FC236}">
                    <a16:creationId xmlns:a16="http://schemas.microsoft.com/office/drawing/2014/main" id="{5E196BC3-8C1D-47E6-A0F1-BB739DF5FC3B}"/>
                  </a:ext>
                </a:extLst>
              </p:cNvPr>
              <p:cNvSpPr/>
              <p:nvPr/>
            </p:nvSpPr>
            <p:spPr bwMode="auto">
              <a:xfrm>
                <a:off x="7588110" y="3651769"/>
                <a:ext cx="161463" cy="161463"/>
              </a:xfrm>
              <a:prstGeom prst="ellipse">
                <a:avLst/>
              </a:prstGeom>
              <a:solidFill>
                <a:schemeClr val="accent4"/>
              </a:solidFill>
              <a:ln w="0">
                <a:noFill/>
                <a:miter lim="800000"/>
                <a:headEnd/>
                <a:tailEnd/>
              </a:ln>
            </p:spPr>
            <p:txBody>
              <a:bodyPr rtlCol="0" anchor="b"/>
              <a:lstStyle/>
              <a:p>
                <a:pPr marL="0" marR="0" lvl="0" indent="0" algn="ctr" defTabSz="914400" rtl="0" eaLnBrk="1" fontAlgn="base" latinLnBrk="0" hangingPunct="1">
                  <a:lnSpc>
                    <a:spcPct val="100000"/>
                  </a:lnSpc>
                  <a:spcBef>
                    <a:spcPct val="35000"/>
                  </a:spcBef>
                  <a:spcAft>
                    <a:spcPct val="25000"/>
                  </a:spcAft>
                  <a:buClr>
                    <a:srgbClr val="015873"/>
                  </a:buClr>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panose="020F0502020204030204" pitchFamily="34" charset="0"/>
                  <a:ea typeface="+mn-ea"/>
                  <a:cs typeface="Calibri" panose="020F0502020204030204" pitchFamily="34" charset="0"/>
                </a:endParaRPr>
              </a:p>
            </p:txBody>
          </p:sp>
        </p:grpSp>
        <p:grpSp>
          <p:nvGrpSpPr>
            <p:cNvPr id="203" name="Group 202">
              <a:extLst>
                <a:ext uri="{FF2B5EF4-FFF2-40B4-BE49-F238E27FC236}">
                  <a16:creationId xmlns:a16="http://schemas.microsoft.com/office/drawing/2014/main" id="{34D9F81D-8776-4539-88F2-1F3F2C81E387}"/>
                </a:ext>
              </a:extLst>
            </p:cNvPr>
            <p:cNvGrpSpPr/>
            <p:nvPr/>
          </p:nvGrpSpPr>
          <p:grpSpPr>
            <a:xfrm rot="13575652">
              <a:off x="7964126" y="4691258"/>
              <a:ext cx="263902" cy="161463"/>
              <a:chOff x="7588110" y="3651769"/>
              <a:chExt cx="263902" cy="161463"/>
            </a:xfrm>
          </p:grpSpPr>
          <p:cxnSp>
            <p:nvCxnSpPr>
              <p:cNvPr id="204" name="Straight Connector 203">
                <a:extLst>
                  <a:ext uri="{FF2B5EF4-FFF2-40B4-BE49-F238E27FC236}">
                    <a16:creationId xmlns:a16="http://schemas.microsoft.com/office/drawing/2014/main" id="{1C266513-B916-4258-BDBF-CEEF7D52E89E}"/>
                  </a:ext>
                </a:extLst>
              </p:cNvPr>
              <p:cNvCxnSpPr>
                <a:cxnSpLocks/>
              </p:cNvCxnSpPr>
              <p:nvPr/>
            </p:nvCxnSpPr>
            <p:spPr bwMode="auto">
              <a:xfrm flipH="1">
                <a:off x="7726911" y="3675225"/>
                <a:ext cx="125101" cy="36196"/>
              </a:xfrm>
              <a:prstGeom prst="line">
                <a:avLst/>
              </a:prstGeom>
              <a:noFill/>
              <a:ln w="28575" cap="flat" cmpd="sng" algn="ctr">
                <a:solidFill>
                  <a:schemeClr val="accent5"/>
                </a:solidFill>
                <a:prstDash val="solid"/>
                <a:round/>
                <a:headEnd type="none" w="med" len="med"/>
                <a:tailEnd type="none" w="med" len="med"/>
              </a:ln>
              <a:effectLst/>
            </p:spPr>
          </p:cxnSp>
          <p:sp>
            <p:nvSpPr>
              <p:cNvPr id="205" name="Oval 204">
                <a:extLst>
                  <a:ext uri="{FF2B5EF4-FFF2-40B4-BE49-F238E27FC236}">
                    <a16:creationId xmlns:a16="http://schemas.microsoft.com/office/drawing/2014/main" id="{4E3B9F55-8E83-4B63-90AF-F18461FE9348}"/>
                  </a:ext>
                </a:extLst>
              </p:cNvPr>
              <p:cNvSpPr/>
              <p:nvPr/>
            </p:nvSpPr>
            <p:spPr bwMode="auto">
              <a:xfrm>
                <a:off x="7588110" y="3651769"/>
                <a:ext cx="161463" cy="161463"/>
              </a:xfrm>
              <a:prstGeom prst="ellipse">
                <a:avLst/>
              </a:prstGeom>
              <a:solidFill>
                <a:schemeClr val="accent4"/>
              </a:solidFill>
              <a:ln w="0">
                <a:noFill/>
                <a:miter lim="800000"/>
                <a:headEnd/>
                <a:tailEnd/>
              </a:ln>
            </p:spPr>
            <p:txBody>
              <a:bodyPr rtlCol="0" anchor="b"/>
              <a:lstStyle/>
              <a:p>
                <a:pPr marL="0" marR="0" lvl="0" indent="0" algn="ctr" defTabSz="914400" rtl="0" eaLnBrk="1" fontAlgn="base" latinLnBrk="0" hangingPunct="1">
                  <a:lnSpc>
                    <a:spcPct val="100000"/>
                  </a:lnSpc>
                  <a:spcBef>
                    <a:spcPct val="35000"/>
                  </a:spcBef>
                  <a:spcAft>
                    <a:spcPct val="25000"/>
                  </a:spcAft>
                  <a:buClr>
                    <a:srgbClr val="015873"/>
                  </a:buClr>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panose="020F0502020204030204" pitchFamily="34" charset="0"/>
                  <a:ea typeface="+mn-ea"/>
                  <a:cs typeface="Calibri" panose="020F0502020204030204" pitchFamily="34" charset="0"/>
                </a:endParaRPr>
              </a:p>
            </p:txBody>
          </p:sp>
        </p:grpSp>
      </p:grpSp>
      <p:sp>
        <p:nvSpPr>
          <p:cNvPr id="208" name="Rectangle 207">
            <a:extLst>
              <a:ext uri="{FF2B5EF4-FFF2-40B4-BE49-F238E27FC236}">
                <a16:creationId xmlns:a16="http://schemas.microsoft.com/office/drawing/2014/main" id="{C57A62D7-5841-4241-94F1-868B9EED432E}"/>
              </a:ext>
            </a:extLst>
          </p:cNvPr>
          <p:cNvSpPr/>
          <p:nvPr/>
        </p:nvSpPr>
        <p:spPr>
          <a:xfrm>
            <a:off x="8710500" y="3397841"/>
            <a:ext cx="2487612" cy="1600438"/>
          </a:xfrm>
          <a:prstGeom prst="rect">
            <a:avLst/>
          </a:prstGeom>
          <a:noFill/>
        </p:spPr>
        <p:txBody>
          <a:bodyPr wrap="square">
            <a:spAutoFit/>
          </a:bodyPr>
          <a:lstStyle/>
          <a:p>
            <a:pPr marL="0" marR="0" lvl="0" indent="0" algn="l" defTabSz="609402" rtl="0" eaLnBrk="0" fontAlgn="base" latinLnBrk="0" hangingPunct="0">
              <a:lnSpc>
                <a:spcPct val="100000"/>
              </a:lnSpc>
              <a:spcBef>
                <a:spcPct val="0"/>
              </a:spcBef>
              <a:spcAft>
                <a:spcPct val="0"/>
              </a:spcAft>
              <a:buClr>
                <a:srgbClr val="000000"/>
              </a:buClr>
              <a:buSzTx/>
              <a:buFontTx/>
              <a:buNone/>
              <a:tabLst/>
              <a:defRPr/>
            </a:pPr>
            <a:r>
              <a:rPr kumimoji="0" lang="en-US" sz="1400" b="1" i="0" u="none" strike="noStrike" kern="0" cap="none" spc="0" normalizeH="0" baseline="0" noProof="0" dirty="0">
                <a:ln>
                  <a:noFill/>
                </a:ln>
                <a:solidFill>
                  <a:schemeClr val="accent5"/>
                </a:solidFill>
                <a:effectLst/>
                <a:uLnTx/>
                <a:uFillTx/>
                <a:latin typeface="Arial" panose="020B0604020202020204" pitchFamily="34" charset="0"/>
                <a:cs typeface="Arial" panose="020B0604020202020204" pitchFamily="34" charset="0"/>
                <a:sym typeface="Arial"/>
              </a:rPr>
              <a:t>Linker for SN-38</a:t>
            </a:r>
          </a:p>
          <a:p>
            <a:pPr marL="285750" marR="0" lvl="0" indent="-285750" algn="l" defTabSz="609402" rtl="0" eaLnBrk="0" fontAlgn="base" latinLnBrk="0" hangingPunct="0">
              <a:lnSpc>
                <a:spcPct val="100000"/>
              </a:lnSpc>
              <a:spcBef>
                <a:spcPct val="0"/>
              </a:spcBef>
              <a:spcAft>
                <a:spcPct val="0"/>
              </a:spcAft>
              <a:buClr>
                <a:srgbClr val="000000"/>
              </a:buClr>
              <a:buSzTx/>
              <a:buFont typeface="Wingdings" panose="05000000000000000000" pitchFamily="2" charset="2"/>
              <a:buChar char="§"/>
              <a:tabLst/>
              <a:defRPr/>
            </a:pPr>
            <a:r>
              <a:rPr kumimoji="0" lang="en-US" sz="1400" b="0" i="0" u="none" strike="noStrike" kern="0" cap="none" spc="0" normalizeH="0" baseline="0" noProof="0" dirty="0">
                <a:ln>
                  <a:noFill/>
                </a:ln>
                <a:effectLst/>
                <a:uLnTx/>
                <a:uFillTx/>
                <a:latin typeface="Arial" panose="020B0604020202020204" pitchFamily="34" charset="0"/>
                <a:cs typeface="Arial" panose="020B0604020202020204" pitchFamily="34" charset="0"/>
                <a:sym typeface="Arial"/>
              </a:rPr>
              <a:t>High drug-to-antibody ratio (7.6:1)</a:t>
            </a:r>
          </a:p>
          <a:p>
            <a:pPr marL="285750" marR="0" lvl="0" indent="-285750" algn="l" defTabSz="609402" rtl="0" eaLnBrk="0" fontAlgn="base" latinLnBrk="0" hangingPunct="0">
              <a:lnSpc>
                <a:spcPct val="100000"/>
              </a:lnSpc>
              <a:spcBef>
                <a:spcPct val="0"/>
              </a:spcBef>
              <a:spcAft>
                <a:spcPct val="0"/>
              </a:spcAft>
              <a:buClr>
                <a:srgbClr val="000000"/>
              </a:buClr>
              <a:buSzTx/>
              <a:buFont typeface="Wingdings" panose="05000000000000000000" pitchFamily="2" charset="2"/>
              <a:buChar char="§"/>
              <a:tabLst/>
              <a:defRPr/>
            </a:pPr>
            <a:r>
              <a:rPr kumimoji="0" lang="en-US" sz="1400" b="0" i="0" u="none" strike="noStrike" kern="0" cap="none" spc="0" normalizeH="0" baseline="0" noProof="0" dirty="0">
                <a:ln>
                  <a:noFill/>
                </a:ln>
                <a:effectLst/>
                <a:uLnTx/>
                <a:uFillTx/>
                <a:latin typeface="Arial" panose="020B0604020202020204" pitchFamily="34" charset="0"/>
                <a:cs typeface="Arial" panose="020B0604020202020204" pitchFamily="34" charset="0"/>
                <a:sym typeface="Arial"/>
              </a:rPr>
              <a:t>pH-sensitive linker </a:t>
            </a:r>
            <a:br>
              <a:rPr kumimoji="0" lang="en-US" sz="1400" b="0" i="0" u="none" strike="noStrike" kern="0" cap="none" spc="0" normalizeH="0" baseline="0" noProof="0" dirty="0">
                <a:ln>
                  <a:noFill/>
                </a:ln>
                <a:effectLst/>
                <a:uLnTx/>
                <a:uFillTx/>
                <a:latin typeface="Arial" panose="020B0604020202020204" pitchFamily="34" charset="0"/>
                <a:cs typeface="Arial" panose="020B0604020202020204" pitchFamily="34" charset="0"/>
                <a:sym typeface="Arial"/>
              </a:rPr>
            </a:br>
            <a:r>
              <a:rPr kumimoji="0" lang="en-US" sz="1400" b="0" i="0" u="none" strike="noStrike" kern="0" cap="none" spc="0" normalizeH="0" baseline="0" noProof="0" dirty="0">
                <a:ln>
                  <a:noFill/>
                </a:ln>
                <a:effectLst/>
                <a:uLnTx/>
                <a:uFillTx/>
                <a:latin typeface="Arial" panose="020B0604020202020204" pitchFamily="34" charset="0"/>
                <a:cs typeface="Arial" panose="020B0604020202020204" pitchFamily="34" charset="0"/>
                <a:sym typeface="Arial"/>
              </a:rPr>
              <a:t>for rapid release of payload at or inside tumor</a:t>
            </a:r>
          </a:p>
        </p:txBody>
      </p:sp>
      <p:grpSp>
        <p:nvGrpSpPr>
          <p:cNvPr id="209" name="Group 208">
            <a:extLst>
              <a:ext uri="{FF2B5EF4-FFF2-40B4-BE49-F238E27FC236}">
                <a16:creationId xmlns:a16="http://schemas.microsoft.com/office/drawing/2014/main" id="{E6B91E97-8998-463D-9042-139F46FA7BCA}"/>
              </a:ext>
            </a:extLst>
          </p:cNvPr>
          <p:cNvGrpSpPr/>
          <p:nvPr/>
        </p:nvGrpSpPr>
        <p:grpSpPr>
          <a:xfrm rot="9944751">
            <a:off x="6683614" y="3469798"/>
            <a:ext cx="1801887" cy="1974340"/>
            <a:chOff x="569633" y="1542899"/>
            <a:chExt cx="1245999" cy="1365250"/>
          </a:xfrm>
        </p:grpSpPr>
        <p:cxnSp>
          <p:nvCxnSpPr>
            <p:cNvPr id="215" name="Straight Connector 32">
              <a:extLst>
                <a:ext uri="{FF2B5EF4-FFF2-40B4-BE49-F238E27FC236}">
                  <a16:creationId xmlns:a16="http://schemas.microsoft.com/office/drawing/2014/main" id="{3AED98C4-F790-4C75-86C4-09E50FA29F6E}"/>
                </a:ext>
              </a:extLst>
            </p:cNvPr>
            <p:cNvCxnSpPr>
              <a:cxnSpLocks noChangeShapeType="1"/>
            </p:cNvCxnSpPr>
            <p:nvPr/>
          </p:nvCxnSpPr>
          <p:spPr bwMode="auto">
            <a:xfrm>
              <a:off x="569633" y="1622275"/>
              <a:ext cx="300038" cy="331787"/>
            </a:xfrm>
            <a:prstGeom prst="line">
              <a:avLst/>
            </a:prstGeom>
            <a:noFill/>
            <a:ln w="130175">
              <a:solidFill>
                <a:schemeClr val="accent1"/>
              </a:solidFill>
              <a:round/>
              <a:headEnd/>
              <a:tailEnd/>
            </a:ln>
          </p:spPr>
        </p:cxnSp>
        <p:cxnSp>
          <p:nvCxnSpPr>
            <p:cNvPr id="216" name="Straight Connector 34">
              <a:extLst>
                <a:ext uri="{FF2B5EF4-FFF2-40B4-BE49-F238E27FC236}">
                  <a16:creationId xmlns:a16="http://schemas.microsoft.com/office/drawing/2014/main" id="{898214D2-B484-46F4-A023-3C2D13E62179}"/>
                </a:ext>
              </a:extLst>
            </p:cNvPr>
            <p:cNvCxnSpPr>
              <a:cxnSpLocks noChangeShapeType="1"/>
            </p:cNvCxnSpPr>
            <p:nvPr/>
          </p:nvCxnSpPr>
          <p:spPr bwMode="auto">
            <a:xfrm flipH="1">
              <a:off x="1504482" y="1611162"/>
              <a:ext cx="311150" cy="347663"/>
            </a:xfrm>
            <a:prstGeom prst="line">
              <a:avLst/>
            </a:prstGeom>
            <a:noFill/>
            <a:ln w="130175">
              <a:solidFill>
                <a:schemeClr val="accent1"/>
              </a:solidFill>
              <a:round/>
              <a:headEnd/>
              <a:tailEnd/>
            </a:ln>
          </p:spPr>
        </p:cxnSp>
        <p:sp>
          <p:nvSpPr>
            <p:cNvPr id="217" name="Freeform 33">
              <a:extLst>
                <a:ext uri="{FF2B5EF4-FFF2-40B4-BE49-F238E27FC236}">
                  <a16:creationId xmlns:a16="http://schemas.microsoft.com/office/drawing/2014/main" id="{1143D0E4-0B00-4172-BA86-C298DFF12AB5}"/>
                </a:ext>
              </a:extLst>
            </p:cNvPr>
            <p:cNvSpPr>
              <a:spLocks/>
            </p:cNvSpPr>
            <p:nvPr/>
          </p:nvSpPr>
          <p:spPr bwMode="auto">
            <a:xfrm>
              <a:off x="642659" y="1547661"/>
              <a:ext cx="500063" cy="1358900"/>
            </a:xfrm>
            <a:custGeom>
              <a:avLst/>
              <a:gdLst>
                <a:gd name="T0" fmla="*/ 0 w 499273"/>
                <a:gd name="T1" fmla="*/ 0 h 1357576"/>
                <a:gd name="T2" fmla="*/ 508744 w 499273"/>
                <a:gd name="T3" fmla="*/ 548973 h 1357576"/>
                <a:gd name="T4" fmla="*/ 514525 w 499273"/>
                <a:gd name="T5" fmla="*/ 1383866 h 1357576"/>
                <a:gd name="T6" fmla="*/ 0 60000 65536"/>
                <a:gd name="T7" fmla="*/ 0 60000 65536"/>
                <a:gd name="T8" fmla="*/ 0 60000 65536"/>
                <a:gd name="T9" fmla="*/ 0 w 499273"/>
                <a:gd name="T10" fmla="*/ 0 h 1357576"/>
                <a:gd name="T11" fmla="*/ 499273 w 499273"/>
                <a:gd name="T12" fmla="*/ 1357576 h 1357576"/>
              </a:gdLst>
              <a:ahLst/>
              <a:cxnLst>
                <a:cxn ang="T6">
                  <a:pos x="T0" y="T1"/>
                </a:cxn>
                <a:cxn ang="T7">
                  <a:pos x="T2" y="T3"/>
                </a:cxn>
                <a:cxn ang="T8">
                  <a:pos x="T4" y="T5"/>
                </a:cxn>
              </a:cxnLst>
              <a:rect l="T9" t="T10" r="T11" b="T12"/>
              <a:pathLst>
                <a:path w="499273" h="1357576">
                  <a:moveTo>
                    <a:pt x="0" y="0"/>
                  </a:moveTo>
                  <a:lnTo>
                    <a:pt x="493664" y="538543"/>
                  </a:lnTo>
                  <a:cubicBezTo>
                    <a:pt x="495534" y="811554"/>
                    <a:pt x="497403" y="1084565"/>
                    <a:pt x="499273" y="1357576"/>
                  </a:cubicBezTo>
                </a:path>
              </a:pathLst>
            </a:custGeom>
            <a:noFill/>
            <a:ln w="130175">
              <a:solidFill>
                <a:schemeClr val="accent1"/>
              </a:solidFill>
              <a:round/>
              <a:headEnd/>
              <a:tailEnd/>
            </a:ln>
          </p:spPr>
          <p:txBody>
            <a:bodyPr anchor="ctr"/>
            <a:lstStyle/>
            <a:p>
              <a:pPr marL="0" marR="0" lvl="0" indent="0" algn="l" defTabSz="914400" rtl="0" eaLnBrk="1" fontAlgn="base" latinLnBrk="0" hangingPunct="1">
                <a:lnSpc>
                  <a:spcPct val="90000"/>
                </a:lnSpc>
                <a:spcBef>
                  <a:spcPct val="35000"/>
                </a:spcBef>
                <a:spcAft>
                  <a:spcPct val="25000"/>
                </a:spcAft>
                <a:buClr>
                  <a:srgbClr val="8B3D9A"/>
                </a:buClr>
                <a:buSzTx/>
                <a:buFont typeface="Arial" panose="020B0604020202020204" pitchFamily="34" charset="0"/>
                <a:buChar char="•"/>
                <a:tabLst/>
                <a:defRPr/>
              </a:pPr>
              <a:endParaRPr kumimoji="0" lang="en-US" sz="1800" b="0" i="0" u="none" strike="noStrike" kern="1200" cap="none" spc="0" normalizeH="0" baseline="0" noProof="0" dirty="0">
                <a:ln>
                  <a:noFill/>
                </a:ln>
                <a:solidFill>
                  <a:srgbClr val="FFFFFF"/>
                </a:solidFill>
                <a:effectLst/>
                <a:uLnTx/>
                <a:uFillTx/>
                <a:latin typeface="Calibri" panose="020F0502020204030204" pitchFamily="34" charset="0"/>
                <a:ea typeface="+mn-ea"/>
                <a:cs typeface="Calibri" panose="020F0502020204030204" pitchFamily="34" charset="0"/>
              </a:endParaRPr>
            </a:p>
          </p:txBody>
        </p:sp>
        <p:sp>
          <p:nvSpPr>
            <p:cNvPr id="224" name="Freeform 35">
              <a:extLst>
                <a:ext uri="{FF2B5EF4-FFF2-40B4-BE49-F238E27FC236}">
                  <a16:creationId xmlns:a16="http://schemas.microsoft.com/office/drawing/2014/main" id="{0F903A52-5FE9-4B6F-A17C-0334A7B0255C}"/>
                </a:ext>
              </a:extLst>
            </p:cNvPr>
            <p:cNvSpPr>
              <a:spLocks/>
            </p:cNvSpPr>
            <p:nvPr/>
          </p:nvSpPr>
          <p:spPr bwMode="auto">
            <a:xfrm flipH="1">
              <a:off x="1247497" y="1542899"/>
              <a:ext cx="484187" cy="1365250"/>
            </a:xfrm>
            <a:custGeom>
              <a:avLst/>
              <a:gdLst>
                <a:gd name="T0" fmla="*/ 0 w 499273"/>
                <a:gd name="T1" fmla="*/ 0 h 1357576"/>
                <a:gd name="T2" fmla="*/ 508744 w 499273"/>
                <a:gd name="T3" fmla="*/ 548973 h 1357576"/>
                <a:gd name="T4" fmla="*/ 514525 w 499273"/>
                <a:gd name="T5" fmla="*/ 1383866 h 1357576"/>
                <a:gd name="T6" fmla="*/ 0 60000 65536"/>
                <a:gd name="T7" fmla="*/ 0 60000 65536"/>
                <a:gd name="T8" fmla="*/ 0 60000 65536"/>
                <a:gd name="T9" fmla="*/ 0 w 499273"/>
                <a:gd name="T10" fmla="*/ 0 h 1357576"/>
                <a:gd name="T11" fmla="*/ 499273 w 499273"/>
                <a:gd name="T12" fmla="*/ 1357576 h 1357576"/>
                <a:gd name="connsiteX0" fmla="*/ 0 w 499273"/>
                <a:gd name="connsiteY0" fmla="*/ 0 h 1365881"/>
                <a:gd name="connsiteX1" fmla="*/ 493664 w 499273"/>
                <a:gd name="connsiteY1" fmla="*/ 538543 h 1365881"/>
                <a:gd name="connsiteX2" fmla="*/ 499273 w 499273"/>
                <a:gd name="connsiteY2" fmla="*/ 1365881 h 1365881"/>
                <a:gd name="connsiteX0" fmla="*/ 0 w 499273"/>
                <a:gd name="connsiteY0" fmla="*/ 0 h 1365881"/>
                <a:gd name="connsiteX1" fmla="*/ 493664 w 499273"/>
                <a:gd name="connsiteY1" fmla="*/ 538543 h 1365881"/>
                <a:gd name="connsiteX2" fmla="*/ 499273 w 499273"/>
                <a:gd name="connsiteY2" fmla="*/ 1365881 h 1365881"/>
                <a:gd name="connsiteX0" fmla="*/ 0 w 499273"/>
                <a:gd name="connsiteY0" fmla="*/ 0 h 1365881"/>
                <a:gd name="connsiteX1" fmla="*/ 493664 w 499273"/>
                <a:gd name="connsiteY1" fmla="*/ 555153 h 1365881"/>
                <a:gd name="connsiteX2" fmla="*/ 499273 w 499273"/>
                <a:gd name="connsiteY2" fmla="*/ 1365881 h 1365881"/>
                <a:gd name="connsiteX0" fmla="*/ 0 w 493828"/>
                <a:gd name="connsiteY0" fmla="*/ 0 h 1363502"/>
                <a:gd name="connsiteX1" fmla="*/ 493664 w 493828"/>
                <a:gd name="connsiteY1" fmla="*/ 555153 h 1363502"/>
                <a:gd name="connsiteX2" fmla="*/ 482630 w 493828"/>
                <a:gd name="connsiteY2" fmla="*/ 1363502 h 1363502"/>
                <a:gd name="connsiteX0" fmla="*/ 0 w 484562"/>
                <a:gd name="connsiteY0" fmla="*/ 0 h 1363502"/>
                <a:gd name="connsiteX1" fmla="*/ 484154 w 484562"/>
                <a:gd name="connsiteY1" fmla="*/ 552774 h 1363502"/>
                <a:gd name="connsiteX2" fmla="*/ 482630 w 484562"/>
                <a:gd name="connsiteY2" fmla="*/ 1363502 h 1363502"/>
              </a:gdLst>
              <a:ahLst/>
              <a:cxnLst>
                <a:cxn ang="0">
                  <a:pos x="connsiteX0" y="connsiteY0"/>
                </a:cxn>
                <a:cxn ang="0">
                  <a:pos x="connsiteX1" y="connsiteY1"/>
                </a:cxn>
                <a:cxn ang="0">
                  <a:pos x="connsiteX2" y="connsiteY2"/>
                </a:cxn>
              </a:cxnLst>
              <a:rect l="l" t="t" r="r" b="b"/>
              <a:pathLst>
                <a:path w="484562" h="1363502">
                  <a:moveTo>
                    <a:pt x="0" y="0"/>
                  </a:moveTo>
                  <a:lnTo>
                    <a:pt x="484154" y="552774"/>
                  </a:lnTo>
                  <a:cubicBezTo>
                    <a:pt x="486024" y="825785"/>
                    <a:pt x="480760" y="1090491"/>
                    <a:pt x="482630" y="1363502"/>
                  </a:cubicBezTo>
                </a:path>
              </a:pathLst>
            </a:custGeom>
            <a:noFill/>
            <a:ln w="130175">
              <a:solidFill>
                <a:schemeClr val="accent1"/>
              </a:solidFill>
              <a:round/>
              <a:headEnd/>
              <a:tailEnd/>
            </a:ln>
          </p:spPr>
          <p:txBody>
            <a:bodyPr anchor="ctr"/>
            <a:lstStyle/>
            <a:p>
              <a:pPr marL="0" marR="0" lvl="0" indent="0" algn="l" defTabSz="914400" rtl="0" eaLnBrk="1" fontAlgn="base" latinLnBrk="0" hangingPunct="1">
                <a:lnSpc>
                  <a:spcPct val="90000"/>
                </a:lnSpc>
                <a:spcBef>
                  <a:spcPct val="35000"/>
                </a:spcBef>
                <a:spcAft>
                  <a:spcPct val="25000"/>
                </a:spcAft>
                <a:buClr>
                  <a:srgbClr val="8B3D9A"/>
                </a:buClr>
                <a:buSzTx/>
                <a:buFont typeface="Arial" panose="020B0604020202020204" pitchFamily="34" charset="0"/>
                <a:buChar char="•"/>
                <a:tabLst/>
                <a:defRPr/>
              </a:pPr>
              <a:endParaRPr kumimoji="0" lang="en-US" sz="1800" b="0" i="0" u="none" strike="noStrike" kern="1200" cap="none" spc="0" normalizeH="0" baseline="0" noProof="0" dirty="0">
                <a:ln>
                  <a:noFill/>
                </a:ln>
                <a:solidFill>
                  <a:srgbClr val="FFFFFF"/>
                </a:solidFill>
                <a:effectLst/>
                <a:uLnTx/>
                <a:uFillTx/>
                <a:latin typeface="Calibri" panose="020F0502020204030204" pitchFamily="34" charset="0"/>
                <a:ea typeface="+mn-ea"/>
                <a:cs typeface="Calibri" panose="020F0502020204030204" pitchFamily="34" charset="0"/>
              </a:endParaRPr>
            </a:p>
          </p:txBody>
        </p:sp>
      </p:grpSp>
      <p:grpSp>
        <p:nvGrpSpPr>
          <p:cNvPr id="225" name="Group 224">
            <a:extLst>
              <a:ext uri="{FF2B5EF4-FFF2-40B4-BE49-F238E27FC236}">
                <a16:creationId xmlns:a16="http://schemas.microsoft.com/office/drawing/2014/main" id="{7D69EB09-4EAF-4074-82FE-96C6B6B9509F}"/>
              </a:ext>
            </a:extLst>
          </p:cNvPr>
          <p:cNvGrpSpPr/>
          <p:nvPr/>
        </p:nvGrpSpPr>
        <p:grpSpPr>
          <a:xfrm>
            <a:off x="7130541" y="4283873"/>
            <a:ext cx="263902" cy="161463"/>
            <a:chOff x="7588110" y="3651769"/>
            <a:chExt cx="263902" cy="161463"/>
          </a:xfrm>
        </p:grpSpPr>
        <p:cxnSp>
          <p:nvCxnSpPr>
            <p:cNvPr id="226" name="Straight Connector 225">
              <a:extLst>
                <a:ext uri="{FF2B5EF4-FFF2-40B4-BE49-F238E27FC236}">
                  <a16:creationId xmlns:a16="http://schemas.microsoft.com/office/drawing/2014/main" id="{A7D97613-86E0-4925-9E24-F256AAD4C027}"/>
                </a:ext>
              </a:extLst>
            </p:cNvPr>
            <p:cNvCxnSpPr>
              <a:cxnSpLocks/>
            </p:cNvCxnSpPr>
            <p:nvPr/>
          </p:nvCxnSpPr>
          <p:spPr bwMode="auto">
            <a:xfrm flipH="1">
              <a:off x="7726911" y="3675225"/>
              <a:ext cx="125101" cy="36196"/>
            </a:xfrm>
            <a:prstGeom prst="line">
              <a:avLst/>
            </a:prstGeom>
            <a:noFill/>
            <a:ln w="28575" cap="flat" cmpd="sng" algn="ctr">
              <a:solidFill>
                <a:schemeClr val="accent5"/>
              </a:solidFill>
              <a:prstDash val="solid"/>
              <a:round/>
              <a:headEnd type="none" w="med" len="med"/>
              <a:tailEnd type="none" w="med" len="med"/>
            </a:ln>
            <a:effectLst/>
          </p:spPr>
        </p:cxnSp>
        <p:sp>
          <p:nvSpPr>
            <p:cNvPr id="228" name="Oval 227">
              <a:extLst>
                <a:ext uri="{FF2B5EF4-FFF2-40B4-BE49-F238E27FC236}">
                  <a16:creationId xmlns:a16="http://schemas.microsoft.com/office/drawing/2014/main" id="{50DC5FD3-1330-4999-9C4A-12F4006C0C9B}"/>
                </a:ext>
              </a:extLst>
            </p:cNvPr>
            <p:cNvSpPr/>
            <p:nvPr/>
          </p:nvSpPr>
          <p:spPr bwMode="auto">
            <a:xfrm>
              <a:off x="7588110" y="3651769"/>
              <a:ext cx="161463" cy="161463"/>
            </a:xfrm>
            <a:prstGeom prst="ellipse">
              <a:avLst/>
            </a:prstGeom>
            <a:solidFill>
              <a:schemeClr val="accent4"/>
            </a:solidFill>
            <a:ln w="0">
              <a:noFill/>
              <a:miter lim="800000"/>
              <a:headEnd/>
              <a:tailEnd/>
            </a:ln>
          </p:spPr>
          <p:txBody>
            <a:bodyPr rtlCol="0" anchor="b"/>
            <a:lstStyle/>
            <a:p>
              <a:pPr marL="0" marR="0" lvl="0" indent="0" algn="ctr" defTabSz="914400" rtl="0" eaLnBrk="1" fontAlgn="base" latinLnBrk="0" hangingPunct="1">
                <a:lnSpc>
                  <a:spcPct val="100000"/>
                </a:lnSpc>
                <a:spcBef>
                  <a:spcPct val="35000"/>
                </a:spcBef>
                <a:spcAft>
                  <a:spcPct val="25000"/>
                </a:spcAft>
                <a:buClr>
                  <a:srgbClr val="015873"/>
                </a:buClr>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panose="020F0502020204030204" pitchFamily="34" charset="0"/>
                <a:ea typeface="+mn-ea"/>
                <a:cs typeface="Calibri" panose="020F0502020204030204" pitchFamily="34" charset="0"/>
              </a:endParaRPr>
            </a:p>
          </p:txBody>
        </p:sp>
      </p:grpSp>
      <p:grpSp>
        <p:nvGrpSpPr>
          <p:cNvPr id="230" name="Group 229">
            <a:extLst>
              <a:ext uri="{FF2B5EF4-FFF2-40B4-BE49-F238E27FC236}">
                <a16:creationId xmlns:a16="http://schemas.microsoft.com/office/drawing/2014/main" id="{B7A9D298-5C64-46E3-8180-189D130C90E1}"/>
              </a:ext>
            </a:extLst>
          </p:cNvPr>
          <p:cNvGrpSpPr/>
          <p:nvPr/>
        </p:nvGrpSpPr>
        <p:grpSpPr>
          <a:xfrm>
            <a:off x="7507216" y="3751743"/>
            <a:ext cx="682192" cy="682096"/>
            <a:chOff x="10063123" y="4456813"/>
            <a:chExt cx="682192" cy="682096"/>
          </a:xfrm>
        </p:grpSpPr>
        <p:sp>
          <p:nvSpPr>
            <p:cNvPr id="231" name="Oval 230">
              <a:extLst>
                <a:ext uri="{FF2B5EF4-FFF2-40B4-BE49-F238E27FC236}">
                  <a16:creationId xmlns:a16="http://schemas.microsoft.com/office/drawing/2014/main" id="{ADD5D13C-E0DF-4878-ABB5-BE8CA4471A6B}"/>
                </a:ext>
              </a:extLst>
            </p:cNvPr>
            <p:cNvSpPr/>
            <p:nvPr/>
          </p:nvSpPr>
          <p:spPr bwMode="auto">
            <a:xfrm>
              <a:off x="10063123" y="4456813"/>
              <a:ext cx="682096" cy="682096"/>
            </a:xfrm>
            <a:prstGeom prst="ellipse">
              <a:avLst/>
            </a:prstGeom>
            <a:solidFill>
              <a:schemeClr val="tx1"/>
            </a:solidFill>
            <a:ln w="28575">
              <a:solidFill>
                <a:schemeClr val="bg1"/>
              </a:solidFill>
              <a:miter lim="800000"/>
              <a:headEnd/>
              <a:tailEnd/>
            </a:ln>
          </p:spPr>
          <p:txBody>
            <a:bodyPr rtlCol="0" anchor="b"/>
            <a:lstStyle/>
            <a:p>
              <a:pPr marL="0" marR="0" lvl="0" indent="0" algn="ctr" defTabSz="914400" rtl="0" eaLnBrk="1" fontAlgn="base" latinLnBrk="0" hangingPunct="1">
                <a:lnSpc>
                  <a:spcPct val="100000"/>
                </a:lnSpc>
                <a:spcBef>
                  <a:spcPct val="35000"/>
                </a:spcBef>
                <a:spcAft>
                  <a:spcPct val="25000"/>
                </a:spcAft>
                <a:buClr>
                  <a:srgbClr val="015873"/>
                </a:buClr>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panose="020F0502020204030204" pitchFamily="34" charset="0"/>
                <a:ea typeface="+mn-ea"/>
                <a:cs typeface="Calibri" panose="020F0502020204030204" pitchFamily="34" charset="0"/>
              </a:endParaRPr>
            </a:p>
          </p:txBody>
        </p:sp>
        <p:sp>
          <p:nvSpPr>
            <p:cNvPr id="232" name="Freeform: Shape 231">
              <a:extLst>
                <a:ext uri="{FF2B5EF4-FFF2-40B4-BE49-F238E27FC236}">
                  <a16:creationId xmlns:a16="http://schemas.microsoft.com/office/drawing/2014/main" id="{627DED65-7E07-49AA-9AA3-A5D673BA36A7}"/>
                </a:ext>
              </a:extLst>
            </p:cNvPr>
            <p:cNvSpPr/>
            <p:nvPr/>
          </p:nvSpPr>
          <p:spPr bwMode="auto">
            <a:xfrm rot="10800000">
              <a:off x="10389475" y="4581619"/>
              <a:ext cx="353655" cy="492709"/>
            </a:xfrm>
            <a:custGeom>
              <a:avLst/>
              <a:gdLst>
                <a:gd name="connsiteX0" fmla="*/ 105467 w 353655"/>
                <a:gd name="connsiteY0" fmla="*/ 492709 h 492709"/>
                <a:gd name="connsiteX1" fmla="*/ 77593 w 353655"/>
                <a:gd name="connsiteY1" fmla="*/ 489899 h 492709"/>
                <a:gd name="connsiteX2" fmla="*/ 58246 w 353655"/>
                <a:gd name="connsiteY2" fmla="*/ 466450 h 492709"/>
                <a:gd name="connsiteX3" fmla="*/ 0 w 353655"/>
                <a:gd name="connsiteY3" fmla="*/ 275767 h 492709"/>
                <a:gd name="connsiteX4" fmla="*/ 99890 w 353655"/>
                <a:gd name="connsiteY4" fmla="*/ 34609 h 492709"/>
                <a:gd name="connsiteX5" fmla="*/ 141839 w 353655"/>
                <a:gd name="connsiteY5" fmla="*/ 0 h 492709"/>
                <a:gd name="connsiteX6" fmla="*/ 155485 w 353655"/>
                <a:gd name="connsiteY6" fmla="*/ 1375 h 492709"/>
                <a:gd name="connsiteX7" fmla="*/ 353655 w 353655"/>
                <a:gd name="connsiteY7" fmla="*/ 244521 h 492709"/>
                <a:gd name="connsiteX8" fmla="*/ 105467 w 353655"/>
                <a:gd name="connsiteY8" fmla="*/ 492709 h 4927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3655" h="492709">
                  <a:moveTo>
                    <a:pt x="105467" y="492709"/>
                  </a:moveTo>
                  <a:lnTo>
                    <a:pt x="77593" y="489899"/>
                  </a:lnTo>
                  <a:lnTo>
                    <a:pt x="58246" y="466450"/>
                  </a:lnTo>
                  <a:cubicBezTo>
                    <a:pt x="21472" y="412019"/>
                    <a:pt x="0" y="346401"/>
                    <a:pt x="0" y="275767"/>
                  </a:cubicBezTo>
                  <a:cubicBezTo>
                    <a:pt x="0" y="181589"/>
                    <a:pt x="38173" y="96327"/>
                    <a:pt x="99890" y="34609"/>
                  </a:cubicBezTo>
                  <a:lnTo>
                    <a:pt x="141839" y="0"/>
                  </a:lnTo>
                  <a:lnTo>
                    <a:pt x="155485" y="1375"/>
                  </a:lnTo>
                  <a:cubicBezTo>
                    <a:pt x="268580" y="24518"/>
                    <a:pt x="353655" y="124585"/>
                    <a:pt x="353655" y="244521"/>
                  </a:cubicBezTo>
                  <a:cubicBezTo>
                    <a:pt x="353655" y="381591"/>
                    <a:pt x="242537" y="492709"/>
                    <a:pt x="105467" y="492709"/>
                  </a:cubicBezTo>
                  <a:close/>
                </a:path>
              </a:pathLst>
            </a:custGeom>
            <a:solidFill>
              <a:schemeClr val="accent4"/>
            </a:solidFill>
            <a:ln w="0">
              <a:noFill/>
              <a:miter lim="800000"/>
              <a:headEnd/>
              <a:tailEnd/>
            </a:ln>
          </p:spPr>
          <p:txBody>
            <a:bodyPr wrap="square" rtlCol="0" anchor="b">
              <a:noAutofit/>
            </a:bodyPr>
            <a:lstStyle/>
            <a:p>
              <a:pPr marL="0" marR="0" lvl="0" indent="0" algn="ctr" defTabSz="914400" rtl="0" eaLnBrk="1" fontAlgn="base" latinLnBrk="0" hangingPunct="1">
                <a:lnSpc>
                  <a:spcPct val="100000"/>
                </a:lnSpc>
                <a:spcBef>
                  <a:spcPct val="35000"/>
                </a:spcBef>
                <a:spcAft>
                  <a:spcPct val="25000"/>
                </a:spcAft>
                <a:buClr>
                  <a:srgbClr val="015873"/>
                </a:buClr>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panose="020F0502020204030204" pitchFamily="34" charset="0"/>
                <a:ea typeface="+mn-ea"/>
                <a:cs typeface="Calibri" panose="020F0502020204030204" pitchFamily="34" charset="0"/>
              </a:endParaRPr>
            </a:p>
          </p:txBody>
        </p:sp>
        <p:sp>
          <p:nvSpPr>
            <p:cNvPr id="233" name="Rectangle 232">
              <a:extLst>
                <a:ext uri="{FF2B5EF4-FFF2-40B4-BE49-F238E27FC236}">
                  <a16:creationId xmlns:a16="http://schemas.microsoft.com/office/drawing/2014/main" id="{6ED54B90-88A9-4AEC-A9AF-386F13A81FA7}"/>
                </a:ext>
              </a:extLst>
            </p:cNvPr>
            <p:cNvSpPr/>
            <p:nvPr/>
          </p:nvSpPr>
          <p:spPr bwMode="auto">
            <a:xfrm rot="20623326">
              <a:off x="10234028" y="4894799"/>
              <a:ext cx="174037" cy="76516"/>
            </a:xfrm>
            <a:prstGeom prst="rect">
              <a:avLst/>
            </a:prstGeom>
            <a:solidFill>
              <a:schemeClr val="accent5"/>
            </a:solidFill>
            <a:ln w="0">
              <a:noFill/>
              <a:miter lim="800000"/>
              <a:headEnd/>
              <a:tailEnd/>
            </a:ln>
          </p:spPr>
          <p:txBody>
            <a:bodyPr rtlCol="0" anchor="b"/>
            <a:lstStyle/>
            <a:p>
              <a:pPr marL="0" marR="0" lvl="0" indent="0" algn="ctr" defTabSz="914400" rtl="0" eaLnBrk="1" fontAlgn="base" latinLnBrk="0" hangingPunct="1">
                <a:lnSpc>
                  <a:spcPct val="100000"/>
                </a:lnSpc>
                <a:spcBef>
                  <a:spcPct val="35000"/>
                </a:spcBef>
                <a:spcAft>
                  <a:spcPct val="25000"/>
                </a:spcAft>
                <a:buClr>
                  <a:srgbClr val="015873"/>
                </a:buClr>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panose="020F0502020204030204" pitchFamily="34" charset="0"/>
                <a:ea typeface="+mn-ea"/>
                <a:cs typeface="Calibri" panose="020F0502020204030204" pitchFamily="34" charset="0"/>
              </a:endParaRPr>
            </a:p>
          </p:txBody>
        </p:sp>
        <p:sp>
          <p:nvSpPr>
            <p:cNvPr id="238" name="Freeform: Shape 237">
              <a:extLst>
                <a:ext uri="{FF2B5EF4-FFF2-40B4-BE49-F238E27FC236}">
                  <a16:creationId xmlns:a16="http://schemas.microsoft.com/office/drawing/2014/main" id="{737C2B04-010A-4791-B50E-2B8714BCF84F}"/>
                </a:ext>
              </a:extLst>
            </p:cNvPr>
            <p:cNvSpPr/>
            <p:nvPr/>
          </p:nvSpPr>
          <p:spPr bwMode="auto">
            <a:xfrm>
              <a:off x="10063124" y="4581780"/>
              <a:ext cx="217303" cy="529833"/>
            </a:xfrm>
            <a:custGeom>
              <a:avLst/>
              <a:gdLst>
                <a:gd name="connsiteX0" fmla="*/ 76487 w 217303"/>
                <a:gd name="connsiteY0" fmla="*/ 0 h 529833"/>
                <a:gd name="connsiteX1" fmla="*/ 217303 w 217303"/>
                <a:gd name="connsiteY1" fmla="*/ 529833 h 529833"/>
                <a:gd name="connsiteX2" fmla="*/ 208297 w 217303"/>
                <a:gd name="connsiteY2" fmla="*/ 527037 h 529833"/>
                <a:gd name="connsiteX3" fmla="*/ 0 w 217303"/>
                <a:gd name="connsiteY3" fmla="*/ 212790 h 529833"/>
                <a:gd name="connsiteX4" fmla="*/ 58246 w 217303"/>
                <a:gd name="connsiteY4" fmla="*/ 22107 h 529833"/>
                <a:gd name="connsiteX5" fmla="*/ 76487 w 217303"/>
                <a:gd name="connsiteY5" fmla="*/ 0 h 5298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7303" h="529833">
                  <a:moveTo>
                    <a:pt x="76487" y="0"/>
                  </a:moveTo>
                  <a:lnTo>
                    <a:pt x="217303" y="529833"/>
                  </a:lnTo>
                  <a:lnTo>
                    <a:pt x="208297" y="527037"/>
                  </a:lnTo>
                  <a:cubicBezTo>
                    <a:pt x="85889" y="475263"/>
                    <a:pt x="0" y="354057"/>
                    <a:pt x="0" y="212790"/>
                  </a:cubicBezTo>
                  <a:cubicBezTo>
                    <a:pt x="0" y="142157"/>
                    <a:pt x="21472" y="76538"/>
                    <a:pt x="58246" y="22107"/>
                  </a:cubicBezTo>
                  <a:lnTo>
                    <a:pt x="76487" y="0"/>
                  </a:lnTo>
                  <a:close/>
                </a:path>
              </a:pathLst>
            </a:custGeom>
            <a:solidFill>
              <a:schemeClr val="accent1"/>
            </a:solidFill>
            <a:ln w="28575">
              <a:noFill/>
              <a:miter lim="800000"/>
              <a:headEnd/>
              <a:tailEnd/>
            </a:ln>
          </p:spPr>
          <p:txBody>
            <a:bodyPr wrap="square" rtlCol="0" anchor="b">
              <a:noAutofit/>
            </a:bodyPr>
            <a:lstStyle/>
            <a:p>
              <a:pPr marL="0" marR="0" lvl="0" indent="0" algn="ctr" defTabSz="914400" rtl="0" eaLnBrk="1" fontAlgn="base" latinLnBrk="0" hangingPunct="1">
                <a:lnSpc>
                  <a:spcPct val="100000"/>
                </a:lnSpc>
                <a:spcBef>
                  <a:spcPct val="35000"/>
                </a:spcBef>
                <a:spcAft>
                  <a:spcPct val="25000"/>
                </a:spcAft>
                <a:buClr>
                  <a:srgbClr val="015873"/>
                </a:buClr>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panose="020F0502020204030204" pitchFamily="34" charset="0"/>
                <a:ea typeface="+mn-ea"/>
                <a:cs typeface="Calibri" panose="020F0502020204030204" pitchFamily="34" charset="0"/>
              </a:endParaRPr>
            </a:p>
          </p:txBody>
        </p:sp>
        <p:sp>
          <p:nvSpPr>
            <p:cNvPr id="239" name="Oval 238">
              <a:extLst>
                <a:ext uri="{FF2B5EF4-FFF2-40B4-BE49-F238E27FC236}">
                  <a16:creationId xmlns:a16="http://schemas.microsoft.com/office/drawing/2014/main" id="{1FA43AE3-1482-4843-B612-BC8AFFD2A15F}"/>
                </a:ext>
              </a:extLst>
            </p:cNvPr>
            <p:cNvSpPr/>
            <p:nvPr/>
          </p:nvSpPr>
          <p:spPr bwMode="auto">
            <a:xfrm>
              <a:off x="10063219" y="4456813"/>
              <a:ext cx="682096" cy="682096"/>
            </a:xfrm>
            <a:prstGeom prst="ellipse">
              <a:avLst/>
            </a:prstGeom>
            <a:noFill/>
            <a:ln w="28575">
              <a:solidFill>
                <a:schemeClr val="bg1"/>
              </a:solidFill>
              <a:miter lim="800000"/>
              <a:headEnd/>
              <a:tailEnd/>
            </a:ln>
          </p:spPr>
          <p:txBody>
            <a:bodyPr rtlCol="0" anchor="b"/>
            <a:lstStyle/>
            <a:p>
              <a:pPr marL="0" marR="0" lvl="0" indent="0" algn="ctr" defTabSz="914400" rtl="0" eaLnBrk="1" fontAlgn="base" latinLnBrk="0" hangingPunct="1">
                <a:lnSpc>
                  <a:spcPct val="100000"/>
                </a:lnSpc>
                <a:spcBef>
                  <a:spcPct val="35000"/>
                </a:spcBef>
                <a:spcAft>
                  <a:spcPct val="25000"/>
                </a:spcAft>
                <a:buClr>
                  <a:srgbClr val="015873"/>
                </a:buClr>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panose="020F0502020204030204" pitchFamily="34" charset="0"/>
                <a:ea typeface="+mn-ea"/>
                <a:cs typeface="Calibri" panose="020F0502020204030204" pitchFamily="34" charset="0"/>
              </a:endParaRPr>
            </a:p>
          </p:txBody>
        </p:sp>
      </p:grpSp>
      <p:sp>
        <p:nvSpPr>
          <p:cNvPr id="240" name="Freeform: Shape 239">
            <a:extLst>
              <a:ext uri="{FF2B5EF4-FFF2-40B4-BE49-F238E27FC236}">
                <a16:creationId xmlns:a16="http://schemas.microsoft.com/office/drawing/2014/main" id="{F5FC6FF1-787D-4813-A054-A9BE3EBF074A}"/>
              </a:ext>
            </a:extLst>
          </p:cNvPr>
          <p:cNvSpPr/>
          <p:nvPr/>
        </p:nvSpPr>
        <p:spPr>
          <a:xfrm>
            <a:off x="7995031" y="3622954"/>
            <a:ext cx="767600" cy="561975"/>
          </a:xfrm>
          <a:custGeom>
            <a:avLst/>
            <a:gdLst>
              <a:gd name="connsiteX0" fmla="*/ 0 w 885825"/>
              <a:gd name="connsiteY0" fmla="*/ 561975 h 561975"/>
              <a:gd name="connsiteX1" fmla="*/ 704850 w 885825"/>
              <a:gd name="connsiteY1" fmla="*/ 561975 h 561975"/>
              <a:gd name="connsiteX2" fmla="*/ 885825 w 885825"/>
              <a:gd name="connsiteY2" fmla="*/ 0 h 561975"/>
            </a:gdLst>
            <a:ahLst/>
            <a:cxnLst>
              <a:cxn ang="0">
                <a:pos x="connsiteX0" y="connsiteY0"/>
              </a:cxn>
              <a:cxn ang="0">
                <a:pos x="connsiteX1" y="connsiteY1"/>
              </a:cxn>
              <a:cxn ang="0">
                <a:pos x="connsiteX2" y="connsiteY2"/>
              </a:cxn>
            </a:cxnLst>
            <a:rect l="l" t="t" r="r" b="b"/>
            <a:pathLst>
              <a:path w="885825" h="561975">
                <a:moveTo>
                  <a:pt x="0" y="561975"/>
                </a:moveTo>
                <a:lnTo>
                  <a:pt x="704850" y="561975"/>
                </a:lnTo>
                <a:lnTo>
                  <a:pt x="885825" y="0"/>
                </a:ln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dirty="0">
              <a:ln>
                <a:noFill/>
              </a:ln>
              <a:solidFill>
                <a:srgbClr val="FFFFFF"/>
              </a:solidFill>
              <a:effectLst/>
              <a:uLnTx/>
              <a:uFillTx/>
              <a:latin typeface="Calibri" panose="020F0502020204030204" pitchFamily="34" charset="0"/>
              <a:ea typeface="+mn-ea"/>
              <a:cs typeface="Calibri" panose="020F0502020204030204" pitchFamily="34" charset="0"/>
            </a:endParaRPr>
          </a:p>
        </p:txBody>
      </p:sp>
    </p:spTree>
    <p:extLst>
      <p:ext uri="{BB962C8B-B14F-4D97-AF65-F5344CB8AC3E}">
        <p14:creationId xmlns:p14="http://schemas.microsoft.com/office/powerpoint/2010/main" val="102874293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EA7432-04D5-4546-AFED-E485C0A1DD28}"/>
              </a:ext>
            </a:extLst>
          </p:cNvPr>
          <p:cNvSpPr>
            <a:spLocks noGrp="1"/>
          </p:cNvSpPr>
          <p:nvPr>
            <p:ph type="title"/>
          </p:nvPr>
        </p:nvSpPr>
        <p:spPr/>
        <p:txBody>
          <a:bodyPr/>
          <a:lstStyle/>
          <a:p>
            <a:r>
              <a:rPr lang="en-US"/>
              <a:t>TROPiCS-02 Phase 3 Trial</a:t>
            </a:r>
            <a:endParaRPr lang="en-US" dirty="0"/>
          </a:p>
        </p:txBody>
      </p:sp>
      <p:sp>
        <p:nvSpPr>
          <p:cNvPr id="59" name="Freeform 58">
            <a:extLst>
              <a:ext uri="{FF2B5EF4-FFF2-40B4-BE49-F238E27FC236}">
                <a16:creationId xmlns:a16="http://schemas.microsoft.com/office/drawing/2014/main" id="{756EC199-07E3-4959-2074-E8DB983EA9CB}"/>
              </a:ext>
            </a:extLst>
          </p:cNvPr>
          <p:cNvSpPr/>
          <p:nvPr/>
        </p:nvSpPr>
        <p:spPr>
          <a:xfrm>
            <a:off x="-555674" y="1384790"/>
            <a:ext cx="407963" cy="703385"/>
          </a:xfrm>
          <a:custGeom>
            <a:avLst/>
            <a:gdLst>
              <a:gd name="connsiteX0" fmla="*/ 133643 w 407963"/>
              <a:gd name="connsiteY0" fmla="*/ 0 h 703385"/>
              <a:gd name="connsiteX1" fmla="*/ 0 w 407963"/>
              <a:gd name="connsiteY1" fmla="*/ 407964 h 703385"/>
              <a:gd name="connsiteX2" fmla="*/ 407963 w 407963"/>
              <a:gd name="connsiteY2" fmla="*/ 703385 h 703385"/>
            </a:gdLst>
            <a:ahLst/>
            <a:cxnLst>
              <a:cxn ang="0">
                <a:pos x="connsiteX0" y="connsiteY0"/>
              </a:cxn>
              <a:cxn ang="0">
                <a:pos x="connsiteX1" y="connsiteY1"/>
              </a:cxn>
              <a:cxn ang="0">
                <a:pos x="connsiteX2" y="connsiteY2"/>
              </a:cxn>
            </a:cxnLst>
            <a:rect l="l" t="t" r="r" b="b"/>
            <a:pathLst>
              <a:path w="407963" h="703385">
                <a:moveTo>
                  <a:pt x="133643" y="0"/>
                </a:moveTo>
                <a:lnTo>
                  <a:pt x="0" y="407964"/>
                </a:lnTo>
                <a:lnTo>
                  <a:pt x="407963" y="703385"/>
                </a:lnTo>
              </a:path>
            </a:pathLst>
          </a:cu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2CACEEEA-E7DC-F66E-FA51-329D19C70676}"/>
              </a:ext>
            </a:extLst>
          </p:cNvPr>
          <p:cNvSpPr/>
          <p:nvPr/>
        </p:nvSpPr>
        <p:spPr>
          <a:xfrm>
            <a:off x="719665" y="1643988"/>
            <a:ext cx="3274937" cy="3539893"/>
          </a:xfrm>
          <a:prstGeom prst="rect">
            <a:avLst/>
          </a:prstGeom>
          <a:solidFill>
            <a:schemeClr val="bg1"/>
          </a:solidFill>
          <a:ln w="12700" cap="flat" cmpd="sng" algn="ctr">
            <a:solidFill>
              <a:schemeClr val="tx1"/>
            </a:solidFill>
            <a:prstDash val="solid"/>
            <a:round/>
            <a:headEnd type="none" w="med" len="med"/>
            <a:tailEnd type="none" w="med" len="med"/>
          </a:ln>
          <a:effectLst/>
        </p:spPr>
        <p:txBody>
          <a:bodyPr rtlCol="0" anchor="ctr"/>
          <a:lstStyle/>
          <a:p>
            <a:pPr marL="108673" defTabSz="857470">
              <a:spcBef>
                <a:spcPts val="563"/>
              </a:spcBef>
              <a:defRPr/>
            </a:pPr>
            <a:r>
              <a:rPr lang="en-US" sz="1500" b="1" kern="0" dirty="0">
                <a:latin typeface="Arial" panose="020B0604020202020204"/>
              </a:rPr>
              <a:t>Metastatic or locally recurrent inoperable HR+/HER2− breast cancer that progressed after:</a:t>
            </a:r>
          </a:p>
          <a:p>
            <a:pPr marL="108673" defTabSz="857470">
              <a:spcBef>
                <a:spcPts val="563"/>
              </a:spcBef>
              <a:defRPr/>
            </a:pPr>
            <a:endParaRPr lang="en-US" sz="750" b="1" kern="0" dirty="0">
              <a:latin typeface="Arial" panose="020B0604020202020204"/>
            </a:endParaRPr>
          </a:p>
          <a:p>
            <a:pPr marL="217345" lvl="1" indent="-108673" defTabSz="857470">
              <a:spcBef>
                <a:spcPts val="563"/>
              </a:spcBef>
              <a:buFont typeface="Arial" panose="020B0604020202020204" pitchFamily="34" charset="0"/>
              <a:buChar char="•"/>
              <a:defRPr/>
            </a:pPr>
            <a:r>
              <a:rPr lang="en-US" sz="1313" kern="0" dirty="0">
                <a:latin typeface="Arial"/>
              </a:rPr>
              <a:t>At least 1 endocrine therapy, </a:t>
            </a:r>
            <a:r>
              <a:rPr lang="en-US" sz="1313" kern="0" dirty="0" err="1">
                <a:latin typeface="Arial"/>
              </a:rPr>
              <a:t>taxane</a:t>
            </a:r>
            <a:r>
              <a:rPr lang="en-US" sz="1313" kern="0" dirty="0">
                <a:latin typeface="Arial"/>
              </a:rPr>
              <a:t>, and CDK4/6i in any setting</a:t>
            </a:r>
          </a:p>
          <a:p>
            <a:pPr marL="217345" lvl="1" indent="-108673" defTabSz="857470">
              <a:spcBef>
                <a:spcPts val="563"/>
              </a:spcBef>
              <a:buFont typeface="Arial" panose="020B0604020202020204" pitchFamily="34" charset="0"/>
              <a:buChar char="•"/>
              <a:defRPr/>
            </a:pPr>
            <a:r>
              <a:rPr lang="en-US" sz="1313" kern="0" dirty="0">
                <a:latin typeface="Arial"/>
              </a:rPr>
              <a:t>At least 2, but no more than 4, lines of chemotherapy for metastatic disease</a:t>
            </a:r>
            <a:endParaRPr lang="en-US" sz="1313" strike="sngStrike" kern="0" baseline="30000" dirty="0">
              <a:latin typeface="Arial"/>
            </a:endParaRPr>
          </a:p>
          <a:p>
            <a:pPr marL="428735" lvl="2" indent="-110161">
              <a:spcBef>
                <a:spcPts val="563"/>
              </a:spcBef>
              <a:buFont typeface="Arial" panose="020B0604020202020204" pitchFamily="34" charset="0"/>
              <a:buChar char="•"/>
              <a:defRPr/>
            </a:pPr>
            <a:r>
              <a:rPr lang="en-US" sz="1125" kern="0" dirty="0">
                <a:latin typeface="Arial"/>
              </a:rPr>
              <a:t>(Neo)adjuvant therapy for early-stage disease qualified as a prior line of chemotherapy if disease recurred within 12 months</a:t>
            </a:r>
          </a:p>
          <a:p>
            <a:pPr marL="217345" lvl="1" indent="-108673" defTabSz="857470">
              <a:spcBef>
                <a:spcPts val="563"/>
              </a:spcBef>
              <a:buFont typeface="Arial" panose="020B0604020202020204" pitchFamily="34" charset="0"/>
              <a:buChar char="•"/>
              <a:defRPr/>
            </a:pPr>
            <a:r>
              <a:rPr lang="en-US" sz="1313" kern="0" dirty="0">
                <a:latin typeface="Arial"/>
              </a:rPr>
              <a:t>Measurable disease by RECIST 1.1</a:t>
            </a:r>
          </a:p>
          <a:p>
            <a:pPr marL="108672" lvl="1" algn="ctr" defTabSz="857470">
              <a:spcBef>
                <a:spcPts val="563"/>
              </a:spcBef>
              <a:defRPr/>
            </a:pPr>
            <a:br>
              <a:rPr lang="en-US" sz="1313" kern="0" dirty="0">
                <a:latin typeface="Arial"/>
              </a:rPr>
            </a:br>
            <a:r>
              <a:rPr lang="en-US" sz="1313" kern="0" dirty="0">
                <a:latin typeface="Arial"/>
              </a:rPr>
              <a:t>N=543</a:t>
            </a:r>
          </a:p>
        </p:txBody>
      </p:sp>
      <p:grpSp>
        <p:nvGrpSpPr>
          <p:cNvPr id="18" name="Group 17">
            <a:extLst>
              <a:ext uri="{FF2B5EF4-FFF2-40B4-BE49-F238E27FC236}">
                <a16:creationId xmlns:a16="http://schemas.microsoft.com/office/drawing/2014/main" id="{1D894590-85AA-2483-9E3F-BF9EC09D21EA}"/>
              </a:ext>
            </a:extLst>
          </p:cNvPr>
          <p:cNvGrpSpPr/>
          <p:nvPr/>
        </p:nvGrpSpPr>
        <p:grpSpPr>
          <a:xfrm>
            <a:off x="4008180" y="2540584"/>
            <a:ext cx="1420040" cy="1363560"/>
            <a:chOff x="3613186" y="2951688"/>
            <a:chExt cx="1645921" cy="1454275"/>
          </a:xfrm>
        </p:grpSpPr>
        <p:cxnSp>
          <p:nvCxnSpPr>
            <p:cNvPr id="19" name="Elbow Connector 30">
              <a:extLst>
                <a:ext uri="{FF2B5EF4-FFF2-40B4-BE49-F238E27FC236}">
                  <a16:creationId xmlns:a16="http://schemas.microsoft.com/office/drawing/2014/main" id="{7FBFB6BB-C7F1-3E96-9CAD-8244252869ED}"/>
                </a:ext>
              </a:extLst>
            </p:cNvPr>
            <p:cNvCxnSpPr>
              <a:cxnSpLocks/>
            </p:cNvCxnSpPr>
            <p:nvPr/>
          </p:nvCxnSpPr>
          <p:spPr>
            <a:xfrm flipV="1">
              <a:off x="3613186" y="2951688"/>
              <a:ext cx="1645921" cy="789222"/>
            </a:xfrm>
            <a:prstGeom prst="bentConnector3">
              <a:avLst>
                <a:gd name="adj1" fmla="val 78736"/>
              </a:avLst>
            </a:prstGeom>
            <a:noFill/>
            <a:ln w="28575" cap="flat" cmpd="sng" algn="ctr">
              <a:solidFill>
                <a:srgbClr val="000000"/>
              </a:solidFill>
              <a:prstDash val="solid"/>
              <a:miter lim="800000"/>
              <a:tailEnd type="triangle"/>
            </a:ln>
            <a:effectLst/>
          </p:spPr>
        </p:cxnSp>
        <p:cxnSp>
          <p:nvCxnSpPr>
            <p:cNvPr id="20" name="Elbow Connector 31">
              <a:extLst>
                <a:ext uri="{FF2B5EF4-FFF2-40B4-BE49-F238E27FC236}">
                  <a16:creationId xmlns:a16="http://schemas.microsoft.com/office/drawing/2014/main" id="{281071B6-E32C-1754-0AB1-8E9964580266}"/>
                </a:ext>
              </a:extLst>
            </p:cNvPr>
            <p:cNvCxnSpPr>
              <a:cxnSpLocks/>
            </p:cNvCxnSpPr>
            <p:nvPr/>
          </p:nvCxnSpPr>
          <p:spPr>
            <a:xfrm rot="10800000" flipH="1" flipV="1">
              <a:off x="3613187" y="3740910"/>
              <a:ext cx="1645920" cy="665053"/>
            </a:xfrm>
            <a:prstGeom prst="bentConnector3">
              <a:avLst>
                <a:gd name="adj1" fmla="val 78368"/>
              </a:avLst>
            </a:prstGeom>
            <a:noFill/>
            <a:ln w="28575" cap="flat" cmpd="sng" algn="ctr">
              <a:solidFill>
                <a:srgbClr val="000000"/>
              </a:solidFill>
              <a:prstDash val="solid"/>
              <a:miter lim="800000"/>
              <a:tailEnd type="triangle"/>
            </a:ln>
            <a:effectLst/>
          </p:spPr>
        </p:cxnSp>
      </p:grpSp>
      <p:sp>
        <p:nvSpPr>
          <p:cNvPr id="21" name="Rectangle 20">
            <a:extLst>
              <a:ext uri="{FF2B5EF4-FFF2-40B4-BE49-F238E27FC236}">
                <a16:creationId xmlns:a16="http://schemas.microsoft.com/office/drawing/2014/main" id="{D3405470-C9B5-B17B-811B-733145E11F7C}"/>
              </a:ext>
            </a:extLst>
          </p:cNvPr>
          <p:cNvSpPr/>
          <p:nvPr/>
        </p:nvSpPr>
        <p:spPr>
          <a:xfrm>
            <a:off x="5438714" y="2137497"/>
            <a:ext cx="3774189" cy="1028834"/>
          </a:xfrm>
          <a:prstGeom prst="rect">
            <a:avLst/>
          </a:prstGeom>
          <a:ln/>
        </p:spPr>
        <p:style>
          <a:lnRef idx="1">
            <a:schemeClr val="accent1"/>
          </a:lnRef>
          <a:fillRef idx="3">
            <a:schemeClr val="accent1"/>
          </a:fillRef>
          <a:effectRef idx="2">
            <a:schemeClr val="accent1"/>
          </a:effectRef>
          <a:fontRef idx="minor">
            <a:schemeClr val="lt1"/>
          </a:fontRef>
        </p:style>
        <p:txBody>
          <a:bodyPr rtlCol="0" anchor="ctr"/>
          <a:lstStyle/>
          <a:p>
            <a:pPr algn="ctr" defTabSz="857470">
              <a:defRPr/>
            </a:pPr>
            <a:r>
              <a:rPr lang="en-GB" sz="1500" b="1" kern="0" dirty="0">
                <a:solidFill>
                  <a:srgbClr val="FFFFFF"/>
                </a:solidFill>
                <a:latin typeface="Arial"/>
              </a:rPr>
              <a:t>Sacituzumab </a:t>
            </a:r>
            <a:r>
              <a:rPr lang="en-GB" sz="1500" b="1" kern="0" dirty="0" err="1">
                <a:solidFill>
                  <a:srgbClr val="FFFFFF"/>
                </a:solidFill>
                <a:latin typeface="Arial"/>
              </a:rPr>
              <a:t>govitecan</a:t>
            </a:r>
            <a:r>
              <a:rPr lang="en-GB" sz="1500" b="1" kern="0" dirty="0">
                <a:solidFill>
                  <a:srgbClr val="FFFFFF"/>
                </a:solidFill>
                <a:latin typeface="Arial"/>
              </a:rPr>
              <a:t> </a:t>
            </a:r>
          </a:p>
          <a:p>
            <a:pPr algn="ctr" defTabSz="857470">
              <a:defRPr/>
            </a:pPr>
            <a:r>
              <a:rPr lang="en-GB" sz="1500" b="1" kern="0" dirty="0">
                <a:solidFill>
                  <a:srgbClr val="FFFFFF"/>
                </a:solidFill>
                <a:latin typeface="Arial"/>
              </a:rPr>
              <a:t>10 mg/kg IV</a:t>
            </a:r>
          </a:p>
          <a:p>
            <a:pPr algn="ctr" defTabSz="857470">
              <a:defRPr/>
            </a:pPr>
            <a:r>
              <a:rPr lang="en-GB" sz="1500" b="1" kern="0" dirty="0">
                <a:solidFill>
                  <a:srgbClr val="FFFFFF"/>
                </a:solidFill>
                <a:latin typeface="Arial"/>
              </a:rPr>
              <a:t> days 1 and 8, every 21 days</a:t>
            </a:r>
          </a:p>
          <a:p>
            <a:pPr algn="ctr" defTabSz="857470">
              <a:defRPr/>
            </a:pPr>
            <a:r>
              <a:rPr lang="en-GB" sz="1500" b="1" kern="0" dirty="0">
                <a:solidFill>
                  <a:srgbClr val="FFFFFF"/>
                </a:solidFill>
                <a:latin typeface="Arial"/>
              </a:rPr>
              <a:t>n=272</a:t>
            </a:r>
          </a:p>
        </p:txBody>
      </p:sp>
      <p:sp>
        <p:nvSpPr>
          <p:cNvPr id="22" name="Rectangle 21">
            <a:extLst>
              <a:ext uri="{FF2B5EF4-FFF2-40B4-BE49-F238E27FC236}">
                <a16:creationId xmlns:a16="http://schemas.microsoft.com/office/drawing/2014/main" id="{1099EC72-BCAA-921C-645B-9F98B5368546}"/>
              </a:ext>
            </a:extLst>
          </p:cNvPr>
          <p:cNvSpPr/>
          <p:nvPr/>
        </p:nvSpPr>
        <p:spPr>
          <a:xfrm>
            <a:off x="5438715" y="3278395"/>
            <a:ext cx="3774188" cy="1028834"/>
          </a:xfrm>
          <a:prstGeom prst="rect">
            <a:avLst/>
          </a:prstGeom>
          <a:ln/>
        </p:spPr>
        <p:style>
          <a:lnRef idx="1">
            <a:schemeClr val="accent6"/>
          </a:lnRef>
          <a:fillRef idx="3">
            <a:schemeClr val="accent6"/>
          </a:fillRef>
          <a:effectRef idx="2">
            <a:schemeClr val="accent6"/>
          </a:effectRef>
          <a:fontRef idx="minor">
            <a:schemeClr val="lt1"/>
          </a:fontRef>
        </p:style>
        <p:txBody>
          <a:bodyPr rtlCol="0" anchor="ctr"/>
          <a:lstStyle/>
          <a:p>
            <a:pPr algn="ctr" defTabSz="857470">
              <a:buClr>
                <a:srgbClr val="FFFFFF"/>
              </a:buClr>
              <a:defRPr/>
            </a:pPr>
            <a:r>
              <a:rPr lang="en-GB" sz="1500" b="1" kern="0" dirty="0">
                <a:solidFill>
                  <a:schemeClr val="bg1"/>
                </a:solidFill>
                <a:latin typeface="Arial"/>
              </a:rPr>
              <a:t>Treatment of physician’s choice</a:t>
            </a:r>
            <a:endParaRPr lang="en-GB" sz="1500" b="1" kern="0" baseline="30000" dirty="0">
              <a:solidFill>
                <a:schemeClr val="bg1"/>
              </a:solidFill>
              <a:latin typeface="Arial"/>
            </a:endParaRPr>
          </a:p>
          <a:p>
            <a:pPr algn="ctr" defTabSz="857470">
              <a:buClr>
                <a:srgbClr val="FFFFFF"/>
              </a:buClr>
              <a:defRPr/>
            </a:pPr>
            <a:r>
              <a:rPr lang="en-GB" sz="1500" b="1" kern="0" dirty="0">
                <a:solidFill>
                  <a:schemeClr val="bg1"/>
                </a:solidFill>
                <a:latin typeface="Arial"/>
              </a:rPr>
              <a:t>(capecitabine, vinorelbine, </a:t>
            </a:r>
            <a:br>
              <a:rPr lang="en-GB" sz="1500" b="1" kern="0" dirty="0">
                <a:solidFill>
                  <a:schemeClr val="bg1"/>
                </a:solidFill>
                <a:latin typeface="Arial"/>
              </a:rPr>
            </a:br>
            <a:r>
              <a:rPr lang="en-GB" sz="1500" b="1" kern="0" dirty="0">
                <a:solidFill>
                  <a:schemeClr val="bg1"/>
                </a:solidFill>
                <a:latin typeface="Arial"/>
              </a:rPr>
              <a:t>gemcitabine or </a:t>
            </a:r>
            <a:r>
              <a:rPr lang="en-GB" sz="1500" b="1" kern="0" dirty="0" err="1">
                <a:solidFill>
                  <a:schemeClr val="bg1"/>
                </a:solidFill>
                <a:latin typeface="Arial"/>
              </a:rPr>
              <a:t>eribulin</a:t>
            </a:r>
            <a:r>
              <a:rPr lang="en-GB" sz="1500" b="1" kern="0" dirty="0">
                <a:solidFill>
                  <a:schemeClr val="bg1"/>
                </a:solidFill>
                <a:latin typeface="Arial"/>
              </a:rPr>
              <a:t>)</a:t>
            </a:r>
            <a:br>
              <a:rPr lang="en-GB" sz="1500" b="1" kern="0" dirty="0">
                <a:solidFill>
                  <a:schemeClr val="bg1"/>
                </a:solidFill>
                <a:latin typeface="Arial"/>
              </a:rPr>
            </a:br>
            <a:r>
              <a:rPr lang="en-GB" sz="1500" b="1" kern="0" dirty="0">
                <a:solidFill>
                  <a:schemeClr val="bg1"/>
                </a:solidFill>
                <a:latin typeface="Arial"/>
              </a:rPr>
              <a:t>n=271</a:t>
            </a:r>
          </a:p>
        </p:txBody>
      </p:sp>
      <p:grpSp>
        <p:nvGrpSpPr>
          <p:cNvPr id="23" name="Group 22">
            <a:extLst>
              <a:ext uri="{FF2B5EF4-FFF2-40B4-BE49-F238E27FC236}">
                <a16:creationId xmlns:a16="http://schemas.microsoft.com/office/drawing/2014/main" id="{5E5F31A3-B079-E3AE-B147-641C30F6585A}"/>
              </a:ext>
            </a:extLst>
          </p:cNvPr>
          <p:cNvGrpSpPr/>
          <p:nvPr/>
        </p:nvGrpSpPr>
        <p:grpSpPr>
          <a:xfrm rot="10800000">
            <a:off x="9200299" y="2509681"/>
            <a:ext cx="963097" cy="1265679"/>
            <a:chOff x="3492074" y="2432528"/>
            <a:chExt cx="1230476" cy="1562600"/>
          </a:xfrm>
        </p:grpSpPr>
        <p:cxnSp>
          <p:nvCxnSpPr>
            <p:cNvPr id="24" name="Elbow Connector 30">
              <a:extLst>
                <a:ext uri="{FF2B5EF4-FFF2-40B4-BE49-F238E27FC236}">
                  <a16:creationId xmlns:a16="http://schemas.microsoft.com/office/drawing/2014/main" id="{7FEB482E-6B08-70EB-0924-E92DAA21BAD7}"/>
                </a:ext>
              </a:extLst>
            </p:cNvPr>
            <p:cNvCxnSpPr>
              <a:cxnSpLocks/>
            </p:cNvCxnSpPr>
            <p:nvPr/>
          </p:nvCxnSpPr>
          <p:spPr>
            <a:xfrm rot="10800000" flipH="1">
              <a:off x="3492074" y="2432528"/>
              <a:ext cx="1158476" cy="847508"/>
            </a:xfrm>
            <a:prstGeom prst="bentConnector3">
              <a:avLst>
                <a:gd name="adj1" fmla="val 78368"/>
              </a:avLst>
            </a:prstGeom>
            <a:noFill/>
            <a:ln w="28575" cap="flat" cmpd="sng" algn="ctr">
              <a:solidFill>
                <a:srgbClr val="000000"/>
              </a:solidFill>
              <a:prstDash val="solid"/>
              <a:miter lim="800000"/>
              <a:tailEnd type="triangle"/>
            </a:ln>
            <a:effectLst/>
          </p:spPr>
        </p:cxnSp>
        <p:cxnSp>
          <p:nvCxnSpPr>
            <p:cNvPr id="25" name="Elbow Connector 31">
              <a:extLst>
                <a:ext uri="{FF2B5EF4-FFF2-40B4-BE49-F238E27FC236}">
                  <a16:creationId xmlns:a16="http://schemas.microsoft.com/office/drawing/2014/main" id="{05C4FB58-63DE-F70A-36A3-4D9CABA6F0A9}"/>
                </a:ext>
              </a:extLst>
            </p:cNvPr>
            <p:cNvCxnSpPr>
              <a:cxnSpLocks/>
            </p:cNvCxnSpPr>
            <p:nvPr/>
          </p:nvCxnSpPr>
          <p:spPr>
            <a:xfrm>
              <a:off x="3564074" y="3280036"/>
              <a:ext cx="1158476" cy="715092"/>
            </a:xfrm>
            <a:prstGeom prst="bentConnector3">
              <a:avLst>
                <a:gd name="adj1" fmla="val 72512"/>
              </a:avLst>
            </a:prstGeom>
            <a:noFill/>
            <a:ln w="28575" cap="flat" cmpd="sng" algn="ctr">
              <a:solidFill>
                <a:srgbClr val="000000"/>
              </a:solidFill>
              <a:prstDash val="solid"/>
              <a:miter lim="800000"/>
              <a:tailEnd type="triangle"/>
            </a:ln>
            <a:effectLst/>
          </p:spPr>
        </p:cxnSp>
      </p:grpSp>
      <p:sp>
        <p:nvSpPr>
          <p:cNvPr id="26" name="Rectangle 25">
            <a:extLst>
              <a:ext uri="{FF2B5EF4-FFF2-40B4-BE49-F238E27FC236}">
                <a16:creationId xmlns:a16="http://schemas.microsoft.com/office/drawing/2014/main" id="{8C813388-EBA7-C99D-A2ED-49FA9BD1765D}"/>
              </a:ext>
            </a:extLst>
          </p:cNvPr>
          <p:cNvSpPr/>
          <p:nvPr/>
        </p:nvSpPr>
        <p:spPr>
          <a:xfrm>
            <a:off x="9710025" y="2125882"/>
            <a:ext cx="2048171" cy="2439816"/>
          </a:xfrm>
          <a:prstGeom prst="rect">
            <a:avLst/>
          </a:prstGeom>
          <a:solidFill>
            <a:schemeClr val="bg1"/>
          </a:solidFill>
          <a:ln>
            <a:solidFill>
              <a:schemeClr val="tx1"/>
            </a:solidFill>
          </a:ln>
          <a:effectLst/>
        </p:spPr>
        <p:txBody>
          <a:bodyPr wrap="square" lIns="171473" anchor="ctr">
            <a:noAutofit/>
          </a:bodyPr>
          <a:lstStyle/>
          <a:p>
            <a:pPr defTabSz="857470">
              <a:spcBef>
                <a:spcPct val="10000"/>
              </a:spcBef>
              <a:spcAft>
                <a:spcPts val="563"/>
              </a:spcAft>
              <a:defRPr/>
            </a:pPr>
            <a:r>
              <a:rPr lang="en-US" altLang="en-US" sz="1500" b="1" u="sng" kern="0" dirty="0">
                <a:latin typeface="Arial"/>
                <a:ea typeface="MS PGothic" pitchFamily="50" charset="-128"/>
                <a:cs typeface="Arial" panose="020B0604020202020204" pitchFamily="34" charset="0"/>
              </a:rPr>
              <a:t>Endpoints</a:t>
            </a:r>
          </a:p>
          <a:p>
            <a:pPr defTabSz="857470">
              <a:spcBef>
                <a:spcPct val="10000"/>
              </a:spcBef>
              <a:spcAft>
                <a:spcPct val="10000"/>
              </a:spcAft>
              <a:defRPr/>
            </a:pPr>
            <a:r>
              <a:rPr lang="en-US" altLang="en-US" sz="1500" b="1" kern="0" dirty="0">
                <a:latin typeface="Arial"/>
                <a:ea typeface="MS PGothic" pitchFamily="50" charset="-128"/>
                <a:cs typeface="Arial" panose="020B0604020202020204" pitchFamily="34" charset="0"/>
              </a:rPr>
              <a:t>Primary </a:t>
            </a:r>
          </a:p>
          <a:p>
            <a:pPr marL="160775" indent="-160775" defTabSz="857470">
              <a:spcBef>
                <a:spcPct val="10000"/>
              </a:spcBef>
              <a:spcAft>
                <a:spcPct val="10000"/>
              </a:spcAft>
              <a:buFont typeface="Arial" panose="020B0604020202020204" pitchFamily="34" charset="0"/>
              <a:buChar char="•"/>
              <a:defRPr/>
            </a:pPr>
            <a:r>
              <a:rPr lang="en-US" altLang="en-US" sz="1313" kern="0" dirty="0">
                <a:latin typeface="Arial"/>
                <a:ea typeface="MS PGothic" pitchFamily="50" charset="-128"/>
                <a:cs typeface="Arial" panose="020B0604020202020204" pitchFamily="34" charset="0"/>
              </a:rPr>
              <a:t>PFS by BICR</a:t>
            </a:r>
          </a:p>
          <a:p>
            <a:pPr defTabSz="857470">
              <a:spcBef>
                <a:spcPct val="10000"/>
              </a:spcBef>
              <a:spcAft>
                <a:spcPct val="10000"/>
              </a:spcAft>
              <a:defRPr/>
            </a:pPr>
            <a:r>
              <a:rPr lang="en-US" altLang="en-US" sz="1500" b="1" kern="0" dirty="0">
                <a:latin typeface="Arial"/>
                <a:ea typeface="MS PGothic" pitchFamily="50" charset="-128"/>
                <a:cs typeface="Arial" panose="020B0604020202020204" pitchFamily="34" charset="0"/>
              </a:rPr>
              <a:t>Secondary </a:t>
            </a:r>
            <a:endParaRPr lang="en-US" altLang="en-US" sz="1500" kern="0" dirty="0">
              <a:latin typeface="Arial"/>
              <a:ea typeface="HGP創英角ｺﾞｼｯｸUB"/>
              <a:cs typeface="Arial" panose="020B0604020202020204" pitchFamily="34" charset="0"/>
            </a:endParaRPr>
          </a:p>
          <a:p>
            <a:pPr marL="160775" indent="-160775" defTabSz="857470">
              <a:buFont typeface="Arial" panose="020B0604020202020204" pitchFamily="34" charset="0"/>
              <a:buChar char="•"/>
              <a:defRPr/>
            </a:pPr>
            <a:r>
              <a:rPr lang="en-US" altLang="en-US" sz="1313" kern="0" dirty="0">
                <a:latin typeface="Arial"/>
                <a:ea typeface="MS PGothic" pitchFamily="50" charset="-128"/>
                <a:cs typeface="Arial" panose="020B0604020202020204" pitchFamily="34" charset="0"/>
              </a:rPr>
              <a:t>OS</a:t>
            </a:r>
          </a:p>
          <a:p>
            <a:pPr marL="160775" indent="-160775" defTabSz="857470">
              <a:spcAft>
                <a:spcPts val="563"/>
              </a:spcAft>
              <a:buFont typeface="Arial" panose="020B0604020202020204" pitchFamily="34" charset="0"/>
              <a:buChar char="•"/>
              <a:defRPr/>
            </a:pPr>
            <a:r>
              <a:rPr lang="en-US" altLang="en-US" sz="1313" kern="0" dirty="0">
                <a:latin typeface="Arial"/>
                <a:ea typeface="MS PGothic" pitchFamily="50" charset="-128"/>
                <a:cs typeface="Arial" panose="020B0604020202020204" pitchFamily="34" charset="0"/>
              </a:rPr>
              <a:t>ORR, DOR, CBR </a:t>
            </a:r>
            <a:br>
              <a:rPr lang="en-US" altLang="en-US" sz="1313" kern="0" dirty="0">
                <a:latin typeface="Arial"/>
                <a:ea typeface="MS PGothic" pitchFamily="50" charset="-128"/>
                <a:cs typeface="Arial" panose="020B0604020202020204" pitchFamily="34" charset="0"/>
              </a:rPr>
            </a:br>
            <a:r>
              <a:rPr lang="en-US" altLang="en-US" sz="1313" kern="0" dirty="0">
                <a:latin typeface="Arial"/>
                <a:ea typeface="MS PGothic" pitchFamily="50" charset="-128"/>
                <a:cs typeface="Arial" panose="020B0604020202020204" pitchFamily="34" charset="0"/>
              </a:rPr>
              <a:t>by LIR and BICR</a:t>
            </a:r>
          </a:p>
          <a:p>
            <a:pPr marL="160775" indent="-160775" defTabSz="857470">
              <a:spcAft>
                <a:spcPts val="563"/>
              </a:spcAft>
              <a:buFont typeface="Arial" panose="020B0604020202020204" pitchFamily="34" charset="0"/>
              <a:buChar char="•"/>
              <a:defRPr/>
            </a:pPr>
            <a:r>
              <a:rPr lang="en-US" altLang="en-US" sz="1313" kern="0" dirty="0">
                <a:latin typeface="Arial"/>
                <a:ea typeface="MS PGothic" pitchFamily="50" charset="-128"/>
                <a:cs typeface="Arial" panose="020B0604020202020204" pitchFamily="34" charset="0"/>
              </a:rPr>
              <a:t>PRO</a:t>
            </a:r>
          </a:p>
          <a:p>
            <a:pPr marL="160775" indent="-160775" defTabSz="857470">
              <a:spcAft>
                <a:spcPts val="563"/>
              </a:spcAft>
              <a:buFont typeface="Arial" panose="020B0604020202020204" pitchFamily="34" charset="0"/>
              <a:buChar char="•"/>
              <a:defRPr/>
            </a:pPr>
            <a:r>
              <a:rPr lang="en-US" altLang="en-US" sz="1313" kern="0" dirty="0">
                <a:latin typeface="Arial"/>
                <a:ea typeface="MS PGothic" pitchFamily="50" charset="-128"/>
                <a:cs typeface="Arial" panose="020B0604020202020204" pitchFamily="34" charset="0"/>
              </a:rPr>
              <a:t>Safety</a:t>
            </a:r>
          </a:p>
        </p:txBody>
      </p:sp>
      <p:sp>
        <p:nvSpPr>
          <p:cNvPr id="27" name="Rectangle 26">
            <a:extLst>
              <a:ext uri="{FF2B5EF4-FFF2-40B4-BE49-F238E27FC236}">
                <a16:creationId xmlns:a16="http://schemas.microsoft.com/office/drawing/2014/main" id="{0C6731C1-D6E1-5843-33B5-2653814BB5FE}"/>
              </a:ext>
            </a:extLst>
          </p:cNvPr>
          <p:cNvSpPr/>
          <p:nvPr/>
        </p:nvSpPr>
        <p:spPr>
          <a:xfrm>
            <a:off x="5332559" y="4298365"/>
            <a:ext cx="5644763" cy="1179485"/>
          </a:xfrm>
          <a:prstGeom prst="rect">
            <a:avLst/>
          </a:prstGeom>
          <a:noFill/>
          <a:ln w="12700" cap="flat" cmpd="sng" algn="ctr">
            <a:noFill/>
            <a:prstDash val="solid"/>
            <a:miter lim="800000"/>
          </a:ln>
          <a:effectLst/>
        </p:spPr>
        <p:txBody>
          <a:bodyPr rtlCol="0" anchor="t"/>
          <a:lstStyle/>
          <a:p>
            <a:pPr defTabSz="857470">
              <a:defRPr/>
            </a:pPr>
            <a:r>
              <a:rPr lang="en-US" sz="1500" b="1" kern="0" dirty="0">
                <a:latin typeface="Arial" panose="020B0604020202020204"/>
              </a:rPr>
              <a:t>Stratification: </a:t>
            </a:r>
          </a:p>
          <a:p>
            <a:pPr marL="267960" indent="-267960" defTabSz="857470">
              <a:buFont typeface="Arial" panose="020B0604020202020204" pitchFamily="34" charset="0"/>
              <a:buChar char="•"/>
              <a:defRPr/>
            </a:pPr>
            <a:r>
              <a:rPr lang="en-US" sz="1313" kern="0" dirty="0">
                <a:latin typeface="Arial" panose="020B0604020202020204"/>
              </a:rPr>
              <a:t>Visceral metastases (yes/no)</a:t>
            </a:r>
          </a:p>
          <a:p>
            <a:pPr marL="267960" indent="-267960" defTabSz="857470">
              <a:buFont typeface="Arial" panose="020B0604020202020204" pitchFamily="34" charset="0"/>
              <a:buChar char="•"/>
              <a:defRPr/>
            </a:pPr>
            <a:r>
              <a:rPr lang="en-US" sz="1313" kern="0" dirty="0">
                <a:latin typeface="Arial" panose="020B0604020202020204"/>
              </a:rPr>
              <a:t>Endocrine therapy in metastatic setting ≥6 months (yes/no)</a:t>
            </a:r>
          </a:p>
          <a:p>
            <a:pPr marL="267960" indent="-267960" defTabSz="857470">
              <a:buFont typeface="Arial" panose="020B0604020202020204" pitchFamily="34" charset="0"/>
              <a:buChar char="•"/>
              <a:defRPr/>
            </a:pPr>
            <a:r>
              <a:rPr lang="en-US" sz="1313" kern="0" dirty="0">
                <a:latin typeface="Arial" panose="020B0604020202020204"/>
              </a:rPr>
              <a:t>Prior lines of chemotherapies (2 vs 3/4)</a:t>
            </a:r>
          </a:p>
        </p:txBody>
      </p:sp>
      <p:sp>
        <p:nvSpPr>
          <p:cNvPr id="28" name="Oval 27">
            <a:extLst>
              <a:ext uri="{FF2B5EF4-FFF2-40B4-BE49-F238E27FC236}">
                <a16:creationId xmlns:a16="http://schemas.microsoft.com/office/drawing/2014/main" id="{FECFA451-0116-831F-8302-4A480FD5A5E9}"/>
              </a:ext>
            </a:extLst>
          </p:cNvPr>
          <p:cNvSpPr/>
          <p:nvPr/>
        </p:nvSpPr>
        <p:spPr>
          <a:xfrm>
            <a:off x="4159552" y="2849714"/>
            <a:ext cx="857362" cy="857362"/>
          </a:xfrm>
          <a:prstGeom prst="ellipse">
            <a:avLst/>
          </a:prstGeom>
        </p:spPr>
        <p:style>
          <a:lnRef idx="1">
            <a:schemeClr val="dk1"/>
          </a:lnRef>
          <a:fillRef idx="3">
            <a:schemeClr val="dk1"/>
          </a:fillRef>
          <a:effectRef idx="2">
            <a:schemeClr val="dk1"/>
          </a:effectRef>
          <a:fontRef idx="minor">
            <a:schemeClr val="lt1"/>
          </a:fontRef>
        </p:style>
        <p:txBody>
          <a:bodyPr rtlCol="0" anchor="ctr"/>
          <a:lstStyle/>
          <a:p>
            <a:pPr algn="ctr"/>
            <a:r>
              <a:rPr lang="en-US" sz="2251"/>
              <a:t>R</a:t>
            </a:r>
            <a:br>
              <a:rPr lang="en-US" sz="2251"/>
            </a:br>
            <a:r>
              <a:rPr lang="en-US" sz="2251"/>
              <a:t>1:1</a:t>
            </a:r>
          </a:p>
        </p:txBody>
      </p:sp>
      <p:sp>
        <p:nvSpPr>
          <p:cNvPr id="29" name="TextBox 28">
            <a:extLst>
              <a:ext uri="{FF2B5EF4-FFF2-40B4-BE49-F238E27FC236}">
                <a16:creationId xmlns:a16="http://schemas.microsoft.com/office/drawing/2014/main" id="{912A9518-00F0-CEEC-B1D8-273F1675AAA7}"/>
              </a:ext>
            </a:extLst>
          </p:cNvPr>
          <p:cNvSpPr txBox="1"/>
          <p:nvPr/>
        </p:nvSpPr>
        <p:spPr>
          <a:xfrm>
            <a:off x="5438715" y="1533167"/>
            <a:ext cx="3761585" cy="553998"/>
          </a:xfrm>
          <a:prstGeom prst="rect">
            <a:avLst/>
          </a:prstGeom>
          <a:noFill/>
        </p:spPr>
        <p:txBody>
          <a:bodyPr wrap="square" rtlCol="0">
            <a:spAutoFit/>
          </a:bodyPr>
          <a:lstStyle/>
          <a:p>
            <a:pPr algn="ctr"/>
            <a:r>
              <a:rPr lang="en-US" sz="1500" i="1" dirty="0"/>
              <a:t>Treatment was continued until progression or unacceptable toxicity</a:t>
            </a:r>
          </a:p>
        </p:txBody>
      </p:sp>
      <p:sp>
        <p:nvSpPr>
          <p:cNvPr id="30" name="TextBox 29">
            <a:extLst>
              <a:ext uri="{FF2B5EF4-FFF2-40B4-BE49-F238E27FC236}">
                <a16:creationId xmlns:a16="http://schemas.microsoft.com/office/drawing/2014/main" id="{B5E23A49-D25D-632D-0B67-1B00CB4FE5D1}"/>
              </a:ext>
            </a:extLst>
          </p:cNvPr>
          <p:cNvSpPr txBox="1"/>
          <p:nvPr/>
        </p:nvSpPr>
        <p:spPr>
          <a:xfrm>
            <a:off x="218015" y="1384790"/>
            <a:ext cx="2130544" cy="294376"/>
          </a:xfrm>
          <a:prstGeom prst="rect">
            <a:avLst/>
          </a:prstGeom>
          <a:noFill/>
        </p:spPr>
        <p:txBody>
          <a:bodyPr wrap="square">
            <a:spAutoFit/>
          </a:bodyPr>
          <a:lstStyle/>
          <a:p>
            <a:pPr algn="ctr"/>
            <a:r>
              <a:rPr lang="en-US" sz="1313" dirty="0">
                <a:solidFill>
                  <a:srgbClr val="002557"/>
                </a:solidFill>
              </a:rPr>
              <a:t>NCT03901339</a:t>
            </a:r>
          </a:p>
        </p:txBody>
      </p:sp>
      <p:sp>
        <p:nvSpPr>
          <p:cNvPr id="3" name="Rectangle 2">
            <a:extLst>
              <a:ext uri="{FF2B5EF4-FFF2-40B4-BE49-F238E27FC236}">
                <a16:creationId xmlns:a16="http://schemas.microsoft.com/office/drawing/2014/main" id="{77764777-6978-2CD9-E8C3-86552B513593}"/>
              </a:ext>
            </a:extLst>
          </p:cNvPr>
          <p:cNvSpPr/>
          <p:nvPr/>
        </p:nvSpPr>
        <p:spPr>
          <a:xfrm>
            <a:off x="719665" y="2641665"/>
            <a:ext cx="3288515" cy="1741548"/>
          </a:xfrm>
          <a:prstGeom prst="rect">
            <a:avLst/>
          </a:prstGeom>
          <a:noFill/>
          <a:ln w="28575">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ooter Placeholder 9">
            <a:extLst>
              <a:ext uri="{FF2B5EF4-FFF2-40B4-BE49-F238E27FC236}">
                <a16:creationId xmlns:a16="http://schemas.microsoft.com/office/drawing/2014/main" id="{B7FCCCB8-43BD-41CB-6286-03182E1820E6}"/>
              </a:ext>
            </a:extLst>
          </p:cNvPr>
          <p:cNvSpPr>
            <a:spLocks noGrp="1"/>
          </p:cNvSpPr>
          <p:nvPr>
            <p:ph type="ftr" sz="quarter" idx="3"/>
          </p:nvPr>
        </p:nvSpPr>
        <p:spPr>
          <a:xfrm>
            <a:off x="609600" y="6356350"/>
            <a:ext cx="11148596" cy="442131"/>
          </a:xfrm>
        </p:spPr>
        <p:txBody>
          <a:bodyPr/>
          <a:lstStyle/>
          <a:p>
            <a:r>
              <a:rPr lang="en-US" sz="1200" dirty="0"/>
              <a:t>BICR, blinded independent central reviews; CBR, clinical benefit rate; CDK4/6i, cyclin-dependent kinase 4/6 inhibitor; DOR, duration of response; HR+, hormone receptor positive; HER2-, human epidermal growth factor receptor 2 negative; IV, intravenous; LIR, local investigator review; ORR, objective response rate; OS, overall survival; PFS, progression-free survival; PRO, patient-reported outcome; R, ratio; RECIST, Response Evaluation Criteria In Solid Tumors; </a:t>
            </a:r>
          </a:p>
          <a:p>
            <a:r>
              <a:rPr lang="en-US" sz="1200" dirty="0"/>
              <a:t>Gilead Sciences, Inc. </a:t>
            </a:r>
            <a:r>
              <a:rPr lang="en-US" sz="1200" dirty="0" err="1"/>
              <a:t>ClinicalTrials.gov</a:t>
            </a:r>
            <a:r>
              <a:rPr lang="en-US" sz="1200" dirty="0"/>
              <a:t> Identifier: NCT03901339. Updated November 7, 2022. </a:t>
            </a:r>
            <a:r>
              <a:rPr lang="en-US" sz="1200" dirty="0" err="1"/>
              <a:t>Rugo</a:t>
            </a:r>
            <a:r>
              <a:rPr lang="en-US" sz="1200" dirty="0"/>
              <a:t>, et al. ASCO 2022. Abstract LB1001.</a:t>
            </a:r>
          </a:p>
        </p:txBody>
      </p:sp>
    </p:spTree>
    <p:extLst>
      <p:ext uri="{BB962C8B-B14F-4D97-AF65-F5344CB8AC3E}">
        <p14:creationId xmlns:p14="http://schemas.microsoft.com/office/powerpoint/2010/main" val="86547154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EA7432-04D5-4546-AFED-E485C0A1DD28}"/>
              </a:ext>
            </a:extLst>
          </p:cNvPr>
          <p:cNvSpPr>
            <a:spLocks noGrp="1"/>
          </p:cNvSpPr>
          <p:nvPr>
            <p:ph type="title"/>
          </p:nvPr>
        </p:nvSpPr>
        <p:spPr>
          <a:xfrm>
            <a:off x="609600" y="199505"/>
            <a:ext cx="10744200" cy="1185577"/>
          </a:xfrm>
        </p:spPr>
        <p:txBody>
          <a:bodyPr/>
          <a:lstStyle/>
          <a:p>
            <a:r>
              <a:rPr lang="en-US" dirty="0"/>
              <a:t>TROPiCS-02 Phase 3 Trial</a:t>
            </a:r>
          </a:p>
        </p:txBody>
      </p:sp>
      <p:sp>
        <p:nvSpPr>
          <p:cNvPr id="59" name="Freeform 58">
            <a:extLst>
              <a:ext uri="{FF2B5EF4-FFF2-40B4-BE49-F238E27FC236}">
                <a16:creationId xmlns:a16="http://schemas.microsoft.com/office/drawing/2014/main" id="{756EC199-07E3-4959-2074-E8DB983EA9CB}"/>
              </a:ext>
            </a:extLst>
          </p:cNvPr>
          <p:cNvSpPr/>
          <p:nvPr/>
        </p:nvSpPr>
        <p:spPr>
          <a:xfrm>
            <a:off x="-555674" y="1384790"/>
            <a:ext cx="407963" cy="703385"/>
          </a:xfrm>
          <a:custGeom>
            <a:avLst/>
            <a:gdLst>
              <a:gd name="connsiteX0" fmla="*/ 133643 w 407963"/>
              <a:gd name="connsiteY0" fmla="*/ 0 h 703385"/>
              <a:gd name="connsiteX1" fmla="*/ 0 w 407963"/>
              <a:gd name="connsiteY1" fmla="*/ 407964 h 703385"/>
              <a:gd name="connsiteX2" fmla="*/ 407963 w 407963"/>
              <a:gd name="connsiteY2" fmla="*/ 703385 h 703385"/>
            </a:gdLst>
            <a:ahLst/>
            <a:cxnLst>
              <a:cxn ang="0">
                <a:pos x="connsiteX0" y="connsiteY0"/>
              </a:cxn>
              <a:cxn ang="0">
                <a:pos x="connsiteX1" y="connsiteY1"/>
              </a:cxn>
              <a:cxn ang="0">
                <a:pos x="connsiteX2" y="connsiteY2"/>
              </a:cxn>
            </a:cxnLst>
            <a:rect l="l" t="t" r="r" b="b"/>
            <a:pathLst>
              <a:path w="407963" h="703385">
                <a:moveTo>
                  <a:pt x="133643" y="0"/>
                </a:moveTo>
                <a:lnTo>
                  <a:pt x="0" y="407964"/>
                </a:lnTo>
                <a:lnTo>
                  <a:pt x="407963" y="703385"/>
                </a:lnTo>
              </a:path>
            </a:pathLst>
          </a:cu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32" name="Table 31">
            <a:extLst>
              <a:ext uri="{FF2B5EF4-FFF2-40B4-BE49-F238E27FC236}">
                <a16:creationId xmlns:a16="http://schemas.microsoft.com/office/drawing/2014/main" id="{F83635FC-3D6A-B7C5-EBAE-0E78C3FDDC84}"/>
              </a:ext>
            </a:extLst>
          </p:cNvPr>
          <p:cNvGraphicFramePr>
            <a:graphicFrameLocks noGrp="1"/>
          </p:cNvGraphicFramePr>
          <p:nvPr>
            <p:extLst>
              <p:ext uri="{D42A27DB-BD31-4B8C-83A1-F6EECF244321}">
                <p14:modId xmlns:p14="http://schemas.microsoft.com/office/powerpoint/2010/main" val="1410209056"/>
              </p:ext>
            </p:extLst>
          </p:nvPr>
        </p:nvGraphicFramePr>
        <p:xfrm>
          <a:off x="835729" y="1344794"/>
          <a:ext cx="5168902" cy="3874994"/>
        </p:xfrm>
        <a:graphic>
          <a:graphicData uri="http://schemas.openxmlformats.org/drawingml/2006/table">
            <a:tbl>
              <a:tblPr firstRow="1" bandRow="1">
                <a:tableStyleId>{B301B821-A1FF-4177-AEE7-76D212191A09}</a:tableStyleId>
              </a:tblPr>
              <a:tblGrid>
                <a:gridCol w="3012152">
                  <a:extLst>
                    <a:ext uri="{9D8B030D-6E8A-4147-A177-3AD203B41FA5}">
                      <a16:colId xmlns:a16="http://schemas.microsoft.com/office/drawing/2014/main" val="1708406620"/>
                    </a:ext>
                  </a:extLst>
                </a:gridCol>
                <a:gridCol w="1078375">
                  <a:extLst>
                    <a:ext uri="{9D8B030D-6E8A-4147-A177-3AD203B41FA5}">
                      <a16:colId xmlns:a16="http://schemas.microsoft.com/office/drawing/2014/main" val="592742086"/>
                    </a:ext>
                  </a:extLst>
                </a:gridCol>
                <a:gridCol w="1078375">
                  <a:extLst>
                    <a:ext uri="{9D8B030D-6E8A-4147-A177-3AD203B41FA5}">
                      <a16:colId xmlns:a16="http://schemas.microsoft.com/office/drawing/2014/main" val="2586114088"/>
                    </a:ext>
                  </a:extLst>
                </a:gridCol>
              </a:tblGrid>
              <a:tr h="50166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100" dirty="0">
                        <a:solidFill>
                          <a:schemeClr val="bg1"/>
                        </a:solidFill>
                        <a:latin typeface="+mn-lt"/>
                        <a:cs typeface="Arial" panose="020B0604020202020204" pitchFamily="34" charset="0"/>
                      </a:endParaRPr>
                    </a:p>
                  </a:txBody>
                  <a:tcPr marL="85736" marR="85736" marT="42868" marB="42868"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ctr">
                        <a:spcBef>
                          <a:spcPts val="0"/>
                        </a:spcBef>
                        <a:spcAft>
                          <a:spcPts val="0"/>
                        </a:spcAft>
                      </a:pPr>
                      <a:r>
                        <a:rPr lang="en-US" sz="1100" b="1" dirty="0">
                          <a:effectLst/>
                        </a:rPr>
                        <a:t>SG</a:t>
                      </a:r>
                      <a:br>
                        <a:rPr lang="en-US" sz="1100" b="1" dirty="0">
                          <a:effectLst/>
                        </a:rPr>
                      </a:br>
                      <a:r>
                        <a:rPr lang="en-US" sz="1100" b="1" dirty="0">
                          <a:effectLst/>
                        </a:rPr>
                        <a:t>(n=272)</a:t>
                      </a:r>
                      <a:endParaRPr lang="en-US" sz="1100" dirty="0">
                        <a:effectLst/>
                        <a:latin typeface="+mn-lt"/>
                        <a:ea typeface="Calibri"/>
                        <a:cs typeface="Calibri"/>
                      </a:endParaRPr>
                    </a:p>
                  </a:txBody>
                  <a:tcPr marL="64302" marR="64302"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ctr">
                        <a:spcBef>
                          <a:spcPts val="0"/>
                        </a:spcBef>
                        <a:spcAft>
                          <a:spcPts val="0"/>
                        </a:spcAft>
                      </a:pPr>
                      <a:r>
                        <a:rPr lang="en-US" sz="1100" b="1" dirty="0">
                          <a:effectLst/>
                        </a:rPr>
                        <a:t>TPC </a:t>
                      </a:r>
                      <a:br>
                        <a:rPr lang="en-US" sz="1100" b="1" dirty="0">
                          <a:effectLst/>
                        </a:rPr>
                      </a:br>
                      <a:r>
                        <a:rPr lang="en-US" sz="1100" b="1" dirty="0">
                          <a:effectLst/>
                        </a:rPr>
                        <a:t>(n=271)</a:t>
                      </a:r>
                      <a:endParaRPr lang="en-US" sz="1100" dirty="0">
                        <a:effectLst/>
                        <a:latin typeface="+mn-lt"/>
                        <a:ea typeface="Times New Roman" panose="02020603050405020304" pitchFamily="18" charset="0"/>
                        <a:cs typeface="Calibri"/>
                      </a:endParaRPr>
                    </a:p>
                  </a:txBody>
                  <a:tcPr marL="64302" marR="64302"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012503031"/>
                  </a:ext>
                </a:extLst>
              </a:tr>
              <a:tr h="224889">
                <a:tc>
                  <a:txBody>
                    <a:bodyPr/>
                    <a:lstStyle/>
                    <a:p>
                      <a:pPr marL="0" marR="0" algn="l">
                        <a:spcBef>
                          <a:spcPts val="0"/>
                        </a:spcBef>
                        <a:spcAft>
                          <a:spcPts val="0"/>
                        </a:spcAft>
                      </a:pPr>
                      <a:r>
                        <a:rPr lang="en-US" sz="1100" b="1" dirty="0">
                          <a:solidFill>
                            <a:schemeClr val="tx1"/>
                          </a:solidFill>
                          <a:effectLst/>
                        </a:rPr>
                        <a:t>Female, n (%)</a:t>
                      </a:r>
                      <a:endParaRPr lang="en-US" sz="1100" b="1" dirty="0">
                        <a:solidFill>
                          <a:schemeClr val="tx1"/>
                        </a:solidFill>
                        <a:effectLst/>
                        <a:latin typeface="+mn-lt"/>
                        <a:ea typeface="Calibri"/>
                        <a:cs typeface="Calibri"/>
                      </a:endParaRPr>
                    </a:p>
                  </a:txBody>
                  <a:tcPr marL="64302" marR="64302"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ctr">
                        <a:spcBef>
                          <a:spcPts val="0"/>
                        </a:spcBef>
                        <a:spcAft>
                          <a:spcPts val="0"/>
                        </a:spcAft>
                      </a:pPr>
                      <a:r>
                        <a:rPr lang="en-US" sz="1100" dirty="0">
                          <a:solidFill>
                            <a:schemeClr val="tx1"/>
                          </a:solidFill>
                          <a:effectLst/>
                        </a:rPr>
                        <a:t>270 (99)</a:t>
                      </a:r>
                      <a:endParaRPr lang="en-US" sz="1100" dirty="0">
                        <a:solidFill>
                          <a:schemeClr val="tx1"/>
                        </a:solidFill>
                        <a:effectLst/>
                        <a:latin typeface="+mn-lt"/>
                        <a:ea typeface="Calibri"/>
                        <a:cs typeface="Calibri"/>
                      </a:endParaRPr>
                    </a:p>
                  </a:txBody>
                  <a:tcPr marL="64302" marR="64302"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ctr">
                        <a:spcBef>
                          <a:spcPts val="0"/>
                        </a:spcBef>
                        <a:spcAft>
                          <a:spcPts val="0"/>
                        </a:spcAft>
                      </a:pPr>
                      <a:r>
                        <a:rPr lang="en-US" sz="1100" dirty="0">
                          <a:solidFill>
                            <a:schemeClr val="tx1"/>
                          </a:solidFill>
                          <a:effectLst/>
                        </a:rPr>
                        <a:t>268 (99)</a:t>
                      </a:r>
                      <a:endParaRPr lang="en-US" sz="1100" dirty="0">
                        <a:solidFill>
                          <a:schemeClr val="tx1"/>
                        </a:solidFill>
                        <a:effectLst/>
                        <a:latin typeface="+mn-lt"/>
                        <a:ea typeface="Calibri"/>
                        <a:cs typeface="Calibri"/>
                      </a:endParaRPr>
                    </a:p>
                  </a:txBody>
                  <a:tcPr marL="64302" marR="64302"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815143286"/>
                  </a:ext>
                </a:extLst>
              </a:tr>
              <a:tr h="224889">
                <a:tc>
                  <a:txBody>
                    <a:bodyPr/>
                    <a:lstStyle/>
                    <a:p>
                      <a:pPr marL="0" marR="0" algn="l">
                        <a:spcBef>
                          <a:spcPts val="0"/>
                        </a:spcBef>
                        <a:spcAft>
                          <a:spcPts val="0"/>
                        </a:spcAft>
                      </a:pPr>
                      <a:r>
                        <a:rPr lang="en-US" sz="1100" b="1" dirty="0">
                          <a:solidFill>
                            <a:schemeClr val="tx1"/>
                          </a:solidFill>
                          <a:effectLst/>
                        </a:rPr>
                        <a:t>Median age, y (range)</a:t>
                      </a:r>
                      <a:endParaRPr lang="en-US" sz="1100" b="1" dirty="0">
                        <a:solidFill>
                          <a:schemeClr val="tx1"/>
                        </a:solidFill>
                        <a:effectLst/>
                        <a:latin typeface="+mn-lt"/>
                        <a:ea typeface="Calibri"/>
                        <a:cs typeface="Calibri"/>
                      </a:endParaRPr>
                    </a:p>
                  </a:txBody>
                  <a:tcPr marL="64302" marR="64302"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ctr">
                        <a:spcBef>
                          <a:spcPts val="0"/>
                        </a:spcBef>
                        <a:spcAft>
                          <a:spcPts val="0"/>
                        </a:spcAft>
                      </a:pPr>
                      <a:r>
                        <a:rPr lang="en-US" sz="1100" dirty="0">
                          <a:solidFill>
                            <a:schemeClr val="tx1"/>
                          </a:solidFill>
                          <a:effectLst/>
                        </a:rPr>
                        <a:t>57 (29-86)</a:t>
                      </a:r>
                      <a:endParaRPr lang="en-US" sz="1100" dirty="0">
                        <a:solidFill>
                          <a:schemeClr val="tx1"/>
                        </a:solidFill>
                        <a:effectLst/>
                        <a:latin typeface="+mn-lt"/>
                        <a:ea typeface="Calibri"/>
                        <a:cs typeface="Calibri"/>
                      </a:endParaRPr>
                    </a:p>
                  </a:txBody>
                  <a:tcPr marL="64302" marR="64302"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ctr">
                        <a:spcBef>
                          <a:spcPts val="0"/>
                        </a:spcBef>
                        <a:spcAft>
                          <a:spcPts val="0"/>
                        </a:spcAft>
                      </a:pPr>
                      <a:r>
                        <a:rPr lang="en-US" sz="1100" dirty="0">
                          <a:solidFill>
                            <a:schemeClr val="tx1"/>
                          </a:solidFill>
                          <a:effectLst/>
                        </a:rPr>
                        <a:t>55 (27-78)</a:t>
                      </a:r>
                      <a:endParaRPr lang="en-US" sz="1100" dirty="0">
                        <a:solidFill>
                          <a:schemeClr val="tx1"/>
                        </a:solidFill>
                        <a:effectLst/>
                        <a:latin typeface="+mn-lt"/>
                        <a:ea typeface="Calibri"/>
                        <a:cs typeface="Calibri"/>
                      </a:endParaRPr>
                    </a:p>
                  </a:txBody>
                  <a:tcPr marL="64302" marR="64302"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2974439901"/>
                  </a:ext>
                </a:extLst>
              </a:tr>
              <a:tr h="224889">
                <a:tc>
                  <a:txBody>
                    <a:bodyPr/>
                    <a:lstStyle/>
                    <a:p>
                      <a:pPr marL="171450" marR="0" indent="0" algn="l">
                        <a:spcBef>
                          <a:spcPts val="0"/>
                        </a:spcBef>
                        <a:spcAft>
                          <a:spcPts val="0"/>
                        </a:spcAft>
                      </a:pPr>
                      <a:r>
                        <a:rPr lang="en-US" sz="1100" b="1" dirty="0">
                          <a:solidFill>
                            <a:schemeClr val="tx1"/>
                          </a:solidFill>
                          <a:effectLst/>
                        </a:rPr>
                        <a:t>&lt;65 y, n (%)</a:t>
                      </a:r>
                      <a:endParaRPr lang="en-US" sz="1100" b="1" dirty="0">
                        <a:solidFill>
                          <a:schemeClr val="tx1"/>
                        </a:solidFill>
                        <a:effectLst/>
                        <a:latin typeface="+mn-lt"/>
                        <a:ea typeface="Times New Roman" panose="02020603050405020304" pitchFamily="18" charset="0"/>
                        <a:cs typeface="Times New Roman"/>
                      </a:endParaRPr>
                    </a:p>
                  </a:txBody>
                  <a:tcPr marL="64302" marR="64302"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ctr">
                        <a:spcBef>
                          <a:spcPts val="0"/>
                        </a:spcBef>
                        <a:spcAft>
                          <a:spcPts val="0"/>
                        </a:spcAft>
                      </a:pPr>
                      <a:r>
                        <a:rPr lang="en-US" sz="1100" dirty="0">
                          <a:solidFill>
                            <a:schemeClr val="tx1"/>
                          </a:solidFill>
                          <a:effectLst/>
                        </a:rPr>
                        <a:t>199 (73)</a:t>
                      </a:r>
                      <a:endParaRPr lang="en-US" sz="1100" dirty="0">
                        <a:solidFill>
                          <a:schemeClr val="tx1"/>
                        </a:solidFill>
                        <a:effectLst/>
                        <a:latin typeface="+mn-lt"/>
                        <a:ea typeface="Times New Roman" panose="02020603050405020304" pitchFamily="18" charset="0"/>
                        <a:cs typeface="Times New Roman"/>
                      </a:endParaRPr>
                    </a:p>
                  </a:txBody>
                  <a:tcPr marL="64302" marR="64302"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ctr">
                        <a:spcBef>
                          <a:spcPts val="0"/>
                        </a:spcBef>
                        <a:spcAft>
                          <a:spcPts val="0"/>
                        </a:spcAft>
                      </a:pPr>
                      <a:r>
                        <a:rPr lang="en-US" sz="1100" dirty="0">
                          <a:solidFill>
                            <a:schemeClr val="tx1"/>
                          </a:solidFill>
                          <a:effectLst/>
                        </a:rPr>
                        <a:t>204 (75)</a:t>
                      </a:r>
                      <a:endParaRPr lang="en-US" sz="1100" dirty="0">
                        <a:solidFill>
                          <a:schemeClr val="tx1"/>
                        </a:solidFill>
                        <a:effectLst/>
                        <a:latin typeface="+mn-lt"/>
                        <a:ea typeface="Times New Roman" panose="02020603050405020304" pitchFamily="18" charset="0"/>
                        <a:cs typeface="Times New Roman"/>
                      </a:endParaRPr>
                    </a:p>
                  </a:txBody>
                  <a:tcPr marL="64302" marR="64302"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443360564"/>
                  </a:ext>
                </a:extLst>
              </a:tr>
              <a:tr h="224889">
                <a:tc>
                  <a:txBody>
                    <a:bodyPr/>
                    <a:lstStyle/>
                    <a:p>
                      <a:pPr marL="171450" marR="0" indent="0" algn="l">
                        <a:spcBef>
                          <a:spcPts val="0"/>
                        </a:spcBef>
                        <a:spcAft>
                          <a:spcPts val="0"/>
                        </a:spcAft>
                      </a:pPr>
                      <a:r>
                        <a:rPr lang="en-US" sz="1100" b="1" dirty="0">
                          <a:solidFill>
                            <a:schemeClr val="tx1"/>
                          </a:solidFill>
                          <a:effectLst/>
                        </a:rPr>
                        <a:t>≥65 y, n (%)</a:t>
                      </a:r>
                      <a:endParaRPr lang="en-US" sz="1100" b="1" dirty="0">
                        <a:solidFill>
                          <a:schemeClr val="tx1"/>
                        </a:solidFill>
                        <a:effectLst/>
                        <a:latin typeface="+mn-lt"/>
                        <a:ea typeface="Times New Roman" panose="02020603050405020304" pitchFamily="18" charset="0"/>
                        <a:cs typeface="Times New Roman"/>
                      </a:endParaRPr>
                    </a:p>
                  </a:txBody>
                  <a:tcPr marL="64302" marR="64302"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ctr">
                        <a:spcBef>
                          <a:spcPts val="0"/>
                        </a:spcBef>
                        <a:spcAft>
                          <a:spcPts val="0"/>
                        </a:spcAft>
                      </a:pPr>
                      <a:r>
                        <a:rPr lang="en-US" sz="1100" dirty="0">
                          <a:solidFill>
                            <a:schemeClr val="tx1"/>
                          </a:solidFill>
                          <a:effectLst/>
                        </a:rPr>
                        <a:t>73 (27)</a:t>
                      </a:r>
                      <a:endParaRPr lang="en-US" sz="1100" dirty="0">
                        <a:solidFill>
                          <a:schemeClr val="tx1"/>
                        </a:solidFill>
                        <a:effectLst/>
                        <a:latin typeface="+mn-lt"/>
                        <a:ea typeface="Times New Roman" panose="02020603050405020304" pitchFamily="18" charset="0"/>
                        <a:cs typeface="Times New Roman"/>
                      </a:endParaRPr>
                    </a:p>
                  </a:txBody>
                  <a:tcPr marL="64302" marR="64302"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ctr">
                        <a:spcBef>
                          <a:spcPts val="0"/>
                        </a:spcBef>
                        <a:spcAft>
                          <a:spcPts val="0"/>
                        </a:spcAft>
                      </a:pPr>
                      <a:r>
                        <a:rPr lang="en-US" sz="1100" dirty="0">
                          <a:solidFill>
                            <a:schemeClr val="tx1"/>
                          </a:solidFill>
                          <a:effectLst/>
                        </a:rPr>
                        <a:t>67 (25)</a:t>
                      </a:r>
                      <a:endParaRPr lang="en-US" sz="1100" dirty="0">
                        <a:solidFill>
                          <a:schemeClr val="tx1"/>
                        </a:solidFill>
                        <a:effectLst/>
                        <a:latin typeface="+mn-lt"/>
                        <a:ea typeface="Times New Roman" panose="02020603050405020304" pitchFamily="18" charset="0"/>
                        <a:cs typeface="Times New Roman"/>
                      </a:endParaRPr>
                    </a:p>
                  </a:txBody>
                  <a:tcPr marL="64302" marR="64302"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157694048"/>
                  </a:ext>
                </a:extLst>
              </a:tr>
              <a:tr h="224889">
                <a:tc>
                  <a:txBody>
                    <a:bodyPr/>
                    <a:lstStyle/>
                    <a:p>
                      <a:pPr marL="0" marR="0" algn="l">
                        <a:spcBef>
                          <a:spcPts val="0"/>
                        </a:spcBef>
                        <a:spcAft>
                          <a:spcPts val="0"/>
                        </a:spcAft>
                      </a:pPr>
                      <a:r>
                        <a:rPr lang="en-US" sz="1100" b="1" dirty="0">
                          <a:solidFill>
                            <a:schemeClr val="tx1"/>
                          </a:solidFill>
                          <a:effectLst/>
                        </a:rPr>
                        <a:t>Race or ethnic group, n (%)</a:t>
                      </a:r>
                      <a:endParaRPr lang="en-US" sz="1100" b="1" dirty="0">
                        <a:solidFill>
                          <a:schemeClr val="tx1"/>
                        </a:solidFill>
                        <a:effectLst/>
                        <a:latin typeface="+mn-lt"/>
                        <a:ea typeface="Calibri"/>
                        <a:cs typeface="Calibri"/>
                      </a:endParaRPr>
                    </a:p>
                  </a:txBody>
                  <a:tcPr marL="64302" marR="64302"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ctr">
                        <a:spcBef>
                          <a:spcPts val="0"/>
                        </a:spcBef>
                        <a:spcAft>
                          <a:spcPts val="0"/>
                        </a:spcAft>
                      </a:pPr>
                      <a:endParaRPr lang="en-US" sz="1100" dirty="0">
                        <a:solidFill>
                          <a:schemeClr val="tx1"/>
                        </a:solidFill>
                        <a:effectLst/>
                        <a:latin typeface="+mn-lt"/>
                        <a:ea typeface="Calibri"/>
                        <a:cs typeface="Calibri"/>
                      </a:endParaRPr>
                    </a:p>
                  </a:txBody>
                  <a:tcPr marL="64302" marR="64302"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ctr">
                        <a:spcBef>
                          <a:spcPts val="0"/>
                        </a:spcBef>
                        <a:spcAft>
                          <a:spcPts val="0"/>
                        </a:spcAft>
                      </a:pPr>
                      <a:endParaRPr lang="en-US" sz="1100" dirty="0">
                        <a:solidFill>
                          <a:schemeClr val="tx1"/>
                        </a:solidFill>
                        <a:effectLst/>
                        <a:latin typeface="+mn-lt"/>
                        <a:ea typeface="Calibri"/>
                        <a:cs typeface="Calibri"/>
                      </a:endParaRPr>
                    </a:p>
                  </a:txBody>
                  <a:tcPr marL="64302" marR="64302"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3793890784"/>
                  </a:ext>
                </a:extLst>
              </a:tr>
              <a:tr h="224889">
                <a:tc>
                  <a:txBody>
                    <a:bodyPr/>
                    <a:lstStyle/>
                    <a:p>
                      <a:pPr marL="182880" marR="0" algn="l">
                        <a:spcBef>
                          <a:spcPts val="0"/>
                        </a:spcBef>
                        <a:spcAft>
                          <a:spcPts val="0"/>
                        </a:spcAft>
                      </a:pPr>
                      <a:r>
                        <a:rPr lang="en-US" sz="1100" b="1" dirty="0">
                          <a:solidFill>
                            <a:schemeClr val="tx1"/>
                          </a:solidFill>
                          <a:effectLst/>
                        </a:rPr>
                        <a:t>White</a:t>
                      </a:r>
                      <a:endParaRPr lang="en-US" sz="1100" b="1" dirty="0">
                        <a:solidFill>
                          <a:schemeClr val="tx1"/>
                        </a:solidFill>
                        <a:effectLst/>
                        <a:latin typeface="+mn-lt"/>
                        <a:ea typeface="Calibri"/>
                        <a:cs typeface="Calibri"/>
                      </a:endParaRPr>
                    </a:p>
                  </a:txBody>
                  <a:tcPr marL="64302" marR="64302"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ctr">
                        <a:spcBef>
                          <a:spcPts val="0"/>
                        </a:spcBef>
                        <a:spcAft>
                          <a:spcPts val="0"/>
                        </a:spcAft>
                      </a:pPr>
                      <a:r>
                        <a:rPr lang="en-US" sz="1100" dirty="0">
                          <a:solidFill>
                            <a:schemeClr val="tx1"/>
                          </a:solidFill>
                          <a:effectLst/>
                        </a:rPr>
                        <a:t>184 (68)</a:t>
                      </a:r>
                      <a:endParaRPr lang="en-US" sz="1100" dirty="0">
                        <a:solidFill>
                          <a:schemeClr val="tx1"/>
                        </a:solidFill>
                        <a:effectLst/>
                        <a:latin typeface="+mn-lt"/>
                        <a:ea typeface="Calibri"/>
                        <a:cs typeface="Calibri"/>
                      </a:endParaRPr>
                    </a:p>
                  </a:txBody>
                  <a:tcPr marL="64302" marR="64302"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ctr">
                        <a:spcBef>
                          <a:spcPts val="0"/>
                        </a:spcBef>
                        <a:spcAft>
                          <a:spcPts val="0"/>
                        </a:spcAft>
                      </a:pPr>
                      <a:r>
                        <a:rPr lang="en-US" sz="1100" dirty="0">
                          <a:solidFill>
                            <a:schemeClr val="tx1"/>
                          </a:solidFill>
                          <a:effectLst/>
                        </a:rPr>
                        <a:t>178 (66)</a:t>
                      </a:r>
                      <a:endParaRPr lang="en-US" sz="1100" dirty="0">
                        <a:solidFill>
                          <a:schemeClr val="tx1"/>
                        </a:solidFill>
                        <a:effectLst/>
                        <a:latin typeface="+mn-lt"/>
                        <a:ea typeface="Calibri"/>
                        <a:cs typeface="Calibri"/>
                      </a:endParaRPr>
                    </a:p>
                  </a:txBody>
                  <a:tcPr marL="64302" marR="64302"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2474451572"/>
                  </a:ext>
                </a:extLst>
              </a:tr>
              <a:tr h="224889">
                <a:tc>
                  <a:txBody>
                    <a:bodyPr/>
                    <a:lstStyle/>
                    <a:p>
                      <a:pPr marL="182880" marR="0" algn="l">
                        <a:spcBef>
                          <a:spcPts val="0"/>
                        </a:spcBef>
                        <a:spcAft>
                          <a:spcPts val="0"/>
                        </a:spcAft>
                      </a:pPr>
                      <a:r>
                        <a:rPr lang="en-US" sz="1100" b="1" dirty="0">
                          <a:solidFill>
                            <a:schemeClr val="tx1"/>
                          </a:solidFill>
                          <a:effectLst/>
                        </a:rPr>
                        <a:t>Black</a:t>
                      </a:r>
                      <a:endParaRPr lang="en-US" sz="1100" b="1" dirty="0">
                        <a:solidFill>
                          <a:schemeClr val="tx1"/>
                        </a:solidFill>
                        <a:effectLst/>
                        <a:latin typeface="+mn-lt"/>
                        <a:ea typeface="Calibri"/>
                        <a:cs typeface="Calibri"/>
                      </a:endParaRPr>
                    </a:p>
                  </a:txBody>
                  <a:tcPr marL="64302" marR="64302"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ctr">
                        <a:spcBef>
                          <a:spcPts val="0"/>
                        </a:spcBef>
                        <a:spcAft>
                          <a:spcPts val="0"/>
                        </a:spcAft>
                      </a:pPr>
                      <a:r>
                        <a:rPr lang="en-US" sz="1100" dirty="0">
                          <a:solidFill>
                            <a:schemeClr val="tx1"/>
                          </a:solidFill>
                          <a:effectLst/>
                        </a:rPr>
                        <a:t>8 (3)</a:t>
                      </a:r>
                      <a:endParaRPr lang="en-US" sz="1100" dirty="0">
                        <a:solidFill>
                          <a:schemeClr val="tx1"/>
                        </a:solidFill>
                        <a:effectLst/>
                        <a:latin typeface="+mn-lt"/>
                        <a:ea typeface="Calibri"/>
                        <a:cs typeface="Calibri"/>
                      </a:endParaRPr>
                    </a:p>
                  </a:txBody>
                  <a:tcPr marL="64302" marR="64302"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ctr">
                        <a:spcBef>
                          <a:spcPts val="0"/>
                        </a:spcBef>
                        <a:spcAft>
                          <a:spcPts val="0"/>
                        </a:spcAft>
                      </a:pPr>
                      <a:r>
                        <a:rPr lang="en-US" sz="1100" dirty="0">
                          <a:solidFill>
                            <a:schemeClr val="tx1"/>
                          </a:solidFill>
                          <a:effectLst/>
                        </a:rPr>
                        <a:t>13 (5)</a:t>
                      </a:r>
                      <a:endParaRPr lang="en-US" sz="1100" dirty="0">
                        <a:solidFill>
                          <a:schemeClr val="tx1"/>
                        </a:solidFill>
                        <a:effectLst/>
                        <a:latin typeface="+mn-lt"/>
                        <a:ea typeface="Calibri"/>
                        <a:cs typeface="Calibri"/>
                      </a:endParaRPr>
                    </a:p>
                  </a:txBody>
                  <a:tcPr marL="64302" marR="64302"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2592378703"/>
                  </a:ext>
                </a:extLst>
              </a:tr>
              <a:tr h="224889">
                <a:tc>
                  <a:txBody>
                    <a:bodyPr/>
                    <a:lstStyle/>
                    <a:p>
                      <a:pPr marL="182880" marR="0" algn="l">
                        <a:spcBef>
                          <a:spcPts val="0"/>
                        </a:spcBef>
                        <a:spcAft>
                          <a:spcPts val="0"/>
                        </a:spcAft>
                      </a:pPr>
                      <a:r>
                        <a:rPr lang="en-US" sz="1100" b="1" dirty="0">
                          <a:solidFill>
                            <a:schemeClr val="tx1"/>
                          </a:solidFill>
                          <a:effectLst/>
                        </a:rPr>
                        <a:t>Asian</a:t>
                      </a:r>
                      <a:endParaRPr lang="en-US" sz="1100" b="1" dirty="0">
                        <a:solidFill>
                          <a:schemeClr val="tx1"/>
                        </a:solidFill>
                        <a:effectLst/>
                        <a:latin typeface="+mn-lt"/>
                        <a:ea typeface="Calibri"/>
                        <a:cs typeface="Calibri"/>
                      </a:endParaRPr>
                    </a:p>
                  </a:txBody>
                  <a:tcPr marL="64302" marR="64302"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ctr">
                        <a:spcBef>
                          <a:spcPts val="0"/>
                        </a:spcBef>
                        <a:spcAft>
                          <a:spcPts val="0"/>
                        </a:spcAft>
                      </a:pPr>
                      <a:r>
                        <a:rPr lang="en-US" sz="1100" dirty="0">
                          <a:solidFill>
                            <a:schemeClr val="tx1"/>
                          </a:solidFill>
                          <a:effectLst/>
                        </a:rPr>
                        <a:t>11 (4)</a:t>
                      </a:r>
                      <a:endParaRPr lang="en-US" sz="1100" dirty="0">
                        <a:solidFill>
                          <a:schemeClr val="tx1"/>
                        </a:solidFill>
                        <a:effectLst/>
                        <a:latin typeface="+mn-lt"/>
                        <a:ea typeface="Calibri"/>
                        <a:cs typeface="Calibri"/>
                      </a:endParaRPr>
                    </a:p>
                  </a:txBody>
                  <a:tcPr marL="64302" marR="64302"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ctr">
                        <a:spcBef>
                          <a:spcPts val="0"/>
                        </a:spcBef>
                        <a:spcAft>
                          <a:spcPts val="0"/>
                        </a:spcAft>
                      </a:pPr>
                      <a:r>
                        <a:rPr lang="en-US" sz="1100" dirty="0">
                          <a:solidFill>
                            <a:schemeClr val="tx1"/>
                          </a:solidFill>
                          <a:effectLst/>
                        </a:rPr>
                        <a:t>5 (2)</a:t>
                      </a:r>
                      <a:endParaRPr lang="en-US" sz="1100" dirty="0">
                        <a:solidFill>
                          <a:schemeClr val="tx1"/>
                        </a:solidFill>
                        <a:effectLst/>
                        <a:latin typeface="+mn-lt"/>
                        <a:ea typeface="Calibri"/>
                        <a:cs typeface="Calibri"/>
                      </a:endParaRPr>
                    </a:p>
                  </a:txBody>
                  <a:tcPr marL="64302" marR="64302"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600872101"/>
                  </a:ext>
                </a:extLst>
              </a:tr>
              <a:tr h="224889">
                <a:tc>
                  <a:txBody>
                    <a:bodyPr/>
                    <a:lstStyle/>
                    <a:p>
                      <a:pPr marL="182880" marR="0" algn="l">
                        <a:spcBef>
                          <a:spcPts val="0"/>
                        </a:spcBef>
                        <a:spcAft>
                          <a:spcPts val="0"/>
                        </a:spcAft>
                      </a:pPr>
                      <a:r>
                        <a:rPr lang="en-US" sz="1100" b="1" dirty="0">
                          <a:solidFill>
                            <a:schemeClr val="tx1"/>
                          </a:solidFill>
                          <a:effectLst/>
                        </a:rPr>
                        <a:t>Other</a:t>
                      </a:r>
                      <a:r>
                        <a:rPr lang="en-US" sz="1100" b="1" baseline="30000" dirty="0">
                          <a:solidFill>
                            <a:schemeClr val="tx1"/>
                          </a:solidFill>
                          <a:effectLst/>
                        </a:rPr>
                        <a:t>a</a:t>
                      </a:r>
                      <a:r>
                        <a:rPr lang="en-US" sz="1100" b="1" dirty="0">
                          <a:solidFill>
                            <a:schemeClr val="tx1"/>
                          </a:solidFill>
                          <a:effectLst/>
                        </a:rPr>
                        <a:t> / Not </a:t>
                      </a:r>
                      <a:r>
                        <a:rPr lang="en-US" sz="1100" b="1" dirty="0" err="1">
                          <a:solidFill>
                            <a:schemeClr val="tx1"/>
                          </a:solidFill>
                          <a:effectLst/>
                        </a:rPr>
                        <a:t>reported</a:t>
                      </a:r>
                      <a:r>
                        <a:rPr lang="en-US" sz="1100" b="1" baseline="30000" dirty="0" err="1">
                          <a:solidFill>
                            <a:schemeClr val="tx1"/>
                          </a:solidFill>
                          <a:effectLst/>
                        </a:rPr>
                        <a:t>b</a:t>
                      </a:r>
                      <a:endParaRPr lang="en-US" sz="1100" b="1" baseline="30000" dirty="0">
                        <a:solidFill>
                          <a:schemeClr val="tx1"/>
                        </a:solidFill>
                        <a:effectLst/>
                        <a:latin typeface="+mn-lt"/>
                        <a:ea typeface="Calibri"/>
                        <a:cs typeface="Calibri"/>
                      </a:endParaRPr>
                    </a:p>
                  </a:txBody>
                  <a:tcPr marL="64302" marR="64302"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dirty="0">
                          <a:solidFill>
                            <a:schemeClr val="tx1"/>
                          </a:solidFill>
                          <a:effectLst/>
                        </a:rPr>
                        <a:t>69 (25)</a:t>
                      </a:r>
                      <a:endParaRPr lang="en-US" sz="1100" dirty="0">
                        <a:solidFill>
                          <a:schemeClr val="tx1"/>
                        </a:solidFill>
                        <a:effectLst/>
                        <a:latin typeface="+mn-lt"/>
                        <a:ea typeface="Times New Roman" panose="02020603050405020304" pitchFamily="18" charset="0"/>
                        <a:cs typeface="Calibri"/>
                      </a:endParaRPr>
                    </a:p>
                  </a:txBody>
                  <a:tcPr marL="64302" marR="64302"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ctr">
                        <a:spcBef>
                          <a:spcPts val="0"/>
                        </a:spcBef>
                        <a:spcAft>
                          <a:spcPts val="0"/>
                        </a:spcAft>
                      </a:pPr>
                      <a:r>
                        <a:rPr lang="en-US" sz="1100" dirty="0">
                          <a:solidFill>
                            <a:schemeClr val="tx1"/>
                          </a:solidFill>
                          <a:effectLst/>
                        </a:rPr>
                        <a:t>75 (28)</a:t>
                      </a:r>
                      <a:endParaRPr lang="en-US" sz="1100" dirty="0">
                        <a:solidFill>
                          <a:schemeClr val="tx1"/>
                        </a:solidFill>
                        <a:effectLst/>
                        <a:latin typeface="+mn-lt"/>
                        <a:ea typeface="Calibri"/>
                        <a:cs typeface="Calibri"/>
                      </a:endParaRPr>
                    </a:p>
                  </a:txBody>
                  <a:tcPr marL="64302" marR="64302"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251835545"/>
                  </a:ext>
                </a:extLst>
              </a:tr>
              <a:tr h="224889">
                <a:tc>
                  <a:txBody>
                    <a:bodyPr/>
                    <a:lstStyle/>
                    <a:p>
                      <a:pPr marL="0" marR="0" algn="l">
                        <a:spcBef>
                          <a:spcPts val="0"/>
                        </a:spcBef>
                        <a:spcAft>
                          <a:spcPts val="0"/>
                        </a:spcAft>
                      </a:pPr>
                      <a:r>
                        <a:rPr lang="en-US" sz="1100" b="1" dirty="0">
                          <a:solidFill>
                            <a:schemeClr val="tx1"/>
                          </a:solidFill>
                          <a:effectLst/>
                        </a:rPr>
                        <a:t>ECOG PS, n (%)</a:t>
                      </a:r>
                      <a:endParaRPr lang="en-US" sz="1100" b="1" dirty="0">
                        <a:solidFill>
                          <a:schemeClr val="tx1"/>
                        </a:solidFill>
                        <a:effectLst/>
                        <a:latin typeface="+mn-lt"/>
                        <a:ea typeface="Times New Roman" panose="02020603050405020304" pitchFamily="18" charset="0"/>
                        <a:cs typeface="Calibri"/>
                      </a:endParaRPr>
                    </a:p>
                  </a:txBody>
                  <a:tcPr marL="64302" marR="64302"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ctr">
                        <a:spcBef>
                          <a:spcPts val="0"/>
                        </a:spcBef>
                        <a:spcAft>
                          <a:spcPts val="0"/>
                        </a:spcAft>
                      </a:pPr>
                      <a:endParaRPr lang="en-US" sz="1100" dirty="0">
                        <a:solidFill>
                          <a:schemeClr val="tx1"/>
                        </a:solidFill>
                        <a:effectLst/>
                        <a:latin typeface="+mn-lt"/>
                        <a:ea typeface="Calibri"/>
                        <a:cs typeface="Calibri"/>
                      </a:endParaRPr>
                    </a:p>
                  </a:txBody>
                  <a:tcPr marL="64302" marR="64302"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ctr">
                        <a:spcBef>
                          <a:spcPts val="0"/>
                        </a:spcBef>
                        <a:spcAft>
                          <a:spcPts val="0"/>
                        </a:spcAft>
                      </a:pPr>
                      <a:endParaRPr lang="en-US" sz="1100">
                        <a:solidFill>
                          <a:schemeClr val="tx1"/>
                        </a:solidFill>
                        <a:effectLst/>
                        <a:latin typeface="+mn-lt"/>
                        <a:ea typeface="Calibri"/>
                        <a:cs typeface="Calibri"/>
                      </a:endParaRPr>
                    </a:p>
                  </a:txBody>
                  <a:tcPr marL="64302" marR="64302"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544196326"/>
                  </a:ext>
                </a:extLst>
              </a:tr>
              <a:tr h="224889">
                <a:tc>
                  <a:txBody>
                    <a:bodyPr/>
                    <a:lstStyle/>
                    <a:p>
                      <a:pPr marL="182880" marR="0" algn="l">
                        <a:spcBef>
                          <a:spcPts val="0"/>
                        </a:spcBef>
                        <a:spcAft>
                          <a:spcPts val="0"/>
                        </a:spcAft>
                      </a:pPr>
                      <a:r>
                        <a:rPr lang="en-US" sz="1100" b="1" dirty="0">
                          <a:solidFill>
                            <a:schemeClr val="tx1"/>
                          </a:solidFill>
                          <a:effectLst/>
                        </a:rPr>
                        <a:t>0</a:t>
                      </a:r>
                      <a:endParaRPr lang="en-US" sz="1100" b="1" dirty="0">
                        <a:solidFill>
                          <a:schemeClr val="tx1"/>
                        </a:solidFill>
                        <a:effectLst/>
                        <a:latin typeface="+mn-lt"/>
                        <a:ea typeface="Calibri"/>
                        <a:cs typeface="Calibri"/>
                      </a:endParaRPr>
                    </a:p>
                  </a:txBody>
                  <a:tcPr marL="64302" marR="64302"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ctr">
                        <a:spcBef>
                          <a:spcPts val="0"/>
                        </a:spcBef>
                        <a:spcAft>
                          <a:spcPts val="0"/>
                        </a:spcAft>
                      </a:pPr>
                      <a:r>
                        <a:rPr lang="en-US" sz="1100" dirty="0">
                          <a:solidFill>
                            <a:schemeClr val="tx1"/>
                          </a:solidFill>
                          <a:effectLst/>
                        </a:rPr>
                        <a:t>116 (43)</a:t>
                      </a:r>
                      <a:endParaRPr lang="en-US" sz="1100" dirty="0">
                        <a:solidFill>
                          <a:schemeClr val="tx1"/>
                        </a:solidFill>
                        <a:effectLst/>
                        <a:latin typeface="+mn-lt"/>
                        <a:ea typeface="Calibri"/>
                        <a:cs typeface="Calibri"/>
                      </a:endParaRPr>
                    </a:p>
                  </a:txBody>
                  <a:tcPr marL="64302" marR="64302"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ctr">
                        <a:spcBef>
                          <a:spcPts val="0"/>
                        </a:spcBef>
                        <a:spcAft>
                          <a:spcPts val="0"/>
                        </a:spcAft>
                      </a:pPr>
                      <a:r>
                        <a:rPr lang="en-US" sz="1100" dirty="0">
                          <a:solidFill>
                            <a:schemeClr val="tx1"/>
                          </a:solidFill>
                          <a:effectLst/>
                        </a:rPr>
                        <a:t>126 (46)</a:t>
                      </a:r>
                      <a:endParaRPr lang="en-US" sz="1100" dirty="0">
                        <a:solidFill>
                          <a:schemeClr val="tx1"/>
                        </a:solidFill>
                        <a:effectLst/>
                        <a:latin typeface="+mn-lt"/>
                        <a:ea typeface="Calibri"/>
                        <a:cs typeface="Calibri"/>
                      </a:endParaRPr>
                    </a:p>
                  </a:txBody>
                  <a:tcPr marL="64302" marR="64302"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454977896"/>
                  </a:ext>
                </a:extLst>
              </a:tr>
              <a:tr h="224889">
                <a:tc>
                  <a:txBody>
                    <a:bodyPr/>
                    <a:lstStyle/>
                    <a:p>
                      <a:pPr marL="182880" marR="0" algn="l">
                        <a:spcBef>
                          <a:spcPts val="0"/>
                        </a:spcBef>
                        <a:spcAft>
                          <a:spcPts val="0"/>
                        </a:spcAft>
                      </a:pPr>
                      <a:r>
                        <a:rPr lang="en-US" sz="1100" b="1" dirty="0">
                          <a:solidFill>
                            <a:schemeClr val="tx1"/>
                          </a:solidFill>
                          <a:effectLst/>
                        </a:rPr>
                        <a:t>1</a:t>
                      </a:r>
                      <a:endParaRPr lang="en-US" sz="1100" b="1" dirty="0">
                        <a:solidFill>
                          <a:schemeClr val="tx1"/>
                        </a:solidFill>
                        <a:effectLst/>
                        <a:latin typeface="+mn-lt"/>
                        <a:ea typeface="Times New Roman" panose="02020603050405020304" pitchFamily="18" charset="0"/>
                        <a:cs typeface="Calibri"/>
                      </a:endParaRPr>
                    </a:p>
                  </a:txBody>
                  <a:tcPr marL="64302" marR="64302"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ctr">
                        <a:spcBef>
                          <a:spcPts val="0"/>
                        </a:spcBef>
                        <a:spcAft>
                          <a:spcPts val="0"/>
                        </a:spcAft>
                      </a:pPr>
                      <a:r>
                        <a:rPr lang="en-US" sz="1100" dirty="0">
                          <a:solidFill>
                            <a:schemeClr val="tx1"/>
                          </a:solidFill>
                          <a:effectLst/>
                        </a:rPr>
                        <a:t>156 (57)</a:t>
                      </a:r>
                      <a:endParaRPr lang="en-US" sz="1100" dirty="0">
                        <a:solidFill>
                          <a:schemeClr val="tx1"/>
                        </a:solidFill>
                        <a:effectLst/>
                        <a:latin typeface="+mn-lt"/>
                        <a:ea typeface="Times New Roman" panose="02020603050405020304" pitchFamily="18" charset="0"/>
                        <a:cs typeface="Calibri"/>
                      </a:endParaRPr>
                    </a:p>
                  </a:txBody>
                  <a:tcPr marL="64302" marR="64302"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ctr">
                        <a:spcBef>
                          <a:spcPts val="0"/>
                        </a:spcBef>
                        <a:spcAft>
                          <a:spcPts val="0"/>
                        </a:spcAft>
                      </a:pPr>
                      <a:r>
                        <a:rPr lang="en-US" sz="1100" dirty="0">
                          <a:solidFill>
                            <a:schemeClr val="tx1"/>
                          </a:solidFill>
                          <a:effectLst/>
                        </a:rPr>
                        <a:t>145 (54)</a:t>
                      </a:r>
                      <a:endParaRPr lang="en-US" sz="1100" dirty="0">
                        <a:solidFill>
                          <a:schemeClr val="tx1"/>
                        </a:solidFill>
                        <a:effectLst/>
                        <a:latin typeface="+mn-lt"/>
                        <a:ea typeface="Times New Roman" panose="02020603050405020304" pitchFamily="18" charset="0"/>
                        <a:cs typeface="Calibri"/>
                      </a:endParaRPr>
                    </a:p>
                  </a:txBody>
                  <a:tcPr marL="64302" marR="64302"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035401558"/>
                  </a:ext>
                </a:extLst>
              </a:tr>
              <a:tr h="224888">
                <a:tc>
                  <a:txBody>
                    <a:bodyPr/>
                    <a:lstStyle/>
                    <a:p>
                      <a:pPr marL="0" marR="0" lvl="0" algn="l">
                        <a:spcBef>
                          <a:spcPts val="0"/>
                        </a:spcBef>
                        <a:spcAft>
                          <a:spcPts val="0"/>
                        </a:spcAft>
                        <a:buNone/>
                      </a:pPr>
                      <a:r>
                        <a:rPr lang="en-US" sz="1100" b="1" dirty="0">
                          <a:solidFill>
                            <a:schemeClr val="tx1"/>
                          </a:solidFill>
                          <a:effectLst/>
                        </a:rPr>
                        <a:t>Visceral metastases at baseline, n (%)</a:t>
                      </a:r>
                      <a:endParaRPr lang="en-US" sz="1100" b="1" dirty="0">
                        <a:solidFill>
                          <a:schemeClr val="tx1"/>
                        </a:solidFill>
                        <a:effectLst/>
                        <a:latin typeface="+mn-lt"/>
                        <a:ea typeface="Calibri"/>
                        <a:cs typeface="Times New Roman"/>
                      </a:endParaRPr>
                    </a:p>
                  </a:txBody>
                  <a:tcPr marL="64302" marR="64302"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lvl="0" algn="ctr">
                        <a:spcBef>
                          <a:spcPts val="0"/>
                        </a:spcBef>
                        <a:spcAft>
                          <a:spcPts val="0"/>
                        </a:spcAft>
                        <a:buNone/>
                      </a:pPr>
                      <a:r>
                        <a:rPr lang="en-US" sz="1100" dirty="0">
                          <a:solidFill>
                            <a:schemeClr val="tx1"/>
                          </a:solidFill>
                          <a:effectLst/>
                        </a:rPr>
                        <a:t>259 (95)</a:t>
                      </a:r>
                      <a:endParaRPr lang="en-US" sz="1100" dirty="0">
                        <a:solidFill>
                          <a:schemeClr val="tx1"/>
                        </a:solidFill>
                        <a:effectLst/>
                        <a:latin typeface="+mn-lt"/>
                        <a:ea typeface="Times New Roman" panose="02020603050405020304" pitchFamily="18" charset="0"/>
                        <a:cs typeface="Times New Roman"/>
                      </a:endParaRPr>
                    </a:p>
                  </a:txBody>
                  <a:tcPr marL="64302" marR="64302"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lvl="0" algn="ctr">
                        <a:spcBef>
                          <a:spcPts val="0"/>
                        </a:spcBef>
                        <a:spcAft>
                          <a:spcPts val="0"/>
                        </a:spcAft>
                        <a:buNone/>
                      </a:pPr>
                      <a:r>
                        <a:rPr lang="en-US" sz="1100" dirty="0">
                          <a:solidFill>
                            <a:schemeClr val="tx1"/>
                          </a:solidFill>
                          <a:effectLst/>
                        </a:rPr>
                        <a:t>258 (95)</a:t>
                      </a:r>
                      <a:endParaRPr lang="en-US" sz="1100" dirty="0">
                        <a:solidFill>
                          <a:schemeClr val="tx1"/>
                        </a:solidFill>
                        <a:effectLst/>
                        <a:latin typeface="+mn-lt"/>
                        <a:ea typeface="Times New Roman" panose="02020603050405020304" pitchFamily="18" charset="0"/>
                        <a:cs typeface="Times New Roman"/>
                      </a:endParaRPr>
                    </a:p>
                  </a:txBody>
                  <a:tcPr marL="64302" marR="64302"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2879378465"/>
                  </a:ext>
                </a:extLst>
              </a:tr>
              <a:tr h="224888">
                <a:tc>
                  <a:txBody>
                    <a:bodyPr/>
                    <a:lstStyle/>
                    <a:p>
                      <a:pPr marL="0" marR="0" lvl="0" algn="l">
                        <a:spcBef>
                          <a:spcPts val="0"/>
                        </a:spcBef>
                        <a:spcAft>
                          <a:spcPts val="0"/>
                        </a:spcAft>
                        <a:buNone/>
                      </a:pPr>
                      <a:r>
                        <a:rPr lang="en-US" sz="1100" b="1" dirty="0">
                          <a:solidFill>
                            <a:schemeClr val="tx1"/>
                          </a:solidFill>
                          <a:effectLst/>
                        </a:rPr>
                        <a:t>Liver </a:t>
                      </a:r>
                      <a:r>
                        <a:rPr lang="en-US" sz="1100" b="1" dirty="0" err="1">
                          <a:solidFill>
                            <a:schemeClr val="tx1"/>
                          </a:solidFill>
                          <a:effectLst/>
                        </a:rPr>
                        <a:t>metastases,</a:t>
                      </a:r>
                      <a:r>
                        <a:rPr lang="en-US" sz="1100" b="1" baseline="30000" dirty="0" err="1">
                          <a:solidFill>
                            <a:schemeClr val="tx1"/>
                          </a:solidFill>
                          <a:effectLst/>
                        </a:rPr>
                        <a:t>c</a:t>
                      </a:r>
                      <a:r>
                        <a:rPr lang="en-US" sz="1100" b="1" dirty="0">
                          <a:solidFill>
                            <a:schemeClr val="tx1"/>
                          </a:solidFill>
                          <a:effectLst/>
                        </a:rPr>
                        <a:t> n (%)</a:t>
                      </a:r>
                      <a:endParaRPr lang="en-US" sz="3400" dirty="0">
                        <a:solidFill>
                          <a:schemeClr val="tx1"/>
                        </a:solidFill>
                      </a:endParaRPr>
                    </a:p>
                  </a:txBody>
                  <a:tcPr marL="64302" marR="64302"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lvl="0" algn="ctr">
                        <a:spcBef>
                          <a:spcPts val="0"/>
                        </a:spcBef>
                        <a:spcAft>
                          <a:spcPts val="0"/>
                        </a:spcAft>
                        <a:buNone/>
                      </a:pPr>
                      <a:r>
                        <a:rPr lang="en-US" sz="1100" dirty="0">
                          <a:solidFill>
                            <a:schemeClr val="tx1"/>
                          </a:solidFill>
                          <a:effectLst/>
                        </a:rPr>
                        <a:t>229 (84)</a:t>
                      </a:r>
                      <a:endParaRPr lang="en-US" sz="3400" dirty="0">
                        <a:solidFill>
                          <a:schemeClr val="tx1"/>
                        </a:solidFill>
                      </a:endParaRPr>
                    </a:p>
                  </a:txBody>
                  <a:tcPr marL="64302" marR="64302"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lvl="0" algn="ctr">
                        <a:spcBef>
                          <a:spcPts val="0"/>
                        </a:spcBef>
                        <a:spcAft>
                          <a:spcPts val="0"/>
                        </a:spcAft>
                        <a:buNone/>
                      </a:pPr>
                      <a:r>
                        <a:rPr lang="en-US" sz="1100" dirty="0">
                          <a:solidFill>
                            <a:schemeClr val="tx1"/>
                          </a:solidFill>
                          <a:effectLst/>
                        </a:rPr>
                        <a:t>237 (87)</a:t>
                      </a:r>
                      <a:endParaRPr lang="en-US" sz="3400" dirty="0">
                        <a:solidFill>
                          <a:schemeClr val="tx1"/>
                        </a:solidFill>
                      </a:endParaRPr>
                    </a:p>
                  </a:txBody>
                  <a:tcPr marL="64302" marR="64302"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3262671096"/>
                  </a:ext>
                </a:extLst>
              </a:tr>
              <a:tr h="224889">
                <a:tc>
                  <a:txBody>
                    <a:bodyPr/>
                    <a:lstStyle/>
                    <a:p>
                      <a:pPr marL="0" marR="0" algn="l">
                        <a:spcBef>
                          <a:spcPts val="0"/>
                        </a:spcBef>
                        <a:spcAft>
                          <a:spcPts val="0"/>
                        </a:spcAft>
                      </a:pPr>
                      <a:r>
                        <a:rPr lang="en-US" sz="1100" b="1" dirty="0">
                          <a:solidFill>
                            <a:schemeClr val="tx1"/>
                          </a:solidFill>
                          <a:effectLst/>
                        </a:rPr>
                        <a:t>De novo metastatic breast cancer, n (%)</a:t>
                      </a:r>
                      <a:endParaRPr lang="en-US" sz="1100" b="1" dirty="0">
                        <a:solidFill>
                          <a:schemeClr val="tx1"/>
                        </a:solidFill>
                        <a:effectLst/>
                        <a:latin typeface="+mn-lt"/>
                        <a:ea typeface="Calibri"/>
                        <a:cs typeface="Calibri"/>
                      </a:endParaRPr>
                    </a:p>
                  </a:txBody>
                  <a:tcPr marL="64302" marR="64302"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ctr">
                        <a:spcBef>
                          <a:spcPts val="0"/>
                        </a:spcBef>
                        <a:spcAft>
                          <a:spcPts val="0"/>
                        </a:spcAft>
                      </a:pPr>
                      <a:r>
                        <a:rPr lang="en-US" sz="1100" dirty="0">
                          <a:solidFill>
                            <a:schemeClr val="tx1"/>
                          </a:solidFill>
                          <a:effectLst/>
                        </a:rPr>
                        <a:t>78 (29)</a:t>
                      </a:r>
                      <a:endParaRPr lang="en-US" sz="1100" dirty="0">
                        <a:solidFill>
                          <a:schemeClr val="tx1"/>
                        </a:solidFill>
                        <a:effectLst/>
                        <a:latin typeface="+mn-lt"/>
                        <a:ea typeface="Calibri"/>
                        <a:cs typeface="Calibri"/>
                      </a:endParaRPr>
                    </a:p>
                  </a:txBody>
                  <a:tcPr marL="64302" marR="64302"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ctr">
                        <a:spcBef>
                          <a:spcPts val="0"/>
                        </a:spcBef>
                        <a:spcAft>
                          <a:spcPts val="0"/>
                        </a:spcAft>
                      </a:pPr>
                      <a:r>
                        <a:rPr lang="en-US" sz="1100" dirty="0">
                          <a:solidFill>
                            <a:schemeClr val="tx1"/>
                          </a:solidFill>
                          <a:effectLst/>
                        </a:rPr>
                        <a:t>60 (22)</a:t>
                      </a:r>
                      <a:endParaRPr lang="en-US" sz="1100" dirty="0">
                        <a:solidFill>
                          <a:schemeClr val="tx1"/>
                        </a:solidFill>
                        <a:effectLst/>
                        <a:latin typeface="+mn-lt"/>
                        <a:ea typeface="Calibri"/>
                        <a:cs typeface="Calibri"/>
                      </a:endParaRPr>
                    </a:p>
                  </a:txBody>
                  <a:tcPr marL="64302" marR="64302"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2011041947"/>
                  </a:ext>
                </a:extLst>
              </a:tr>
            </a:tbl>
          </a:graphicData>
        </a:graphic>
      </p:graphicFrame>
      <p:graphicFrame>
        <p:nvGraphicFramePr>
          <p:cNvPr id="33" name="Table 32">
            <a:extLst>
              <a:ext uri="{FF2B5EF4-FFF2-40B4-BE49-F238E27FC236}">
                <a16:creationId xmlns:a16="http://schemas.microsoft.com/office/drawing/2014/main" id="{F7F01FA2-5181-D92F-B0AD-E1E30E31CA0F}"/>
              </a:ext>
            </a:extLst>
          </p:cNvPr>
          <p:cNvGraphicFramePr>
            <a:graphicFrameLocks noGrp="1"/>
          </p:cNvGraphicFramePr>
          <p:nvPr>
            <p:extLst>
              <p:ext uri="{D42A27DB-BD31-4B8C-83A1-F6EECF244321}">
                <p14:modId xmlns:p14="http://schemas.microsoft.com/office/powerpoint/2010/main" val="3382471159"/>
              </p:ext>
            </p:extLst>
          </p:nvPr>
        </p:nvGraphicFramePr>
        <p:xfrm>
          <a:off x="6215077" y="1344217"/>
          <a:ext cx="5168902" cy="3875005"/>
        </p:xfrm>
        <a:graphic>
          <a:graphicData uri="http://schemas.openxmlformats.org/drawingml/2006/table">
            <a:tbl>
              <a:tblPr firstRow="1" bandRow="1">
                <a:tableStyleId>{B301B821-A1FF-4177-AEE7-76D212191A09}</a:tableStyleId>
              </a:tblPr>
              <a:tblGrid>
                <a:gridCol w="3012152">
                  <a:extLst>
                    <a:ext uri="{9D8B030D-6E8A-4147-A177-3AD203B41FA5}">
                      <a16:colId xmlns:a16="http://schemas.microsoft.com/office/drawing/2014/main" val="1708406620"/>
                    </a:ext>
                  </a:extLst>
                </a:gridCol>
                <a:gridCol w="1078375">
                  <a:extLst>
                    <a:ext uri="{9D8B030D-6E8A-4147-A177-3AD203B41FA5}">
                      <a16:colId xmlns:a16="http://schemas.microsoft.com/office/drawing/2014/main" val="592742086"/>
                    </a:ext>
                  </a:extLst>
                </a:gridCol>
                <a:gridCol w="1078375">
                  <a:extLst>
                    <a:ext uri="{9D8B030D-6E8A-4147-A177-3AD203B41FA5}">
                      <a16:colId xmlns:a16="http://schemas.microsoft.com/office/drawing/2014/main" val="2586114088"/>
                    </a:ext>
                  </a:extLst>
                </a:gridCol>
              </a:tblGrid>
              <a:tr h="51441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100" dirty="0">
                        <a:solidFill>
                          <a:schemeClr val="bg1"/>
                        </a:solidFill>
                        <a:latin typeface="+mn-lt"/>
                        <a:cs typeface="Arial" panose="020B0604020202020204" pitchFamily="34" charset="0"/>
                      </a:endParaRPr>
                    </a:p>
                  </a:txBody>
                  <a:tcPr marL="85736" marR="85736" marT="42868" marB="42868"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ctr">
                        <a:spcBef>
                          <a:spcPts val="0"/>
                        </a:spcBef>
                        <a:spcAft>
                          <a:spcPts val="0"/>
                        </a:spcAft>
                      </a:pPr>
                      <a:r>
                        <a:rPr lang="en-US" sz="1100" b="1" dirty="0">
                          <a:effectLst/>
                        </a:rPr>
                        <a:t>SG</a:t>
                      </a:r>
                      <a:br>
                        <a:rPr lang="en-US" sz="1100" b="1" dirty="0">
                          <a:effectLst/>
                        </a:rPr>
                      </a:br>
                      <a:r>
                        <a:rPr lang="en-US" sz="1100" b="1" dirty="0">
                          <a:effectLst/>
                        </a:rPr>
                        <a:t>(n=272)</a:t>
                      </a:r>
                      <a:endParaRPr lang="en-US" sz="1100" dirty="0">
                        <a:effectLst/>
                        <a:latin typeface="+mn-lt"/>
                        <a:ea typeface="Calibri"/>
                        <a:cs typeface="Calibri"/>
                      </a:endParaRPr>
                    </a:p>
                  </a:txBody>
                  <a:tcPr marL="64302" marR="64302"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ctr">
                        <a:spcBef>
                          <a:spcPts val="0"/>
                        </a:spcBef>
                        <a:spcAft>
                          <a:spcPts val="0"/>
                        </a:spcAft>
                      </a:pPr>
                      <a:r>
                        <a:rPr lang="en-US" sz="1100" b="1" dirty="0">
                          <a:effectLst/>
                        </a:rPr>
                        <a:t>TPC </a:t>
                      </a:r>
                      <a:br>
                        <a:rPr lang="en-US" sz="1100" b="1" dirty="0">
                          <a:effectLst/>
                        </a:rPr>
                      </a:br>
                      <a:r>
                        <a:rPr lang="en-US" sz="1100" b="1" dirty="0">
                          <a:effectLst/>
                        </a:rPr>
                        <a:t>(n=271)</a:t>
                      </a:r>
                      <a:endParaRPr lang="en-US" sz="1100" dirty="0">
                        <a:effectLst/>
                        <a:latin typeface="+mn-lt"/>
                        <a:ea typeface="Times New Roman" panose="02020603050405020304" pitchFamily="18" charset="0"/>
                        <a:cs typeface="Calibri"/>
                      </a:endParaRPr>
                    </a:p>
                  </a:txBody>
                  <a:tcPr marL="64302" marR="64302"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012503031"/>
                  </a:ext>
                </a:extLst>
              </a:tr>
              <a:tr h="601602">
                <a:tc>
                  <a:txBody>
                    <a:bodyPr/>
                    <a:lstStyle/>
                    <a:p>
                      <a:pPr marL="0" marR="0" algn="l">
                        <a:spcBef>
                          <a:spcPts val="0"/>
                        </a:spcBef>
                        <a:spcAft>
                          <a:spcPts val="0"/>
                        </a:spcAft>
                      </a:pPr>
                      <a:r>
                        <a:rPr lang="en-US" sz="1100" b="1" dirty="0">
                          <a:solidFill>
                            <a:schemeClr val="tx1"/>
                          </a:solidFill>
                          <a:effectLst/>
                        </a:rPr>
                        <a:t>Median time from initial metastatic diagnosis to randomization, </a:t>
                      </a:r>
                      <a:r>
                        <a:rPr lang="en-US" sz="1100" b="1" dirty="0" err="1">
                          <a:solidFill>
                            <a:schemeClr val="tx1"/>
                          </a:solidFill>
                          <a:effectLst/>
                        </a:rPr>
                        <a:t>mo</a:t>
                      </a:r>
                      <a:r>
                        <a:rPr lang="en-US" sz="1100" b="1" dirty="0">
                          <a:solidFill>
                            <a:schemeClr val="tx1"/>
                          </a:solidFill>
                          <a:effectLst/>
                        </a:rPr>
                        <a:t> (range)</a:t>
                      </a:r>
                      <a:endParaRPr lang="en-US" sz="1100" b="1" dirty="0">
                        <a:solidFill>
                          <a:schemeClr val="tx1"/>
                        </a:solidFill>
                        <a:effectLst/>
                        <a:latin typeface="+mn-lt"/>
                        <a:ea typeface="Calibri"/>
                        <a:cs typeface="Calibri"/>
                      </a:endParaRPr>
                    </a:p>
                  </a:txBody>
                  <a:tcPr marL="64302" marR="64302"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ctr">
                        <a:spcBef>
                          <a:spcPts val="0"/>
                        </a:spcBef>
                        <a:spcAft>
                          <a:spcPts val="0"/>
                        </a:spcAft>
                      </a:pPr>
                      <a:r>
                        <a:rPr lang="en-US" sz="1100" dirty="0">
                          <a:solidFill>
                            <a:schemeClr val="tx1"/>
                          </a:solidFill>
                          <a:effectLst/>
                        </a:rPr>
                        <a:t>48.5 </a:t>
                      </a:r>
                      <a:br>
                        <a:rPr lang="en-US" sz="1100" dirty="0">
                          <a:solidFill>
                            <a:schemeClr val="tx1"/>
                          </a:solidFill>
                          <a:effectLst/>
                        </a:rPr>
                      </a:br>
                      <a:r>
                        <a:rPr lang="en-US" sz="1100" dirty="0">
                          <a:solidFill>
                            <a:schemeClr val="tx1"/>
                          </a:solidFill>
                          <a:effectLst/>
                        </a:rPr>
                        <a:t>(1.2- 243.8)</a:t>
                      </a:r>
                      <a:endParaRPr lang="en-US" sz="1100" dirty="0">
                        <a:solidFill>
                          <a:schemeClr val="tx1"/>
                        </a:solidFill>
                        <a:effectLst/>
                        <a:latin typeface="+mn-lt"/>
                        <a:ea typeface="Calibri"/>
                        <a:cs typeface="Calibri"/>
                      </a:endParaRPr>
                    </a:p>
                  </a:txBody>
                  <a:tcPr marL="64302" marR="64302"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ctr">
                        <a:spcBef>
                          <a:spcPts val="0"/>
                        </a:spcBef>
                        <a:spcAft>
                          <a:spcPts val="0"/>
                        </a:spcAft>
                      </a:pPr>
                      <a:r>
                        <a:rPr lang="en-US" sz="1100" dirty="0">
                          <a:solidFill>
                            <a:schemeClr val="tx1"/>
                          </a:solidFill>
                          <a:effectLst/>
                        </a:rPr>
                        <a:t>46.6 </a:t>
                      </a:r>
                      <a:br>
                        <a:rPr lang="en-US" sz="1100" dirty="0">
                          <a:solidFill>
                            <a:schemeClr val="tx1"/>
                          </a:solidFill>
                          <a:effectLst/>
                        </a:rPr>
                      </a:br>
                      <a:r>
                        <a:rPr lang="en-US" sz="1100" dirty="0">
                          <a:solidFill>
                            <a:schemeClr val="tx1"/>
                          </a:solidFill>
                          <a:effectLst/>
                        </a:rPr>
                        <a:t>(3.0- 248.8)</a:t>
                      </a:r>
                      <a:endParaRPr lang="en-US" sz="1100" dirty="0">
                        <a:solidFill>
                          <a:schemeClr val="tx1"/>
                        </a:solidFill>
                        <a:effectLst/>
                        <a:latin typeface="+mn-lt"/>
                        <a:ea typeface="Calibri"/>
                        <a:cs typeface="Calibri"/>
                      </a:endParaRPr>
                    </a:p>
                  </a:txBody>
                  <a:tcPr marL="64302" marR="64302"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3209347816"/>
                  </a:ext>
                </a:extLst>
              </a:tr>
              <a:tr h="601602">
                <a:tc>
                  <a:txBody>
                    <a:bodyPr/>
                    <a:lstStyle/>
                    <a:p>
                      <a:r>
                        <a:rPr lang="en-US" sz="1100" b="1" dirty="0">
                          <a:solidFill>
                            <a:schemeClr val="tx1"/>
                          </a:solidFill>
                        </a:rPr>
                        <a:t>Prior chemotherapy in (neo)adjuvant setting, n (%)</a:t>
                      </a:r>
                    </a:p>
                  </a:txBody>
                  <a:tcPr marL="64302" marR="64302"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r>
                        <a:rPr lang="en-US" sz="1100" b="0" u="none" strike="noStrike" kern="1200" baseline="0" dirty="0">
                          <a:solidFill>
                            <a:schemeClr val="tx1"/>
                          </a:solidFill>
                        </a:rPr>
                        <a:t>173 (64)</a:t>
                      </a:r>
                      <a:endParaRPr lang="en-US" sz="1100" b="0" dirty="0">
                        <a:solidFill>
                          <a:schemeClr val="tx1"/>
                        </a:solidFill>
                      </a:endParaRPr>
                    </a:p>
                  </a:txBody>
                  <a:tcPr marL="64302" marR="64302"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r>
                        <a:rPr lang="en-US" sz="1100" b="0" u="none" strike="noStrike" kern="1200" baseline="0" dirty="0">
                          <a:solidFill>
                            <a:schemeClr val="tx1"/>
                          </a:solidFill>
                        </a:rPr>
                        <a:t>184 (68)</a:t>
                      </a:r>
                      <a:endParaRPr lang="en-US" sz="1100" b="0" dirty="0">
                        <a:solidFill>
                          <a:schemeClr val="tx1"/>
                        </a:solidFill>
                      </a:endParaRPr>
                    </a:p>
                  </a:txBody>
                  <a:tcPr marL="64302" marR="64302"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658396550"/>
                  </a:ext>
                </a:extLst>
              </a:tr>
              <a:tr h="601601">
                <a:tc>
                  <a:txBody>
                    <a:bodyPr/>
                    <a:lstStyle/>
                    <a:p>
                      <a:pPr marL="0" marR="0" lvl="0" indent="0">
                        <a:spcBef>
                          <a:spcPts val="0"/>
                        </a:spcBef>
                        <a:spcAft>
                          <a:spcPts val="0"/>
                        </a:spcAft>
                        <a:buNone/>
                      </a:pPr>
                      <a:r>
                        <a:rPr lang="en-US" sz="1100" b="1" dirty="0">
                          <a:solidFill>
                            <a:schemeClr val="tx1"/>
                          </a:solidFill>
                          <a:effectLst/>
                        </a:rPr>
                        <a:t>Prior endocrine therapy use in the metastatic setting ≥6 </a:t>
                      </a:r>
                      <a:r>
                        <a:rPr lang="en-US" sz="1100" b="1" dirty="0" err="1">
                          <a:solidFill>
                            <a:schemeClr val="tx1"/>
                          </a:solidFill>
                          <a:effectLst/>
                        </a:rPr>
                        <a:t>mo</a:t>
                      </a:r>
                      <a:r>
                        <a:rPr lang="en-US" sz="1100" b="1" dirty="0">
                          <a:solidFill>
                            <a:schemeClr val="tx1"/>
                          </a:solidFill>
                          <a:effectLst/>
                        </a:rPr>
                        <a:t>, n (%)</a:t>
                      </a:r>
                      <a:endParaRPr lang="en-US" sz="3400" dirty="0">
                        <a:solidFill>
                          <a:schemeClr val="tx1"/>
                        </a:solidFill>
                      </a:endParaRPr>
                    </a:p>
                  </a:txBody>
                  <a:tcPr marL="64302" marR="64302"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lvl="0" algn="ctr">
                        <a:spcBef>
                          <a:spcPts val="0"/>
                        </a:spcBef>
                        <a:spcAft>
                          <a:spcPts val="0"/>
                        </a:spcAft>
                        <a:buNone/>
                      </a:pPr>
                      <a:r>
                        <a:rPr lang="en-US" sz="1100" dirty="0">
                          <a:solidFill>
                            <a:schemeClr val="tx1"/>
                          </a:solidFill>
                          <a:effectLst/>
                        </a:rPr>
                        <a:t>235 (86)</a:t>
                      </a:r>
                      <a:endParaRPr lang="en-US" sz="3400" dirty="0">
                        <a:solidFill>
                          <a:schemeClr val="tx1"/>
                        </a:solidFill>
                      </a:endParaRPr>
                    </a:p>
                  </a:txBody>
                  <a:tcPr marL="64302" marR="64302"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lvl="0" algn="ctr">
                        <a:spcBef>
                          <a:spcPts val="0"/>
                        </a:spcBef>
                        <a:spcAft>
                          <a:spcPts val="0"/>
                        </a:spcAft>
                        <a:buNone/>
                      </a:pPr>
                      <a:r>
                        <a:rPr lang="en-US" sz="1100" dirty="0">
                          <a:solidFill>
                            <a:schemeClr val="tx1"/>
                          </a:solidFill>
                          <a:effectLst/>
                        </a:rPr>
                        <a:t>234 (86)</a:t>
                      </a:r>
                      <a:endParaRPr lang="en-US" sz="3400">
                        <a:solidFill>
                          <a:schemeClr val="tx1"/>
                        </a:solidFill>
                      </a:endParaRPr>
                    </a:p>
                  </a:txBody>
                  <a:tcPr marL="64302" marR="64302"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2617497391"/>
                  </a:ext>
                </a:extLst>
              </a:tr>
              <a:tr h="29775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b="1" dirty="0">
                          <a:solidFill>
                            <a:schemeClr val="tx1"/>
                          </a:solidFill>
                          <a:effectLst/>
                        </a:rPr>
                        <a:t>Prior CDK4/6 inhibitor use, n (%)</a:t>
                      </a:r>
                      <a:endParaRPr lang="en-US" sz="1100" b="1" dirty="0">
                        <a:solidFill>
                          <a:schemeClr val="tx1"/>
                        </a:solidFill>
                        <a:effectLst/>
                        <a:latin typeface="+mn-lt"/>
                        <a:ea typeface="Calibri"/>
                        <a:cs typeface="Calibri"/>
                      </a:endParaRPr>
                    </a:p>
                  </a:txBody>
                  <a:tcPr marL="64302" marR="64302"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ctr">
                        <a:spcBef>
                          <a:spcPts val="0"/>
                        </a:spcBef>
                        <a:spcAft>
                          <a:spcPts val="0"/>
                        </a:spcAft>
                      </a:pPr>
                      <a:endParaRPr lang="en-US" sz="1100" dirty="0">
                        <a:solidFill>
                          <a:schemeClr val="tx1"/>
                        </a:solidFill>
                        <a:effectLst/>
                        <a:latin typeface="+mn-lt"/>
                        <a:ea typeface="Times New Roman" panose="02020603050405020304" pitchFamily="18" charset="0"/>
                        <a:cs typeface="Times New Roman" panose="02020603050405020304" pitchFamily="18" charset="0"/>
                      </a:endParaRPr>
                    </a:p>
                  </a:txBody>
                  <a:tcPr marL="64302" marR="64302"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ctr">
                        <a:spcBef>
                          <a:spcPts val="0"/>
                        </a:spcBef>
                        <a:spcAft>
                          <a:spcPts val="0"/>
                        </a:spcAft>
                      </a:pPr>
                      <a:endParaRPr lang="en-US" sz="1100" dirty="0">
                        <a:solidFill>
                          <a:schemeClr val="tx1"/>
                        </a:solidFill>
                        <a:effectLst/>
                        <a:latin typeface="+mn-lt"/>
                        <a:ea typeface="Times New Roman" panose="02020603050405020304" pitchFamily="18" charset="0"/>
                        <a:cs typeface="Times New Roman" panose="02020603050405020304" pitchFamily="18" charset="0"/>
                      </a:endParaRPr>
                    </a:p>
                  </a:txBody>
                  <a:tcPr marL="64302" marR="64302"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2624060882"/>
                  </a:ext>
                </a:extLst>
              </a:tr>
              <a:tr h="297754">
                <a:tc>
                  <a:txBody>
                    <a:bodyPr/>
                    <a:lstStyle/>
                    <a:p>
                      <a:pPr marL="182880" marR="0" indent="0">
                        <a:spcBef>
                          <a:spcPts val="0"/>
                        </a:spcBef>
                        <a:spcAft>
                          <a:spcPts val="0"/>
                        </a:spcAft>
                      </a:pPr>
                      <a:r>
                        <a:rPr lang="en-US" sz="1100" b="1" dirty="0">
                          <a:solidFill>
                            <a:schemeClr val="tx1"/>
                          </a:solidFill>
                          <a:effectLst/>
                        </a:rPr>
                        <a:t>≤12 months</a:t>
                      </a:r>
                      <a:endParaRPr lang="en-US" sz="1100" b="1" dirty="0">
                        <a:solidFill>
                          <a:schemeClr val="tx1"/>
                        </a:solidFill>
                        <a:effectLst/>
                        <a:latin typeface="+mn-lt"/>
                        <a:ea typeface="Calibri"/>
                        <a:cs typeface="Calibri"/>
                      </a:endParaRPr>
                    </a:p>
                  </a:txBody>
                  <a:tcPr marL="64302" marR="64302"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ctr">
                        <a:spcBef>
                          <a:spcPts val="0"/>
                        </a:spcBef>
                        <a:spcAft>
                          <a:spcPts val="0"/>
                        </a:spcAft>
                      </a:pPr>
                      <a:r>
                        <a:rPr lang="en-US" sz="1100" dirty="0">
                          <a:solidFill>
                            <a:schemeClr val="tx1"/>
                          </a:solidFill>
                          <a:effectLst/>
                        </a:rPr>
                        <a:t>161 (59)</a:t>
                      </a:r>
                      <a:endParaRPr lang="en-US" sz="1100" dirty="0">
                        <a:solidFill>
                          <a:schemeClr val="tx1"/>
                        </a:solidFill>
                        <a:effectLst/>
                        <a:latin typeface="+mn-lt"/>
                        <a:ea typeface="Times New Roman" panose="02020603050405020304" pitchFamily="18" charset="0"/>
                        <a:cs typeface="Calibri"/>
                      </a:endParaRPr>
                    </a:p>
                  </a:txBody>
                  <a:tcPr marL="64302" marR="64302"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ctr">
                        <a:spcBef>
                          <a:spcPts val="0"/>
                        </a:spcBef>
                        <a:spcAft>
                          <a:spcPts val="0"/>
                        </a:spcAft>
                      </a:pPr>
                      <a:r>
                        <a:rPr lang="en-US" sz="1100" dirty="0">
                          <a:solidFill>
                            <a:schemeClr val="tx1"/>
                          </a:solidFill>
                          <a:effectLst/>
                        </a:rPr>
                        <a:t>166 (61)</a:t>
                      </a:r>
                      <a:endParaRPr lang="en-US" sz="1100" dirty="0">
                        <a:solidFill>
                          <a:schemeClr val="tx1"/>
                        </a:solidFill>
                        <a:effectLst/>
                        <a:latin typeface="+mn-lt"/>
                        <a:ea typeface="Times New Roman" panose="02020603050405020304" pitchFamily="18" charset="0"/>
                        <a:cs typeface="Calibri"/>
                      </a:endParaRPr>
                    </a:p>
                  </a:txBody>
                  <a:tcPr marL="64302" marR="64302"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2396880740"/>
                  </a:ext>
                </a:extLst>
              </a:tr>
              <a:tr h="297754">
                <a:tc>
                  <a:txBody>
                    <a:bodyPr/>
                    <a:lstStyle/>
                    <a:p>
                      <a:pPr marL="182880" marR="0" indent="0">
                        <a:spcBef>
                          <a:spcPts val="0"/>
                        </a:spcBef>
                        <a:spcAft>
                          <a:spcPts val="0"/>
                        </a:spcAft>
                      </a:pPr>
                      <a:r>
                        <a:rPr lang="en-US" sz="1100" b="1" dirty="0">
                          <a:solidFill>
                            <a:schemeClr val="tx1"/>
                          </a:solidFill>
                          <a:effectLst/>
                        </a:rPr>
                        <a:t>&gt;12 months</a:t>
                      </a:r>
                      <a:endParaRPr lang="en-US" sz="1100" b="1" dirty="0">
                        <a:solidFill>
                          <a:schemeClr val="tx1"/>
                        </a:solidFill>
                        <a:effectLst/>
                        <a:latin typeface="+mn-lt"/>
                        <a:ea typeface="Calibri"/>
                        <a:cs typeface="Calibri"/>
                      </a:endParaRPr>
                    </a:p>
                  </a:txBody>
                  <a:tcPr marL="64302" marR="64302"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ctr">
                        <a:spcBef>
                          <a:spcPts val="0"/>
                        </a:spcBef>
                        <a:spcAft>
                          <a:spcPts val="0"/>
                        </a:spcAft>
                      </a:pPr>
                      <a:r>
                        <a:rPr lang="en-US" sz="1100" dirty="0">
                          <a:solidFill>
                            <a:schemeClr val="tx1"/>
                          </a:solidFill>
                          <a:effectLst/>
                        </a:rPr>
                        <a:t>106 (39)</a:t>
                      </a:r>
                      <a:endParaRPr lang="en-US" sz="1100" dirty="0">
                        <a:solidFill>
                          <a:schemeClr val="tx1"/>
                        </a:solidFill>
                        <a:effectLst/>
                        <a:latin typeface="+mn-lt"/>
                        <a:ea typeface="Times New Roman" panose="02020603050405020304" pitchFamily="18" charset="0"/>
                        <a:cs typeface="Calibri"/>
                      </a:endParaRPr>
                    </a:p>
                  </a:txBody>
                  <a:tcPr marL="64302" marR="64302"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ctr">
                        <a:spcBef>
                          <a:spcPts val="0"/>
                        </a:spcBef>
                        <a:spcAft>
                          <a:spcPts val="0"/>
                        </a:spcAft>
                      </a:pPr>
                      <a:r>
                        <a:rPr lang="en-US" sz="1100" dirty="0">
                          <a:solidFill>
                            <a:schemeClr val="tx1"/>
                          </a:solidFill>
                          <a:effectLst/>
                        </a:rPr>
                        <a:t>102 (38)</a:t>
                      </a:r>
                      <a:endParaRPr lang="en-US" sz="1100" dirty="0">
                        <a:solidFill>
                          <a:schemeClr val="tx1"/>
                        </a:solidFill>
                        <a:effectLst/>
                        <a:latin typeface="+mn-lt"/>
                        <a:ea typeface="Times New Roman" panose="02020603050405020304" pitchFamily="18" charset="0"/>
                        <a:cs typeface="Calibri"/>
                      </a:endParaRPr>
                    </a:p>
                  </a:txBody>
                  <a:tcPr marL="64302" marR="64302"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2655797680"/>
                  </a:ext>
                </a:extLst>
              </a:tr>
              <a:tr h="297754">
                <a:tc>
                  <a:txBody>
                    <a:bodyPr/>
                    <a:lstStyle/>
                    <a:p>
                      <a:pPr marL="182880" marR="0" indent="0">
                        <a:spcBef>
                          <a:spcPts val="0"/>
                        </a:spcBef>
                        <a:spcAft>
                          <a:spcPts val="0"/>
                        </a:spcAft>
                      </a:pPr>
                      <a:r>
                        <a:rPr lang="en-US" sz="1100" b="1" dirty="0">
                          <a:solidFill>
                            <a:schemeClr val="tx1"/>
                          </a:solidFill>
                          <a:effectLst/>
                        </a:rPr>
                        <a:t>Unknown</a:t>
                      </a:r>
                      <a:endParaRPr lang="en-US" sz="1100" b="1" dirty="0">
                        <a:solidFill>
                          <a:schemeClr val="tx1"/>
                        </a:solidFill>
                        <a:effectLst/>
                        <a:latin typeface="+mn-lt"/>
                        <a:ea typeface="Calibri"/>
                        <a:cs typeface="Calibri"/>
                      </a:endParaRPr>
                    </a:p>
                  </a:txBody>
                  <a:tcPr marL="64302" marR="64302"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ctr">
                        <a:spcBef>
                          <a:spcPts val="0"/>
                        </a:spcBef>
                        <a:spcAft>
                          <a:spcPts val="0"/>
                        </a:spcAft>
                      </a:pPr>
                      <a:r>
                        <a:rPr lang="en-US" sz="1100" dirty="0">
                          <a:solidFill>
                            <a:schemeClr val="tx1"/>
                          </a:solidFill>
                          <a:effectLst/>
                        </a:rPr>
                        <a:t>5 (2)</a:t>
                      </a:r>
                      <a:endParaRPr lang="en-US" sz="1100" dirty="0">
                        <a:solidFill>
                          <a:schemeClr val="tx1"/>
                        </a:solidFill>
                        <a:effectLst/>
                        <a:latin typeface="+mn-lt"/>
                        <a:ea typeface="Times New Roman" panose="02020603050405020304" pitchFamily="18" charset="0"/>
                        <a:cs typeface="Calibri"/>
                      </a:endParaRPr>
                    </a:p>
                  </a:txBody>
                  <a:tcPr marL="64302" marR="64302"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ctr">
                        <a:spcBef>
                          <a:spcPts val="0"/>
                        </a:spcBef>
                        <a:spcAft>
                          <a:spcPts val="0"/>
                        </a:spcAft>
                      </a:pPr>
                      <a:r>
                        <a:rPr lang="en-US" sz="1100" dirty="0">
                          <a:solidFill>
                            <a:schemeClr val="tx1"/>
                          </a:solidFill>
                          <a:effectLst/>
                        </a:rPr>
                        <a:t>3 (1)</a:t>
                      </a:r>
                      <a:endParaRPr lang="en-US" sz="1100" dirty="0">
                        <a:solidFill>
                          <a:schemeClr val="tx1"/>
                        </a:solidFill>
                        <a:effectLst/>
                        <a:latin typeface="+mn-lt"/>
                        <a:ea typeface="Times New Roman" panose="02020603050405020304" pitchFamily="18" charset="0"/>
                        <a:cs typeface="Calibri"/>
                      </a:endParaRPr>
                    </a:p>
                  </a:txBody>
                  <a:tcPr marL="64302" marR="64302"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613557795"/>
                  </a:ext>
                </a:extLst>
              </a:tr>
              <a:tr h="364770">
                <a:tc>
                  <a:txBody>
                    <a:bodyPr/>
                    <a:lstStyle/>
                    <a:p>
                      <a:pPr marL="0" marR="0" algn="l">
                        <a:spcBef>
                          <a:spcPts val="0"/>
                        </a:spcBef>
                        <a:spcAft>
                          <a:spcPts val="0"/>
                        </a:spcAft>
                      </a:pPr>
                      <a:r>
                        <a:rPr lang="en-US" sz="1100" b="1" dirty="0">
                          <a:solidFill>
                            <a:schemeClr val="tx1"/>
                          </a:solidFill>
                          <a:effectLst/>
                        </a:rPr>
                        <a:t>Median prior chemotherapy regimens in the metastatic setting, n (range)</a:t>
                      </a:r>
                      <a:r>
                        <a:rPr lang="en-US" sz="1100" b="1" kern="1200" baseline="30000" dirty="0">
                          <a:solidFill>
                            <a:schemeClr val="tx1"/>
                          </a:solidFill>
                          <a:effectLst/>
                        </a:rPr>
                        <a:t>d</a:t>
                      </a:r>
                      <a:endParaRPr lang="en-US" sz="1100" b="1" dirty="0">
                        <a:solidFill>
                          <a:schemeClr val="tx1"/>
                        </a:solidFill>
                        <a:effectLst/>
                        <a:latin typeface="+mn-lt"/>
                        <a:ea typeface="Calibri"/>
                        <a:cs typeface="Calibri"/>
                      </a:endParaRPr>
                    </a:p>
                  </a:txBody>
                  <a:tcPr marL="64302" marR="64302"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ctr">
                        <a:spcBef>
                          <a:spcPts val="0"/>
                        </a:spcBef>
                        <a:spcAft>
                          <a:spcPts val="0"/>
                        </a:spcAft>
                      </a:pPr>
                      <a:r>
                        <a:rPr lang="en-US" sz="1100" dirty="0">
                          <a:solidFill>
                            <a:schemeClr val="tx1"/>
                          </a:solidFill>
                          <a:effectLst/>
                        </a:rPr>
                        <a:t>3 (0-8)</a:t>
                      </a:r>
                      <a:endParaRPr lang="en-US" sz="1100" dirty="0">
                        <a:solidFill>
                          <a:schemeClr val="tx1"/>
                        </a:solidFill>
                        <a:effectLst/>
                        <a:latin typeface="+mn-lt"/>
                        <a:ea typeface="Times New Roman" panose="02020603050405020304" pitchFamily="18" charset="0"/>
                        <a:cs typeface="Calibri"/>
                      </a:endParaRPr>
                    </a:p>
                  </a:txBody>
                  <a:tcPr marL="64302" marR="64302"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ctr">
                        <a:spcBef>
                          <a:spcPts val="0"/>
                        </a:spcBef>
                        <a:spcAft>
                          <a:spcPts val="0"/>
                        </a:spcAft>
                      </a:pPr>
                      <a:r>
                        <a:rPr lang="en-US" sz="1100" dirty="0">
                          <a:solidFill>
                            <a:schemeClr val="tx1"/>
                          </a:solidFill>
                          <a:effectLst/>
                        </a:rPr>
                        <a:t>3 (1-5)</a:t>
                      </a:r>
                      <a:endParaRPr lang="en-US" sz="1100" dirty="0">
                        <a:solidFill>
                          <a:schemeClr val="tx1"/>
                        </a:solidFill>
                        <a:effectLst/>
                        <a:latin typeface="+mn-lt"/>
                        <a:ea typeface="Times New Roman" panose="02020603050405020304" pitchFamily="18" charset="0"/>
                        <a:cs typeface="Calibri"/>
                      </a:endParaRPr>
                    </a:p>
                  </a:txBody>
                  <a:tcPr marL="64302" marR="64302"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2929117532"/>
                  </a:ext>
                </a:extLst>
              </a:tr>
            </a:tbl>
          </a:graphicData>
        </a:graphic>
      </p:graphicFrame>
      <p:sp>
        <p:nvSpPr>
          <p:cNvPr id="34" name="Rectangle 33">
            <a:extLst>
              <a:ext uri="{FF2B5EF4-FFF2-40B4-BE49-F238E27FC236}">
                <a16:creationId xmlns:a16="http://schemas.microsoft.com/office/drawing/2014/main" id="{8F17C692-96A6-E83B-716B-5635BE14A1B3}"/>
              </a:ext>
            </a:extLst>
          </p:cNvPr>
          <p:cNvSpPr/>
          <p:nvPr/>
        </p:nvSpPr>
        <p:spPr bwMode="auto">
          <a:xfrm>
            <a:off x="6215077" y="4845142"/>
            <a:ext cx="5168903" cy="374080"/>
          </a:xfrm>
          <a:prstGeom prst="rect">
            <a:avLst/>
          </a:prstGeom>
          <a:noFill/>
          <a:ln w="38100" cap="flat" cmpd="sng" algn="ctr">
            <a:solidFill>
              <a:schemeClr val="accent3"/>
            </a:solidFill>
            <a:prstDash val="solid"/>
            <a:round/>
            <a:headEnd type="none" w="med" len="med"/>
            <a:tailEnd type="none" w="med" len="med"/>
          </a:ln>
          <a:effectLst/>
        </p:spPr>
        <p:txBody>
          <a:bodyPr vert="horz" wrap="square" lIns="42863" tIns="21431" rIns="42863" bIns="21431" numCol="1" rtlCol="0" anchor="t" anchorCtr="0" compatLnSpc="1">
            <a:prstTxWarp prst="textNoShape">
              <a:avLst/>
            </a:prstTxWarp>
          </a:bodyPr>
          <a:lstStyle/>
          <a:p>
            <a:pPr defTabSz="428671" eaLnBrk="0" fontAlgn="base" hangingPunct="0">
              <a:spcBef>
                <a:spcPct val="0"/>
              </a:spcBef>
              <a:spcAft>
                <a:spcPct val="0"/>
              </a:spcAft>
            </a:pPr>
            <a:endParaRPr lang="en-US" sz="1125">
              <a:solidFill>
                <a:schemeClr val="bg1"/>
              </a:solidFill>
              <a:latin typeface="Times New Roman" pitchFamily="16" charset="0"/>
            </a:endParaRPr>
          </a:p>
        </p:txBody>
      </p:sp>
      <p:sp>
        <p:nvSpPr>
          <p:cNvPr id="35" name="Title 1">
            <a:extLst>
              <a:ext uri="{FF2B5EF4-FFF2-40B4-BE49-F238E27FC236}">
                <a16:creationId xmlns:a16="http://schemas.microsoft.com/office/drawing/2014/main" id="{FC7E96A5-1E79-491E-0F2E-794B2301D6DF}"/>
              </a:ext>
            </a:extLst>
          </p:cNvPr>
          <p:cNvSpPr txBox="1">
            <a:spLocks/>
          </p:cNvSpPr>
          <p:nvPr/>
        </p:nvSpPr>
        <p:spPr bwMode="auto">
          <a:xfrm>
            <a:off x="1379951" y="5540012"/>
            <a:ext cx="9432098" cy="561917"/>
          </a:xfrm>
          <a:prstGeom prst="rect">
            <a:avLst/>
          </a:prstGeom>
          <a:ln/>
        </p:spPr>
        <p:style>
          <a:lnRef idx="1">
            <a:schemeClr val="accent3"/>
          </a:lnRef>
          <a:fillRef idx="3">
            <a:schemeClr val="accent3"/>
          </a:fillRef>
          <a:effectRef idx="2">
            <a:schemeClr val="accent3"/>
          </a:effectRef>
          <a:fontRef idx="minor">
            <a:schemeClr val="lt1"/>
          </a:fontRef>
        </p:style>
        <p:txBody>
          <a:bodyPr vert="horz" wrap="square" lIns="0" tIns="91440" rIns="0" bIns="0" numCol="1" anchor="t" anchorCtr="0" compatLnSpc="1">
            <a:prstTxWarp prst="textNoShape">
              <a:avLst/>
            </a:prstTxWarp>
            <a:normAutofit/>
          </a:bodyPr>
          <a:lstStyle>
            <a:lvl1pPr algn="ctr" defTabSz="914331" rtl="0" fontAlgn="base" hangingPunct="0">
              <a:lnSpc>
                <a:spcPct val="112000"/>
              </a:lnSpc>
              <a:spcBef>
                <a:spcPct val="0"/>
              </a:spcBef>
              <a:spcAft>
                <a:spcPct val="0"/>
              </a:spcAft>
              <a:buClr>
                <a:srgbClr val="000000"/>
              </a:buClr>
              <a:buSzPct val="45000"/>
              <a:buFont typeface="StarSymbol" charset="0"/>
              <a:defRPr sz="8799">
                <a:solidFill>
                  <a:srgbClr val="000000"/>
                </a:solidFill>
                <a:latin typeface="+mj-lt"/>
                <a:ea typeface="+mj-ea"/>
                <a:cs typeface="+mj-cs"/>
              </a:defRPr>
            </a:lvl1pPr>
            <a:lvl2pPr marL="863535" indent="-431767" algn="l" defTabSz="914331" rtl="0" fontAlgn="base" hangingPunct="0">
              <a:spcBef>
                <a:spcPct val="0"/>
              </a:spcBef>
              <a:spcAft>
                <a:spcPct val="0"/>
              </a:spcAft>
              <a:buClr>
                <a:srgbClr val="000000"/>
              </a:buClr>
              <a:buSzPct val="45000"/>
              <a:buFont typeface="StarSymbol" charset="0"/>
              <a:defRPr sz="8799">
                <a:solidFill>
                  <a:srgbClr val="000000"/>
                </a:solidFill>
                <a:latin typeface="Times New Roman" pitchFamily="16" charset="0"/>
                <a:ea typeface="Lucida Sans Unicode" pitchFamily="32" charset="0"/>
                <a:cs typeface="Lucida Sans Unicode" pitchFamily="32" charset="0"/>
              </a:defRPr>
            </a:lvl2pPr>
            <a:lvl3pPr marL="1295302" indent="-431767" algn="l" defTabSz="914331" rtl="0" fontAlgn="base" hangingPunct="0">
              <a:spcBef>
                <a:spcPct val="0"/>
              </a:spcBef>
              <a:spcAft>
                <a:spcPct val="0"/>
              </a:spcAft>
              <a:buClr>
                <a:srgbClr val="000000"/>
              </a:buClr>
              <a:buSzPct val="45000"/>
              <a:buFont typeface="StarSymbol" charset="0"/>
              <a:defRPr sz="8799">
                <a:solidFill>
                  <a:srgbClr val="000000"/>
                </a:solidFill>
                <a:latin typeface="Times New Roman" pitchFamily="16" charset="0"/>
                <a:ea typeface="Lucida Sans Unicode" pitchFamily="32" charset="0"/>
                <a:cs typeface="Lucida Sans Unicode" pitchFamily="32" charset="0"/>
              </a:defRPr>
            </a:lvl3pPr>
            <a:lvl4pPr marL="1727070" indent="-431767" algn="l" defTabSz="914331" rtl="0" fontAlgn="base" hangingPunct="0">
              <a:spcBef>
                <a:spcPct val="0"/>
              </a:spcBef>
              <a:spcAft>
                <a:spcPct val="0"/>
              </a:spcAft>
              <a:buClr>
                <a:srgbClr val="000000"/>
              </a:buClr>
              <a:buSzPct val="45000"/>
              <a:buFont typeface="StarSymbol" charset="0"/>
              <a:defRPr sz="8799">
                <a:solidFill>
                  <a:srgbClr val="000000"/>
                </a:solidFill>
                <a:latin typeface="Times New Roman" pitchFamily="16" charset="0"/>
                <a:ea typeface="Lucida Sans Unicode" pitchFamily="32" charset="0"/>
                <a:cs typeface="Lucida Sans Unicode" pitchFamily="32" charset="0"/>
              </a:defRPr>
            </a:lvl4pPr>
            <a:lvl5pPr marL="2158837" indent="-431767" algn="l" defTabSz="914331" rtl="0" fontAlgn="base" hangingPunct="0">
              <a:spcBef>
                <a:spcPct val="0"/>
              </a:spcBef>
              <a:spcAft>
                <a:spcPct val="0"/>
              </a:spcAft>
              <a:buClr>
                <a:srgbClr val="000000"/>
              </a:buClr>
              <a:buSzPct val="45000"/>
              <a:buFont typeface="StarSymbol" charset="0"/>
              <a:defRPr sz="8799">
                <a:solidFill>
                  <a:srgbClr val="000000"/>
                </a:solidFill>
                <a:latin typeface="Times New Roman" pitchFamily="16" charset="0"/>
                <a:ea typeface="Lucida Sans Unicode" pitchFamily="32" charset="0"/>
                <a:cs typeface="Lucida Sans Unicode" pitchFamily="32" charset="0"/>
              </a:defRPr>
            </a:lvl5pPr>
            <a:lvl6pPr marL="3073167" indent="-431767" algn="l" defTabSz="914331" rtl="0" fontAlgn="base" hangingPunct="0">
              <a:spcBef>
                <a:spcPct val="0"/>
              </a:spcBef>
              <a:spcAft>
                <a:spcPct val="0"/>
              </a:spcAft>
              <a:buClr>
                <a:srgbClr val="000000"/>
              </a:buClr>
              <a:buSzPct val="45000"/>
              <a:buFont typeface="StarSymbol" charset="0"/>
              <a:defRPr sz="8799">
                <a:solidFill>
                  <a:srgbClr val="000000"/>
                </a:solidFill>
                <a:latin typeface="Times New Roman" pitchFamily="16" charset="0"/>
                <a:ea typeface="Lucida Sans Unicode" pitchFamily="32" charset="0"/>
                <a:cs typeface="Lucida Sans Unicode" pitchFamily="32" charset="0"/>
              </a:defRPr>
            </a:lvl6pPr>
            <a:lvl7pPr marL="3987499" indent="-431767" algn="l" defTabSz="914331" rtl="0" fontAlgn="base" hangingPunct="0">
              <a:spcBef>
                <a:spcPct val="0"/>
              </a:spcBef>
              <a:spcAft>
                <a:spcPct val="0"/>
              </a:spcAft>
              <a:buClr>
                <a:srgbClr val="000000"/>
              </a:buClr>
              <a:buSzPct val="45000"/>
              <a:buFont typeface="StarSymbol" charset="0"/>
              <a:defRPr sz="8799">
                <a:solidFill>
                  <a:srgbClr val="000000"/>
                </a:solidFill>
                <a:latin typeface="Times New Roman" pitchFamily="16" charset="0"/>
                <a:ea typeface="Lucida Sans Unicode" pitchFamily="32" charset="0"/>
                <a:cs typeface="Lucida Sans Unicode" pitchFamily="32" charset="0"/>
              </a:defRPr>
            </a:lvl7pPr>
            <a:lvl8pPr marL="4901829" indent="-431767" algn="l" defTabSz="914331" rtl="0" fontAlgn="base" hangingPunct="0">
              <a:spcBef>
                <a:spcPct val="0"/>
              </a:spcBef>
              <a:spcAft>
                <a:spcPct val="0"/>
              </a:spcAft>
              <a:buClr>
                <a:srgbClr val="000000"/>
              </a:buClr>
              <a:buSzPct val="45000"/>
              <a:buFont typeface="StarSymbol" charset="0"/>
              <a:defRPr sz="8799">
                <a:solidFill>
                  <a:srgbClr val="000000"/>
                </a:solidFill>
                <a:latin typeface="Times New Roman" pitchFamily="16" charset="0"/>
                <a:ea typeface="Lucida Sans Unicode" pitchFamily="32" charset="0"/>
                <a:cs typeface="Lucida Sans Unicode" pitchFamily="32" charset="0"/>
              </a:defRPr>
            </a:lvl8pPr>
            <a:lvl9pPr marL="5816161" indent="-431767" algn="l" defTabSz="914331" rtl="0" fontAlgn="base" hangingPunct="0">
              <a:spcBef>
                <a:spcPct val="0"/>
              </a:spcBef>
              <a:spcAft>
                <a:spcPct val="0"/>
              </a:spcAft>
              <a:buClr>
                <a:srgbClr val="000000"/>
              </a:buClr>
              <a:buSzPct val="45000"/>
              <a:buFont typeface="StarSymbol" charset="0"/>
              <a:defRPr sz="8799">
                <a:solidFill>
                  <a:srgbClr val="000000"/>
                </a:solidFill>
                <a:latin typeface="Times New Roman" pitchFamily="16" charset="0"/>
                <a:ea typeface="Lucida Sans Unicode" pitchFamily="32" charset="0"/>
                <a:cs typeface="Lucida Sans Unicode" pitchFamily="32" charset="0"/>
              </a:defRPr>
            </a:lvl9pPr>
          </a:lstStyle>
          <a:p>
            <a:pPr eaLnBrk="1"/>
            <a:r>
              <a:rPr lang="en-US" sz="2000" kern="0" dirty="0">
                <a:solidFill>
                  <a:schemeClr val="bg1"/>
                </a:solidFill>
                <a:latin typeface="+mn-lt"/>
                <a:cs typeface="Calibri" panose="020F0502020204030204" pitchFamily="34" charset="0"/>
              </a:rPr>
              <a:t>All patients had prior CDK4/6 inhibitors and a median of 3 prior chemotherapies</a:t>
            </a:r>
          </a:p>
        </p:txBody>
      </p:sp>
      <p:sp>
        <p:nvSpPr>
          <p:cNvPr id="8" name="Footer Placeholder 7">
            <a:extLst>
              <a:ext uri="{FF2B5EF4-FFF2-40B4-BE49-F238E27FC236}">
                <a16:creationId xmlns:a16="http://schemas.microsoft.com/office/drawing/2014/main" id="{DF33A443-F405-EDB9-F74F-9EE3289CB827}"/>
              </a:ext>
            </a:extLst>
          </p:cNvPr>
          <p:cNvSpPr>
            <a:spLocks noGrp="1"/>
          </p:cNvSpPr>
          <p:nvPr>
            <p:ph type="ftr" sz="quarter" idx="3"/>
          </p:nvPr>
        </p:nvSpPr>
        <p:spPr/>
        <p:txBody>
          <a:bodyPr/>
          <a:lstStyle/>
          <a:p>
            <a:r>
              <a:rPr lang="en-US" sz="1200" dirty="0"/>
              <a:t>ECOG PS, </a:t>
            </a:r>
            <a:r>
              <a:rPr lang="en-US" sz="1200" dirty="0" err="1"/>
              <a:t>Eatern</a:t>
            </a:r>
            <a:r>
              <a:rPr lang="en-US" sz="1200" dirty="0"/>
              <a:t> Cooperative Oncology Group Performance Status; SG, </a:t>
            </a:r>
            <a:r>
              <a:rPr lang="en-US" sz="1200" dirty="0" err="1"/>
              <a:t>sacituzumab</a:t>
            </a:r>
            <a:r>
              <a:rPr lang="en-US" sz="1200" dirty="0"/>
              <a:t> </a:t>
            </a:r>
            <a:r>
              <a:rPr lang="en-US" sz="1200" dirty="0" err="1"/>
              <a:t>govitecan</a:t>
            </a:r>
            <a:r>
              <a:rPr lang="en-US" sz="1200" dirty="0"/>
              <a:t>; TPC, treatment of physician’s choice. </a:t>
            </a:r>
          </a:p>
          <a:p>
            <a:r>
              <a:rPr lang="en-US" sz="1200" dirty="0"/>
              <a:t>Gilead Sciences, Inc. </a:t>
            </a:r>
            <a:r>
              <a:rPr lang="en-US" sz="1200" dirty="0" err="1"/>
              <a:t>ClinicalTrials.gov</a:t>
            </a:r>
            <a:r>
              <a:rPr lang="en-US" sz="1200" dirty="0"/>
              <a:t> Identifier: NCT03901339. Updated November 7, 2022; </a:t>
            </a:r>
            <a:r>
              <a:rPr lang="en-US" sz="1200" dirty="0" err="1"/>
              <a:t>Rugo</a:t>
            </a:r>
            <a:r>
              <a:rPr lang="en-US" sz="1200" dirty="0"/>
              <a:t>, et al. ASCO 2022. Abstract LB1001.</a:t>
            </a:r>
          </a:p>
        </p:txBody>
      </p:sp>
    </p:spTree>
    <p:extLst>
      <p:ext uri="{BB962C8B-B14F-4D97-AF65-F5344CB8AC3E}">
        <p14:creationId xmlns:p14="http://schemas.microsoft.com/office/powerpoint/2010/main" val="282429539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EA7432-04D5-4546-AFED-E485C0A1DD28}"/>
              </a:ext>
            </a:extLst>
          </p:cNvPr>
          <p:cNvSpPr>
            <a:spLocks noGrp="1"/>
          </p:cNvSpPr>
          <p:nvPr>
            <p:ph type="title"/>
          </p:nvPr>
        </p:nvSpPr>
        <p:spPr>
          <a:xfrm>
            <a:off x="609600" y="199505"/>
            <a:ext cx="10744200" cy="1185577"/>
          </a:xfrm>
        </p:spPr>
        <p:txBody>
          <a:bodyPr/>
          <a:lstStyle/>
          <a:p>
            <a:r>
              <a:rPr lang="en-US" dirty="0"/>
              <a:t>TROPiCS-02 Phase 3 Trial: Improved PFS</a:t>
            </a:r>
          </a:p>
        </p:txBody>
      </p:sp>
      <p:sp>
        <p:nvSpPr>
          <p:cNvPr id="59" name="Freeform 58">
            <a:extLst>
              <a:ext uri="{FF2B5EF4-FFF2-40B4-BE49-F238E27FC236}">
                <a16:creationId xmlns:a16="http://schemas.microsoft.com/office/drawing/2014/main" id="{756EC199-07E3-4959-2074-E8DB983EA9CB}"/>
              </a:ext>
            </a:extLst>
          </p:cNvPr>
          <p:cNvSpPr/>
          <p:nvPr/>
        </p:nvSpPr>
        <p:spPr>
          <a:xfrm>
            <a:off x="-555674" y="1384790"/>
            <a:ext cx="407963" cy="703385"/>
          </a:xfrm>
          <a:custGeom>
            <a:avLst/>
            <a:gdLst>
              <a:gd name="connsiteX0" fmla="*/ 133643 w 407963"/>
              <a:gd name="connsiteY0" fmla="*/ 0 h 703385"/>
              <a:gd name="connsiteX1" fmla="*/ 0 w 407963"/>
              <a:gd name="connsiteY1" fmla="*/ 407964 h 703385"/>
              <a:gd name="connsiteX2" fmla="*/ 407963 w 407963"/>
              <a:gd name="connsiteY2" fmla="*/ 703385 h 703385"/>
            </a:gdLst>
            <a:ahLst/>
            <a:cxnLst>
              <a:cxn ang="0">
                <a:pos x="connsiteX0" y="connsiteY0"/>
              </a:cxn>
              <a:cxn ang="0">
                <a:pos x="connsiteX1" y="connsiteY1"/>
              </a:cxn>
              <a:cxn ang="0">
                <a:pos x="connsiteX2" y="connsiteY2"/>
              </a:cxn>
            </a:cxnLst>
            <a:rect l="l" t="t" r="r" b="b"/>
            <a:pathLst>
              <a:path w="407963" h="703385">
                <a:moveTo>
                  <a:pt x="133643" y="0"/>
                </a:moveTo>
                <a:lnTo>
                  <a:pt x="0" y="407964"/>
                </a:lnTo>
                <a:lnTo>
                  <a:pt x="407963" y="703385"/>
                </a:lnTo>
              </a:path>
            </a:pathLst>
          </a:cu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Rounded Corners 6">
            <a:extLst>
              <a:ext uri="{FF2B5EF4-FFF2-40B4-BE49-F238E27FC236}">
                <a16:creationId xmlns:a16="http://schemas.microsoft.com/office/drawing/2014/main" id="{AD6605D5-93B1-78A3-B2C6-E421912E2A5A}"/>
              </a:ext>
            </a:extLst>
          </p:cNvPr>
          <p:cNvSpPr/>
          <p:nvPr/>
        </p:nvSpPr>
        <p:spPr>
          <a:xfrm>
            <a:off x="877407" y="1409139"/>
            <a:ext cx="10398485" cy="639953"/>
          </a:xfrm>
          <a:prstGeom prst="rect">
            <a:avLst/>
          </a:prstGeom>
          <a:ln/>
        </p:spPr>
        <p:style>
          <a:lnRef idx="1">
            <a:schemeClr val="accent1"/>
          </a:lnRef>
          <a:fillRef idx="3">
            <a:schemeClr val="accent1"/>
          </a:fillRef>
          <a:effectRef idx="2">
            <a:schemeClr val="accent1"/>
          </a:effectRef>
          <a:fontRef idx="minor">
            <a:schemeClr val="lt1"/>
          </a:fontRef>
        </p:style>
        <p:txBody>
          <a:bodyPr lIns="85736" tIns="42868" rIns="85736" bIns="42868" rtlCol="0" anchor="ctr"/>
          <a:lstStyle/>
          <a:p>
            <a:pPr algn="ctr" defTabSz="857470">
              <a:spcBef>
                <a:spcPts val="563"/>
              </a:spcBef>
              <a:spcAft>
                <a:spcPts val="563"/>
              </a:spcAft>
              <a:defRPr/>
            </a:pPr>
            <a:r>
              <a:rPr lang="en-US" sz="1313" b="1" kern="0" dirty="0">
                <a:solidFill>
                  <a:prstClr val="white"/>
                </a:solidFill>
                <a:latin typeface="Arial" panose="020B0604020202020204"/>
              </a:rPr>
              <a:t>SG demonstrated a statistically </a:t>
            </a:r>
            <a:r>
              <a:rPr lang="en-US" sz="1313" b="1" kern="0" dirty="0">
                <a:solidFill>
                  <a:schemeClr val="bg1"/>
                </a:solidFill>
                <a:latin typeface="Arial" panose="020B0604020202020204"/>
              </a:rPr>
              <a:t>significant improvement in PFS versus TPC </a:t>
            </a:r>
            <a:r>
              <a:rPr lang="en-US" sz="1313" b="1" kern="0" dirty="0">
                <a:solidFill>
                  <a:prstClr val="white"/>
                </a:solidFill>
                <a:latin typeface="Arial" panose="020B0604020202020204"/>
              </a:rPr>
              <a:t>with a 34% reduction in the risk of disease progression/death; a higher proportion of patients were alive and progression-free at all landmark timepoints</a:t>
            </a:r>
          </a:p>
        </p:txBody>
      </p:sp>
      <p:sp>
        <p:nvSpPr>
          <p:cNvPr id="10" name="Content Placeholder 3">
            <a:extLst>
              <a:ext uri="{FF2B5EF4-FFF2-40B4-BE49-F238E27FC236}">
                <a16:creationId xmlns:a16="http://schemas.microsoft.com/office/drawing/2014/main" id="{79688BC8-134E-D6FA-878A-311198333D9C}"/>
              </a:ext>
            </a:extLst>
          </p:cNvPr>
          <p:cNvSpPr txBox="1">
            <a:spLocks/>
          </p:cNvSpPr>
          <p:nvPr/>
        </p:nvSpPr>
        <p:spPr>
          <a:xfrm>
            <a:off x="980409" y="5892796"/>
            <a:ext cx="10288340" cy="170084"/>
          </a:xfrm>
          <a:prstGeom prst="rect">
            <a:avLst/>
          </a:prstGeom>
        </p:spPr>
        <p:txBody>
          <a:bodyPr vert="horz" lIns="85736" tIns="42868" rIns="85736" bIns="42868" rtlCol="0" anchor="b">
            <a:noAutofit/>
          </a:bodyPr>
          <a:lstStyle>
            <a:lvl1pPr marL="342900" indent="-342900" algn="l" defTabSz="914400" rtl="0" eaLnBrk="1" latinLnBrk="0" hangingPunct="1">
              <a:lnSpc>
                <a:spcPct val="100000"/>
              </a:lnSpc>
              <a:spcBef>
                <a:spcPts val="1000"/>
              </a:spcBef>
              <a:buClr>
                <a:srgbClr val="0076A9"/>
              </a:buClr>
              <a:buFont typeface="Arial" panose="020B0604020202020204" pitchFamily="34" charset="0"/>
              <a:buChar char="•"/>
              <a:defRPr lang="en-US" sz="2400" kern="1200" dirty="0">
                <a:solidFill>
                  <a:srgbClr val="002557"/>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100000"/>
              </a:lnSpc>
              <a:spcBef>
                <a:spcPts val="500"/>
              </a:spcBef>
              <a:buClr>
                <a:srgbClr val="0076A9"/>
              </a:buClr>
              <a:buFont typeface="Wingdings" panose="05000000000000000000" pitchFamily="2" charset="2"/>
              <a:buChar char="§"/>
              <a:defRPr lang="en-US" sz="2400" kern="1200" dirty="0">
                <a:solidFill>
                  <a:srgbClr val="002557"/>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100000"/>
              </a:lnSpc>
              <a:spcBef>
                <a:spcPts val="500"/>
              </a:spcBef>
              <a:buClr>
                <a:srgbClr val="0076A9"/>
              </a:buClr>
              <a:buFont typeface="Courier New" panose="02070309020205020404" pitchFamily="49" charset="0"/>
              <a:buChar char="o"/>
              <a:defRPr lang="en-US" sz="1800" kern="1200" dirty="0">
                <a:solidFill>
                  <a:srgbClr val="002557"/>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100000"/>
              </a:lnSpc>
              <a:spcBef>
                <a:spcPts val="500"/>
              </a:spcBef>
              <a:buClr>
                <a:srgbClr val="0076A9"/>
              </a:buClr>
              <a:buFont typeface="Arial" panose="020B0604020202020204" pitchFamily="34" charset="0"/>
              <a:buChar char="•"/>
              <a:defRPr lang="en-US" sz="1800" kern="1200" dirty="0">
                <a:solidFill>
                  <a:srgbClr val="002557"/>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100000"/>
              </a:lnSpc>
              <a:spcBef>
                <a:spcPts val="500"/>
              </a:spcBef>
              <a:buClr>
                <a:srgbClr val="0076A9"/>
              </a:buClr>
              <a:buFont typeface="Arial" panose="020B0604020202020204" pitchFamily="34" charset="0"/>
              <a:buChar char="•"/>
              <a:defRPr lang="en-US" sz="1800" kern="1200" dirty="0">
                <a:solidFill>
                  <a:srgbClr val="002557"/>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defTabSz="857470">
              <a:spcBef>
                <a:spcPts val="0"/>
              </a:spcBef>
              <a:buNone/>
              <a:defRPr/>
            </a:pPr>
            <a:r>
              <a:rPr lang="en-US" sz="800" dirty="0">
                <a:solidFill>
                  <a:schemeClr val="tx1"/>
                </a:solidFill>
                <a:latin typeface="Arial" panose="020B0604020202020204"/>
              </a:rPr>
              <a:t>Median follow-up was 10.2 months.</a:t>
            </a:r>
          </a:p>
        </p:txBody>
      </p:sp>
      <p:pic>
        <p:nvPicPr>
          <p:cNvPr id="11" name="Picture 10">
            <a:extLst>
              <a:ext uri="{FF2B5EF4-FFF2-40B4-BE49-F238E27FC236}">
                <a16:creationId xmlns:a16="http://schemas.microsoft.com/office/drawing/2014/main" id="{836C5953-3FFD-B960-65A6-364506BA7C6C}"/>
              </a:ext>
            </a:extLst>
          </p:cNvPr>
          <p:cNvPicPr>
            <a:picLocks noChangeAspect="1"/>
          </p:cNvPicPr>
          <p:nvPr/>
        </p:nvPicPr>
        <p:blipFill>
          <a:blip r:embed="rId2" cstate="screen">
            <a:extLst>
              <a:ext uri="{28A0092B-C50C-407E-A947-70E740481C1C}">
                <a14:useLocalDpi xmlns:a14="http://schemas.microsoft.com/office/drawing/2010/main"/>
              </a:ext>
            </a:extLst>
          </a:blip>
          <a:srcRect/>
          <a:stretch/>
        </p:blipFill>
        <p:spPr>
          <a:xfrm>
            <a:off x="809625" y="2373447"/>
            <a:ext cx="6270567" cy="3577838"/>
          </a:xfrm>
          <a:prstGeom prst="rect">
            <a:avLst/>
          </a:prstGeom>
        </p:spPr>
      </p:pic>
      <p:grpSp>
        <p:nvGrpSpPr>
          <p:cNvPr id="12" name="Group 11">
            <a:extLst>
              <a:ext uri="{FF2B5EF4-FFF2-40B4-BE49-F238E27FC236}">
                <a16:creationId xmlns:a16="http://schemas.microsoft.com/office/drawing/2014/main" id="{80D295FD-927F-3561-7514-ABE64C24BEDE}"/>
              </a:ext>
            </a:extLst>
          </p:cNvPr>
          <p:cNvGrpSpPr/>
          <p:nvPr/>
        </p:nvGrpSpPr>
        <p:grpSpPr>
          <a:xfrm>
            <a:off x="2595565" y="2369076"/>
            <a:ext cx="8825526" cy="2616996"/>
            <a:chOff x="2362688" y="2124890"/>
            <a:chExt cx="10358396" cy="2791099"/>
          </a:xfrm>
        </p:grpSpPr>
        <p:grpSp>
          <p:nvGrpSpPr>
            <p:cNvPr id="13" name="Group 12">
              <a:extLst>
                <a:ext uri="{FF2B5EF4-FFF2-40B4-BE49-F238E27FC236}">
                  <a16:creationId xmlns:a16="http://schemas.microsoft.com/office/drawing/2014/main" id="{9091A6F4-7617-FAB2-116F-003FCE5C8993}"/>
                </a:ext>
              </a:extLst>
            </p:cNvPr>
            <p:cNvGrpSpPr/>
            <p:nvPr/>
          </p:nvGrpSpPr>
          <p:grpSpPr>
            <a:xfrm>
              <a:off x="3106961" y="2124890"/>
              <a:ext cx="999461" cy="2791099"/>
              <a:chOff x="3106961" y="2124890"/>
              <a:chExt cx="999461" cy="2791099"/>
            </a:xfrm>
          </p:grpSpPr>
          <p:cxnSp>
            <p:nvCxnSpPr>
              <p:cNvPr id="21" name="Straight Connector 20">
                <a:extLst>
                  <a:ext uri="{FF2B5EF4-FFF2-40B4-BE49-F238E27FC236}">
                    <a16:creationId xmlns:a16="http://schemas.microsoft.com/office/drawing/2014/main" id="{A5483DBF-A504-0911-5DA2-1C1AE8F81730}"/>
                  </a:ext>
                </a:extLst>
              </p:cNvPr>
              <p:cNvCxnSpPr>
                <a:cxnSpLocks/>
              </p:cNvCxnSpPr>
              <p:nvPr/>
            </p:nvCxnSpPr>
            <p:spPr>
              <a:xfrm>
                <a:off x="3578344" y="2445488"/>
                <a:ext cx="0" cy="2470501"/>
              </a:xfrm>
              <a:prstGeom prst="line">
                <a:avLst/>
              </a:prstGeom>
              <a:ln w="28575">
                <a:solidFill>
                  <a:schemeClr val="accent2"/>
                </a:solidFill>
                <a:prstDash val="dash"/>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F2572C7B-DDB3-EF65-0466-D4280BCDAB3A}"/>
                  </a:ext>
                </a:extLst>
              </p:cNvPr>
              <p:cNvSpPr txBox="1"/>
              <p:nvPr/>
            </p:nvSpPr>
            <p:spPr>
              <a:xfrm>
                <a:off x="3106961" y="2124890"/>
                <a:ext cx="999461" cy="252413"/>
              </a:xfrm>
              <a:prstGeom prst="rect">
                <a:avLst/>
              </a:prstGeom>
              <a:noFill/>
            </p:spPr>
            <p:txBody>
              <a:bodyPr wrap="square" rtlCol="0">
                <a:spAutoFit/>
              </a:bodyPr>
              <a:lstStyle/>
              <a:p>
                <a:pPr algn="ctr" defTabSz="857470">
                  <a:defRPr/>
                </a:pPr>
                <a:r>
                  <a:rPr lang="en-US" sz="938" b="1" dirty="0">
                    <a:solidFill>
                      <a:srgbClr val="002557"/>
                    </a:solidFill>
                    <a:latin typeface="Arial" panose="020B0604020202020204"/>
                  </a:rPr>
                  <a:t>9 months</a:t>
                </a:r>
              </a:p>
            </p:txBody>
          </p:sp>
        </p:grpSp>
        <p:graphicFrame>
          <p:nvGraphicFramePr>
            <p:cNvPr id="14" name="Content Placeholder 8">
              <a:extLst>
                <a:ext uri="{FF2B5EF4-FFF2-40B4-BE49-F238E27FC236}">
                  <a16:creationId xmlns:a16="http://schemas.microsoft.com/office/drawing/2014/main" id="{FE90DBE3-A877-98AC-3488-75D1D0A6E118}"/>
                </a:ext>
              </a:extLst>
            </p:cNvPr>
            <p:cNvGraphicFramePr>
              <a:graphicFrameLocks/>
            </p:cNvGraphicFramePr>
            <p:nvPr/>
          </p:nvGraphicFramePr>
          <p:xfrm>
            <a:off x="6419798" y="2235403"/>
            <a:ext cx="6301286" cy="2112615"/>
          </p:xfrm>
          <a:graphic>
            <a:graphicData uri="http://schemas.openxmlformats.org/drawingml/2006/table">
              <a:tbl>
                <a:tblPr firstRow="1" bandRow="1">
                  <a:tableStyleId>{5C22544A-7EE6-4342-B048-85BDC9FD1C3A}</a:tableStyleId>
                </a:tblPr>
                <a:tblGrid>
                  <a:gridCol w="2579077">
                    <a:extLst>
                      <a:ext uri="{9D8B030D-6E8A-4147-A177-3AD203B41FA5}">
                        <a16:colId xmlns:a16="http://schemas.microsoft.com/office/drawing/2014/main" val="2275183721"/>
                      </a:ext>
                    </a:extLst>
                  </a:gridCol>
                  <a:gridCol w="1394862">
                    <a:extLst>
                      <a:ext uri="{9D8B030D-6E8A-4147-A177-3AD203B41FA5}">
                        <a16:colId xmlns:a16="http://schemas.microsoft.com/office/drawing/2014/main" val="20001"/>
                      </a:ext>
                    </a:extLst>
                  </a:gridCol>
                  <a:gridCol w="1394862">
                    <a:extLst>
                      <a:ext uri="{9D8B030D-6E8A-4147-A177-3AD203B41FA5}">
                        <a16:colId xmlns:a16="http://schemas.microsoft.com/office/drawing/2014/main" val="2836121545"/>
                      </a:ext>
                    </a:extLst>
                  </a:gridCol>
                </a:tblGrid>
                <a:tr h="33485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a:solidFill>
                              <a:schemeClr val="bg1"/>
                            </a:solidFill>
                            <a:latin typeface="+mn-lt"/>
                            <a:cs typeface="Arial" panose="020B0604020202020204" pitchFamily="34" charset="0"/>
                          </a:rPr>
                          <a:t>BICR analysis</a:t>
                        </a: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2557"/>
                      </a:solidFill>
                    </a:tcPr>
                  </a:tc>
                  <a:tc>
                    <a:txBody>
                      <a:bodyPr/>
                      <a:lstStyle/>
                      <a:p>
                        <a:pPr marL="0" marR="0" lvl="0" indent="0" algn="ctr" defTabSz="1088264" rtl="0" eaLnBrk="1" fontAlgn="base" latinLnBrk="0" hangingPunct="1">
                          <a:lnSpc>
                            <a:spcPct val="100000"/>
                          </a:lnSpc>
                          <a:spcBef>
                            <a:spcPts val="0"/>
                          </a:spcBef>
                          <a:spcAft>
                            <a:spcPts val="0"/>
                          </a:spcAft>
                          <a:buClr>
                            <a:srgbClr val="000000"/>
                          </a:buClr>
                          <a:buSzPts val="1400"/>
                          <a:buFont typeface="Arial"/>
                          <a:buNone/>
                          <a:tabLst/>
                        </a:pPr>
                        <a:r>
                          <a:rPr lang="en-US" altLang="zh-CN" sz="1200" u="none" strike="noStrike" kern="1200" cap="none" dirty="0">
                            <a:solidFill>
                              <a:schemeClr val="bg1"/>
                            </a:solidFill>
                            <a:latin typeface="+mn-lt"/>
                            <a:ea typeface="+mn-ea"/>
                            <a:cs typeface="+mn-cs"/>
                            <a:sym typeface="Arial"/>
                          </a:rPr>
                          <a:t>SG </a:t>
                        </a:r>
                        <a:r>
                          <a:rPr lang="en-GB" altLang="zh-CN" sz="1200" u="none" strike="noStrike" kern="1200" cap="none" dirty="0">
                            <a:solidFill>
                              <a:schemeClr val="bg1"/>
                            </a:solidFill>
                            <a:latin typeface="+mn-lt"/>
                            <a:ea typeface="+mn-ea"/>
                            <a:cs typeface="+mn-cs"/>
                            <a:sym typeface="Arial"/>
                          </a:rPr>
                          <a:t>(n=272)</a:t>
                        </a:r>
                        <a:endParaRPr lang="en-GB" altLang="zh-CN" sz="1200" u="none" strike="noStrike" kern="1200" cap="none" dirty="0">
                          <a:solidFill>
                            <a:schemeClr val="bg1"/>
                          </a:solidFill>
                          <a:latin typeface="+mn-lt"/>
                          <a:ea typeface="+mn-ea"/>
                          <a:cs typeface="+mn-cs"/>
                        </a:endParaRPr>
                      </a:p>
                    </a:txBody>
                    <a:tcPr marL="7625" marR="7625" marT="7625"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33B4A7"/>
                      </a:solidFill>
                    </a:tcPr>
                  </a:tc>
                  <a:tc>
                    <a:txBody>
                      <a:bodyPr/>
                      <a:lstStyle/>
                      <a:p>
                        <a:pPr marL="0" marR="0" lvl="0" indent="0" algn="ctr" defTabSz="1088264" rtl="0" eaLnBrk="1" fontAlgn="base" latinLnBrk="0" hangingPunct="1">
                          <a:lnSpc>
                            <a:spcPct val="100000"/>
                          </a:lnSpc>
                          <a:spcBef>
                            <a:spcPts val="0"/>
                          </a:spcBef>
                          <a:spcAft>
                            <a:spcPts val="0"/>
                          </a:spcAft>
                          <a:buClr>
                            <a:srgbClr val="000000"/>
                          </a:buClr>
                          <a:buSzPts val="1400"/>
                          <a:buFont typeface="Arial"/>
                          <a:buNone/>
                          <a:tabLst/>
                          <a:defRPr/>
                        </a:pPr>
                        <a:r>
                          <a:rPr lang="en-US" altLang="zh-CN" sz="1200" u="none" strike="noStrike" kern="1200" cap="none">
                            <a:solidFill>
                              <a:schemeClr val="bg1"/>
                            </a:solidFill>
                            <a:latin typeface="+mn-lt"/>
                            <a:ea typeface="+mn-ea"/>
                            <a:cs typeface="+mn-cs"/>
                            <a:sym typeface="Arial"/>
                          </a:rPr>
                          <a:t>TPC </a:t>
                        </a:r>
                        <a:r>
                          <a:rPr lang="en-GB" altLang="zh-CN" sz="1200" u="none" strike="noStrike" kern="1200" cap="none">
                            <a:solidFill>
                              <a:schemeClr val="bg1"/>
                            </a:solidFill>
                            <a:latin typeface="+mn-lt"/>
                            <a:ea typeface="+mn-ea"/>
                            <a:cs typeface="+mn-cs"/>
                            <a:sym typeface="Arial"/>
                          </a:rPr>
                          <a:t>(n=271)</a:t>
                        </a:r>
                      </a:p>
                    </a:txBody>
                    <a:tcPr marL="7625" marR="7625" marT="7625" marB="0" anchor="ctr">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6A6A6"/>
                      </a:solidFill>
                    </a:tcPr>
                  </a:tc>
                  <a:extLst>
                    <a:ext uri="{0D108BD9-81ED-4DB2-BD59-A6C34878D82A}">
                      <a16:rowId xmlns:a16="http://schemas.microsoft.com/office/drawing/2014/main" val="10000"/>
                    </a:ext>
                  </a:extLst>
                </a:tr>
                <a:tr h="189552">
                  <a:tc>
                    <a:txBody>
                      <a:bodyPr/>
                      <a:lstStyle/>
                      <a:p>
                        <a:pPr marL="0" marR="0" lvl="0" indent="0" algn="l" defTabSz="1088264" rtl="0" eaLnBrk="1" latinLnBrk="0" hangingPunct="1">
                          <a:lnSpc>
                            <a:spcPct val="100000"/>
                          </a:lnSpc>
                          <a:spcBef>
                            <a:spcPts val="0"/>
                          </a:spcBef>
                          <a:spcAft>
                            <a:spcPts val="0"/>
                          </a:spcAft>
                          <a:buClr>
                            <a:srgbClr val="000000"/>
                          </a:buClr>
                          <a:buSzPts val="1400"/>
                          <a:buFont typeface="Arial"/>
                          <a:buNone/>
                        </a:pPr>
                        <a:r>
                          <a:rPr lang="en-US" sz="1200" b="1" u="none" strike="noStrike" kern="1200" cap="none" dirty="0">
                            <a:solidFill>
                              <a:srgbClr val="002557"/>
                            </a:solidFill>
                            <a:latin typeface="+mn-lt"/>
                            <a:ea typeface="+mn-ea"/>
                            <a:cs typeface="+mn-cs"/>
                          </a:rPr>
                          <a:t>Median PFS, </a:t>
                        </a:r>
                        <a:r>
                          <a:rPr lang="en-US" sz="1200" b="1" u="none" strike="noStrike" kern="1200" cap="none" dirty="0" err="1">
                            <a:solidFill>
                              <a:srgbClr val="002557"/>
                            </a:solidFill>
                            <a:latin typeface="+mn-lt"/>
                            <a:ea typeface="+mn-ea"/>
                            <a:cs typeface="+mn-cs"/>
                          </a:rPr>
                          <a:t>mo</a:t>
                        </a:r>
                        <a:r>
                          <a:rPr lang="en-US" sz="1200" b="1" u="none" strike="noStrike" kern="1200" cap="none" dirty="0">
                            <a:solidFill>
                              <a:srgbClr val="002557"/>
                            </a:solidFill>
                            <a:latin typeface="+mn-lt"/>
                            <a:ea typeface="+mn-ea"/>
                            <a:cs typeface="+mn-cs"/>
                          </a:rPr>
                          <a:t> (95% CI)</a:t>
                        </a:r>
                      </a:p>
                    </a:txBody>
                    <a:tcPr marL="91450" marR="91450" marT="45725" marB="45725" anchor="ctr">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7F3F3"/>
                      </a:solidFill>
                    </a:tcPr>
                  </a:tc>
                  <a:tc>
                    <a:txBody>
                      <a:bodyPr/>
                      <a:lstStyle/>
                      <a:p>
                        <a:pPr marL="0" marR="0" lvl="0" indent="0" algn="ctr" defTabSz="1088283" rtl="0" eaLnBrk="1" fontAlgn="auto" latinLnBrk="0" hangingPunct="1">
                          <a:lnSpc>
                            <a:spcPct val="100000"/>
                          </a:lnSpc>
                          <a:spcBef>
                            <a:spcPts val="0"/>
                          </a:spcBef>
                          <a:spcAft>
                            <a:spcPts val="0"/>
                          </a:spcAft>
                          <a:buClr>
                            <a:srgbClr val="000000"/>
                          </a:buClr>
                          <a:buSzPts val="1400"/>
                          <a:buFont typeface="Arial"/>
                          <a:buNone/>
                          <a:tabLst/>
                          <a:defRPr/>
                        </a:pPr>
                        <a:r>
                          <a:rPr kumimoji="0" lang="en-GB" altLang="zh-CN" sz="1200" b="0" i="0" u="none" strike="noStrike" cap="none" normalizeH="0" baseline="0">
                            <a:ln>
                              <a:noFill/>
                            </a:ln>
                            <a:solidFill>
                              <a:srgbClr val="002557"/>
                            </a:solidFill>
                            <a:effectLst/>
                            <a:latin typeface="+mn-lt"/>
                            <a:ea typeface="MS PGothic" pitchFamily="34" charset="-128"/>
                          </a:rPr>
                          <a:t>5.5 (4.2</a:t>
                        </a:r>
                        <a:r>
                          <a:rPr kumimoji="0" lang="en-GB" altLang="zh-CN" sz="1200" b="0" i="0" u="none" strike="noStrike" cap="none" normalizeH="0" baseline="0">
                            <a:ln>
                              <a:noFill/>
                            </a:ln>
                            <a:solidFill>
                              <a:srgbClr val="002557"/>
                            </a:solidFill>
                            <a:effectLst/>
                            <a:latin typeface="+mn-lt"/>
                            <a:ea typeface="MS PGothic" pitchFamily="34" charset="-128"/>
                            <a:cs typeface="Arial" panose="020B0604020202020204" pitchFamily="34" charset="0"/>
                          </a:rPr>
                          <a:t>–</a:t>
                        </a:r>
                        <a:r>
                          <a:rPr kumimoji="0" lang="en-GB" altLang="zh-CN" sz="1200" b="0" i="0" u="none" strike="noStrike" cap="none" normalizeH="0" baseline="0">
                            <a:ln>
                              <a:noFill/>
                            </a:ln>
                            <a:solidFill>
                              <a:srgbClr val="002557"/>
                            </a:solidFill>
                            <a:effectLst/>
                            <a:latin typeface="+mn-lt"/>
                            <a:ea typeface="MS PGothic" pitchFamily="34" charset="-128"/>
                          </a:rPr>
                          <a:t>7.0)</a:t>
                        </a:r>
                      </a:p>
                    </a:txBody>
                    <a:tcPr marL="7625" marR="7625" marT="76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7F3F3"/>
                      </a:solidFill>
                    </a:tcPr>
                  </a:tc>
                  <a:tc>
                    <a:txBody>
                      <a:bodyPr/>
                      <a:lstStyle/>
                      <a:p>
                        <a:pPr marL="0" marR="0" lvl="0" indent="0" algn="ctr" defTabSz="1088283" rtl="0" eaLnBrk="1" latinLnBrk="0" hangingPunct="1">
                          <a:lnSpc>
                            <a:spcPct val="100000"/>
                          </a:lnSpc>
                          <a:spcBef>
                            <a:spcPts val="0"/>
                          </a:spcBef>
                          <a:spcAft>
                            <a:spcPts val="0"/>
                          </a:spcAft>
                          <a:buClr>
                            <a:srgbClr val="000000"/>
                          </a:buClr>
                          <a:buSzPts val="1400"/>
                          <a:buFont typeface="Arial"/>
                          <a:buNone/>
                        </a:pPr>
                        <a:r>
                          <a:rPr lang="en-US" altLang="zh-CN" sz="1200" b="0" u="none" strike="noStrike" kern="1200" cap="none">
                            <a:solidFill>
                              <a:srgbClr val="002557"/>
                            </a:solidFill>
                            <a:latin typeface="+mn-lt"/>
                            <a:ea typeface="+mn-ea"/>
                            <a:cs typeface="+mn-cs"/>
                          </a:rPr>
                          <a:t>4.0 (3.1</a:t>
                        </a:r>
                        <a:r>
                          <a:rPr kumimoji="0" lang="en-GB" altLang="zh-CN" sz="1200" b="0" i="0" u="none" strike="noStrike" cap="none" normalizeH="0" baseline="0">
                            <a:ln>
                              <a:noFill/>
                            </a:ln>
                            <a:solidFill>
                              <a:srgbClr val="002557"/>
                            </a:solidFill>
                            <a:effectLst/>
                            <a:latin typeface="+mn-lt"/>
                            <a:ea typeface="MS PGothic" pitchFamily="34" charset="-128"/>
                            <a:cs typeface="Arial" panose="020B0604020202020204" pitchFamily="34" charset="0"/>
                          </a:rPr>
                          <a:t>–</a:t>
                        </a:r>
                        <a:r>
                          <a:rPr lang="en-US" altLang="zh-CN" sz="1200" b="0" u="none" strike="noStrike" kern="1200" cap="none">
                            <a:solidFill>
                              <a:srgbClr val="002557"/>
                            </a:solidFill>
                            <a:latin typeface="+mn-lt"/>
                            <a:ea typeface="+mn-ea"/>
                            <a:cs typeface="+mn-cs"/>
                          </a:rPr>
                          <a:t>4.4)</a:t>
                        </a:r>
                        <a:endParaRPr lang="zh-CN" altLang="en-US" sz="1200" b="0" u="none" strike="noStrike" kern="1200" cap="none">
                          <a:solidFill>
                            <a:srgbClr val="002557"/>
                          </a:solidFill>
                          <a:latin typeface="+mn-lt"/>
                          <a:ea typeface="+mn-ea"/>
                          <a:cs typeface="+mn-cs"/>
                        </a:endParaRPr>
                      </a:p>
                    </a:txBody>
                    <a:tcPr marL="7625" marR="7625" marT="7625" marB="0" anchor="ctr">
                      <a:lnL w="12700" cap="flat" cmpd="sng" algn="ctr">
                        <a:noFill/>
                        <a:prstDash val="solid"/>
                        <a:round/>
                        <a:headEnd type="none" w="med" len="med"/>
                        <a:tailEnd type="none" w="med" len="med"/>
                      </a:lnL>
                      <a:lnR w="9525"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7F3F3"/>
                      </a:solidFill>
                    </a:tcPr>
                  </a:tc>
                  <a:extLst>
                    <a:ext uri="{0D108BD9-81ED-4DB2-BD59-A6C34878D82A}">
                      <a16:rowId xmlns:a16="http://schemas.microsoft.com/office/drawing/2014/main" val="10001"/>
                    </a:ext>
                  </a:extLst>
                </a:tr>
                <a:tr h="189552">
                  <a:tc>
                    <a:txBody>
                      <a:bodyPr/>
                      <a:lstStyle/>
                      <a:p>
                        <a:pPr marL="182880" marR="0" lvl="0" indent="0" algn="l" defTabSz="1088264" rtl="0" eaLnBrk="1" latinLnBrk="0" hangingPunct="1">
                          <a:lnSpc>
                            <a:spcPct val="100000"/>
                          </a:lnSpc>
                          <a:spcBef>
                            <a:spcPts val="0"/>
                          </a:spcBef>
                          <a:spcAft>
                            <a:spcPts val="0"/>
                          </a:spcAft>
                          <a:buClr>
                            <a:srgbClr val="000000"/>
                          </a:buClr>
                          <a:buSzPts val="1400"/>
                          <a:buFont typeface="Arial"/>
                          <a:buNone/>
                        </a:pPr>
                        <a:r>
                          <a:rPr lang="en-US" sz="1200" b="1" u="none" strike="noStrike" kern="1200" cap="none" dirty="0">
                            <a:solidFill>
                              <a:srgbClr val="002557"/>
                            </a:solidFill>
                            <a:latin typeface="+mn-lt"/>
                            <a:ea typeface="+mn-ea"/>
                            <a:cs typeface="+mn-cs"/>
                          </a:rPr>
                          <a:t>Stratified HR (95% CI)</a:t>
                        </a:r>
                      </a:p>
                    </a:txBody>
                    <a:tcPr marL="91450" marR="91450" marT="45725" marB="45725" anchor="ctr">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7F3F3"/>
                      </a:solidFill>
                    </a:tcPr>
                  </a:tc>
                  <a:tc gridSpan="2">
                    <a:txBody>
                      <a:bodyPr/>
                      <a:lstStyle/>
                      <a:p>
                        <a:pPr marL="0" marR="0" lvl="0" indent="0" algn="ctr" defTabSz="1088283" rtl="0" eaLnBrk="1" latinLnBrk="0" hangingPunct="1">
                          <a:lnSpc>
                            <a:spcPct val="100000"/>
                          </a:lnSpc>
                          <a:spcBef>
                            <a:spcPts val="0"/>
                          </a:spcBef>
                          <a:spcAft>
                            <a:spcPts val="0"/>
                          </a:spcAft>
                          <a:buClr>
                            <a:srgbClr val="000000"/>
                          </a:buClr>
                          <a:buSzPts val="1400"/>
                          <a:buFont typeface="Arial"/>
                          <a:buNone/>
                        </a:pPr>
                        <a:r>
                          <a:rPr lang="en-US" sz="1200" b="1" u="none" strike="noStrike" kern="1200" cap="none">
                            <a:solidFill>
                              <a:srgbClr val="002557"/>
                            </a:solidFill>
                            <a:latin typeface="+mn-lt"/>
                            <a:ea typeface="+mn-ea"/>
                            <a:cs typeface="+mn-cs"/>
                          </a:rPr>
                          <a:t>0.66</a:t>
                        </a:r>
                        <a:r>
                          <a:rPr lang="en-US" sz="1200" u="none" strike="noStrike" kern="1200" cap="none">
                            <a:solidFill>
                              <a:srgbClr val="002557"/>
                            </a:solidFill>
                            <a:latin typeface="+mn-lt"/>
                            <a:ea typeface="+mn-ea"/>
                            <a:cs typeface="+mn-cs"/>
                          </a:rPr>
                          <a:t> (0.53</a:t>
                        </a:r>
                        <a:r>
                          <a:rPr kumimoji="0" lang="en-GB" altLang="zh-CN" sz="1200" b="0" i="0" u="none" strike="noStrike" cap="none" normalizeH="0" baseline="0">
                            <a:ln>
                              <a:noFill/>
                            </a:ln>
                            <a:solidFill>
                              <a:srgbClr val="002557"/>
                            </a:solidFill>
                            <a:effectLst/>
                            <a:latin typeface="+mn-lt"/>
                            <a:ea typeface="MS PGothic" pitchFamily="34" charset="-128"/>
                            <a:cs typeface="Arial" panose="020B0604020202020204" pitchFamily="34" charset="0"/>
                          </a:rPr>
                          <a:t>–</a:t>
                        </a:r>
                        <a:r>
                          <a:rPr lang="en-US" sz="1200" u="none" strike="noStrike" kern="1200" cap="none">
                            <a:solidFill>
                              <a:srgbClr val="002557"/>
                            </a:solidFill>
                            <a:latin typeface="+mn-lt"/>
                            <a:ea typeface="+mn-ea"/>
                            <a:cs typeface="+mn-cs"/>
                          </a:rPr>
                          <a:t>0.83)</a:t>
                        </a:r>
                      </a:p>
                    </a:txBody>
                    <a:tcPr marL="7625" marR="7625" marT="7625" marB="0" anchor="ctr">
                      <a:lnL w="12700" cap="flat" cmpd="sng" algn="ctr">
                        <a:noFill/>
                        <a:prstDash val="solid"/>
                        <a:round/>
                        <a:headEnd type="none" w="med" len="med"/>
                        <a:tailEnd type="none" w="med" len="med"/>
                      </a:lnL>
                      <a:lnR w="9525"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7F3F3"/>
                      </a:solidFill>
                    </a:tcPr>
                  </a:tc>
                  <a:tc hMerge="1">
                    <a:txBody>
                      <a:bodyPr/>
                      <a:lstStyle/>
                      <a:p>
                        <a:endParaRPr lang="zh-CN" altLang="en-US"/>
                      </a:p>
                    </a:txBody>
                    <a:tcPr>
                      <a:lnL w="12700" cmpd="sng">
                        <a:noFill/>
                      </a:lnL>
                      <a:lnT w="6350" cap="flat" cmpd="sng" algn="ctr">
                        <a:solidFill>
                          <a:schemeClr val="bg1">
                            <a:lumMod val="85000"/>
                          </a:schemeClr>
                        </a:solidFill>
                        <a:prstDash val="solid"/>
                        <a:round/>
                        <a:headEnd type="none" w="med" len="med"/>
                        <a:tailEnd type="none" w="med" len="med"/>
                      </a:lnT>
                    </a:tcPr>
                  </a:tc>
                  <a:extLst>
                    <a:ext uri="{0D108BD9-81ED-4DB2-BD59-A6C34878D82A}">
                      <a16:rowId xmlns:a16="http://schemas.microsoft.com/office/drawing/2014/main" val="10002"/>
                    </a:ext>
                  </a:extLst>
                </a:tr>
                <a:tr h="189552">
                  <a:tc>
                    <a:txBody>
                      <a:bodyPr/>
                      <a:lstStyle/>
                      <a:p>
                        <a:pPr marL="182880" marR="0" lvl="0" indent="0" algn="l" defTabSz="1088264" rtl="0" eaLnBrk="1" latinLnBrk="0" hangingPunct="1">
                          <a:lnSpc>
                            <a:spcPct val="100000"/>
                          </a:lnSpc>
                          <a:spcBef>
                            <a:spcPts val="0"/>
                          </a:spcBef>
                          <a:spcAft>
                            <a:spcPts val="0"/>
                          </a:spcAft>
                          <a:buClr>
                            <a:srgbClr val="000000"/>
                          </a:buClr>
                          <a:buSzPts val="1400"/>
                          <a:buFont typeface="Arial"/>
                          <a:buNone/>
                        </a:pPr>
                        <a:r>
                          <a:rPr lang="en-US" altLang="zh-CN" sz="1200" b="1" u="none" strike="noStrike" kern="1200" cap="none" dirty="0">
                            <a:solidFill>
                              <a:srgbClr val="002557"/>
                            </a:solidFill>
                            <a:latin typeface="+mn-lt"/>
                            <a:ea typeface="+mn-ea"/>
                            <a:cs typeface="+mn-cs"/>
                          </a:rPr>
                          <a:t>Stratified Log Rank </a:t>
                        </a:r>
                        <a:r>
                          <a:rPr lang="en-US" altLang="zh-CN" sz="1200" b="1" i="1" u="none" strike="noStrike" kern="1200" cap="none" dirty="0">
                            <a:solidFill>
                              <a:srgbClr val="002557"/>
                            </a:solidFill>
                            <a:latin typeface="+mn-lt"/>
                            <a:ea typeface="+mn-ea"/>
                            <a:cs typeface="+mn-cs"/>
                          </a:rPr>
                          <a:t>P</a:t>
                        </a:r>
                        <a:r>
                          <a:rPr lang="en-US" altLang="zh-CN" sz="1200" b="1" u="none" strike="noStrike" kern="1200" cap="none" dirty="0">
                            <a:solidFill>
                              <a:srgbClr val="002557"/>
                            </a:solidFill>
                            <a:latin typeface="+mn-lt"/>
                            <a:ea typeface="+mn-ea"/>
                            <a:cs typeface="+mn-cs"/>
                          </a:rPr>
                          <a:t> value</a:t>
                        </a:r>
                        <a:endParaRPr lang="en-US" sz="1200" b="1" u="none" strike="noStrike" kern="1200" cap="none" dirty="0">
                          <a:solidFill>
                            <a:srgbClr val="002557"/>
                          </a:solidFill>
                          <a:latin typeface="+mn-lt"/>
                          <a:ea typeface="+mn-ea"/>
                          <a:cs typeface="+mn-cs"/>
                        </a:endParaRPr>
                      </a:p>
                    </a:txBody>
                    <a:tcPr marL="91450" marR="91450" marT="45725" marB="45725" anchor="ctr">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7F3F3"/>
                      </a:solidFill>
                    </a:tcPr>
                  </a:tc>
                  <a:tc gridSpan="2">
                    <a:txBody>
                      <a:bodyPr/>
                      <a:lstStyle/>
                      <a:p>
                        <a:pPr marL="0" marR="0" lvl="0" indent="0" algn="ctr" defTabSz="1088283" rtl="0" eaLnBrk="1" latinLnBrk="0" hangingPunct="1">
                          <a:lnSpc>
                            <a:spcPct val="100000"/>
                          </a:lnSpc>
                          <a:spcBef>
                            <a:spcPts val="0"/>
                          </a:spcBef>
                          <a:spcAft>
                            <a:spcPts val="0"/>
                          </a:spcAft>
                          <a:buClr>
                            <a:srgbClr val="000000"/>
                          </a:buClr>
                          <a:buSzPts val="1400"/>
                          <a:buFont typeface="Arial"/>
                          <a:buNone/>
                        </a:pPr>
                        <a:r>
                          <a:rPr lang="en-US" sz="1200" b="0" u="none" strike="noStrike" kern="1200" cap="none">
                            <a:solidFill>
                              <a:srgbClr val="002557"/>
                            </a:solidFill>
                            <a:latin typeface="+mn-lt"/>
                            <a:ea typeface="+mn-ea"/>
                            <a:cs typeface="+mn-cs"/>
                          </a:rPr>
                          <a:t>0.0003</a:t>
                        </a:r>
                      </a:p>
                    </a:txBody>
                    <a:tcPr marL="7625" marR="7625" marT="7625" marB="0" anchor="ctr">
                      <a:lnL w="12700" cap="flat" cmpd="sng" algn="ctr">
                        <a:noFill/>
                        <a:prstDash val="solid"/>
                        <a:round/>
                        <a:headEnd type="none" w="med" len="med"/>
                        <a:tailEnd type="none" w="med" len="med"/>
                      </a:lnL>
                      <a:lnR w="9525"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7F3F3"/>
                      </a:solidFill>
                    </a:tcPr>
                  </a:tc>
                  <a:tc hMerge="1">
                    <a:txBody>
                      <a:bodyPr/>
                      <a:lstStyle/>
                      <a:p>
                        <a:pPr marL="0" marR="0" lvl="0" indent="0" algn="ctr" defTabSz="1088283" rtl="0" eaLnBrk="1" latinLnBrk="0" hangingPunct="1">
                          <a:lnSpc>
                            <a:spcPct val="100000"/>
                          </a:lnSpc>
                          <a:spcBef>
                            <a:spcPts val="0"/>
                          </a:spcBef>
                          <a:spcAft>
                            <a:spcPts val="0"/>
                          </a:spcAft>
                          <a:buClr>
                            <a:srgbClr val="000000"/>
                          </a:buClr>
                          <a:buSzPts val="1400"/>
                          <a:buFont typeface="Arial"/>
                          <a:buNone/>
                        </a:pPr>
                        <a:endParaRPr lang="zh-CN" altLang="en-US" sz="1500" u="none" strike="noStrike" kern="1200" cap="none">
                          <a:solidFill>
                            <a:schemeClr val="dk1"/>
                          </a:solidFill>
                          <a:latin typeface="+mn-lt"/>
                          <a:ea typeface="+mn-ea"/>
                          <a:cs typeface="+mn-cs"/>
                        </a:endParaRPr>
                      </a:p>
                    </a:txBody>
                    <a:tcPr marL="7625" marR="7625" marT="7625" marB="0" anchor="ct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928369177"/>
                    </a:ext>
                  </a:extLst>
                </a:tr>
                <a:tr h="0">
                  <a:tc>
                    <a:txBody>
                      <a:bodyPr/>
                      <a:lstStyle/>
                      <a:p>
                        <a:pPr marL="0" marR="0" lvl="0" indent="0" algn="l" defTabSz="1088264" rtl="0" eaLnBrk="1" fontAlgn="auto" latinLnBrk="0" hangingPunct="1">
                          <a:lnSpc>
                            <a:spcPct val="100000"/>
                          </a:lnSpc>
                          <a:spcBef>
                            <a:spcPts val="0"/>
                          </a:spcBef>
                          <a:spcAft>
                            <a:spcPts val="0"/>
                          </a:spcAft>
                          <a:buClr>
                            <a:srgbClr val="000000"/>
                          </a:buClr>
                          <a:buSzPts val="1400"/>
                          <a:buFont typeface="Arial"/>
                          <a:buNone/>
                          <a:tabLst/>
                          <a:defRPr/>
                        </a:pPr>
                        <a:r>
                          <a:rPr lang="en-US" sz="1200" b="1" u="none" strike="noStrike" kern="1200" cap="none">
                            <a:solidFill>
                              <a:srgbClr val="002557"/>
                            </a:solidFill>
                            <a:latin typeface="+mn-lt"/>
                            <a:ea typeface="+mn-ea"/>
                            <a:cs typeface="+mn-cs"/>
                          </a:rPr>
                          <a:t>6-month PFS rate, % (95% CI)</a:t>
                        </a:r>
                      </a:p>
                    </a:txBody>
                    <a:tcPr marL="91450" marR="91450" marT="45725" marB="45725" anchor="ctr">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1088283" rtl="0" eaLnBrk="1" fontAlgn="auto" latinLnBrk="0" hangingPunct="1">
                          <a:lnSpc>
                            <a:spcPct val="100000"/>
                          </a:lnSpc>
                          <a:spcBef>
                            <a:spcPts val="0"/>
                          </a:spcBef>
                          <a:spcAft>
                            <a:spcPts val="0"/>
                          </a:spcAft>
                          <a:buClr>
                            <a:srgbClr val="000000"/>
                          </a:buClr>
                          <a:buSzPts val="1400"/>
                          <a:buFont typeface="Arial"/>
                          <a:buNone/>
                          <a:tabLst/>
                          <a:defRPr/>
                        </a:pPr>
                        <a:r>
                          <a:rPr kumimoji="0" lang="en-US" sz="1200" b="0" i="0" u="none" strike="noStrike" kern="1200" cap="none" normalizeH="0" baseline="0">
                            <a:ln>
                              <a:noFill/>
                            </a:ln>
                            <a:solidFill>
                              <a:srgbClr val="002557"/>
                            </a:solidFill>
                            <a:effectLst/>
                            <a:latin typeface="+mn-lt"/>
                            <a:ea typeface="MS PGothic"/>
                            <a:cs typeface="+mn-cs"/>
                          </a:rPr>
                          <a:t>46.1 (39.4</a:t>
                        </a:r>
                        <a:r>
                          <a:rPr kumimoji="0" lang="en-US" sz="1200" b="0" i="0" u="none" strike="noStrike" kern="1200" cap="none" normalizeH="0" baseline="0">
                            <a:ln>
                              <a:noFill/>
                            </a:ln>
                            <a:solidFill>
                              <a:srgbClr val="002557"/>
                            </a:solidFill>
                            <a:effectLst/>
                            <a:latin typeface="+mn-lt"/>
                            <a:ea typeface="MS PGothic"/>
                            <a:cs typeface="Arial" panose="020B0604020202020204" pitchFamily="34" charset="0"/>
                          </a:rPr>
                          <a:t>–</a:t>
                        </a:r>
                        <a:r>
                          <a:rPr kumimoji="0" lang="en-US" sz="1200" b="0" i="0" u="none" strike="noStrike" kern="1200" cap="none" normalizeH="0" baseline="0">
                            <a:ln>
                              <a:noFill/>
                            </a:ln>
                            <a:solidFill>
                              <a:srgbClr val="002557"/>
                            </a:solidFill>
                            <a:effectLst/>
                            <a:latin typeface="+mn-lt"/>
                            <a:ea typeface="MS PGothic"/>
                            <a:cs typeface="+mn-cs"/>
                          </a:rPr>
                          <a:t>52.6)</a:t>
                        </a:r>
                      </a:p>
                    </a:txBody>
                    <a:tcPr marL="7625" marR="7625" marT="76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kumimoji="0" lang="en-US" altLang="zh-CN" sz="1200" b="0" i="0" u="none" strike="noStrike" kern="1200" cap="none" normalizeH="0" baseline="0">
                            <a:ln>
                              <a:noFill/>
                            </a:ln>
                            <a:solidFill>
                              <a:srgbClr val="002557"/>
                            </a:solidFill>
                            <a:effectLst/>
                            <a:latin typeface="+mn-lt"/>
                            <a:ea typeface="MS PGothic"/>
                            <a:cs typeface="+mn-cs"/>
                          </a:rPr>
                          <a:t>30.3 (23.6</a:t>
                        </a:r>
                        <a:r>
                          <a:rPr kumimoji="0" lang="en-US" sz="1200" b="0" i="0" u="none" strike="noStrike" kern="1200" cap="none" normalizeH="0" baseline="0">
                            <a:ln>
                              <a:noFill/>
                            </a:ln>
                            <a:solidFill>
                              <a:srgbClr val="002557"/>
                            </a:solidFill>
                            <a:effectLst/>
                            <a:latin typeface="+mn-lt"/>
                            <a:ea typeface="MS PGothic"/>
                            <a:cs typeface="Arial" panose="020B0604020202020204" pitchFamily="34" charset="0"/>
                          </a:rPr>
                          <a:t>–</a:t>
                        </a:r>
                        <a:r>
                          <a:rPr kumimoji="0" lang="en-US" altLang="zh-CN" sz="1200" b="0" i="0" u="none" strike="noStrike" kern="1200" cap="none" normalizeH="0" baseline="0">
                            <a:ln>
                              <a:noFill/>
                            </a:ln>
                            <a:solidFill>
                              <a:srgbClr val="002557"/>
                            </a:solidFill>
                            <a:effectLst/>
                            <a:latin typeface="+mn-lt"/>
                            <a:ea typeface="MS PGothic"/>
                            <a:cs typeface="+mn-cs"/>
                          </a:rPr>
                          <a:t>37.3)</a:t>
                        </a:r>
                        <a:endParaRPr lang="en-US" sz="2000">
                          <a:latin typeface="+mn-lt"/>
                        </a:endParaRPr>
                      </a:p>
                    </a:txBody>
                    <a:tcPr marL="7625" marR="7625" marT="7625" marB="0" anchor="ctr">
                      <a:lnL w="12700" cap="flat" cmpd="sng" algn="ctr">
                        <a:noFill/>
                        <a:prstDash val="solid"/>
                        <a:round/>
                        <a:headEnd type="none" w="med" len="med"/>
                        <a:tailEnd type="none" w="med" len="med"/>
                      </a:lnL>
                      <a:lnR w="9525"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858536954"/>
                    </a:ext>
                  </a:extLst>
                </a:tr>
                <a:tr h="189552">
                  <a:tc>
                    <a:txBody>
                      <a:bodyPr/>
                      <a:lstStyle/>
                      <a:p>
                        <a:pPr marL="0" marR="0" lvl="0" indent="0" algn="l" defTabSz="1088264" rtl="0" eaLnBrk="1" fontAlgn="auto" latinLnBrk="0" hangingPunct="1">
                          <a:lnSpc>
                            <a:spcPct val="100000"/>
                          </a:lnSpc>
                          <a:spcBef>
                            <a:spcPts val="0"/>
                          </a:spcBef>
                          <a:spcAft>
                            <a:spcPts val="0"/>
                          </a:spcAft>
                          <a:buClr>
                            <a:srgbClr val="000000"/>
                          </a:buClr>
                          <a:buSzPts val="1400"/>
                          <a:buFont typeface="Arial"/>
                          <a:buNone/>
                          <a:tabLst/>
                          <a:defRPr/>
                        </a:pPr>
                        <a:r>
                          <a:rPr lang="en-US" sz="1200" b="1" u="none" strike="noStrike" kern="1200" cap="none" dirty="0">
                            <a:solidFill>
                              <a:srgbClr val="002557"/>
                            </a:solidFill>
                            <a:latin typeface="+mn-lt"/>
                            <a:ea typeface="+mn-ea"/>
                            <a:cs typeface="+mn-cs"/>
                          </a:rPr>
                          <a:t>9-month PFS rate, % (95% CI)</a:t>
                        </a:r>
                      </a:p>
                    </a:txBody>
                    <a:tcPr marL="91450" marR="91450" marT="45725" marB="45725" anchor="ctr">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1088283" rtl="0" eaLnBrk="1" fontAlgn="auto" latinLnBrk="0" hangingPunct="1">
                          <a:lnSpc>
                            <a:spcPct val="100000"/>
                          </a:lnSpc>
                          <a:spcBef>
                            <a:spcPts val="0"/>
                          </a:spcBef>
                          <a:spcAft>
                            <a:spcPts val="0"/>
                          </a:spcAft>
                          <a:buClr>
                            <a:srgbClr val="000000"/>
                          </a:buClr>
                          <a:buSzPts val="1400"/>
                          <a:buFont typeface="Arial"/>
                          <a:buNone/>
                          <a:tabLst/>
                          <a:defRPr/>
                        </a:pPr>
                        <a:r>
                          <a:rPr kumimoji="0" lang="en-US" sz="1200" b="0" i="0" u="none" strike="noStrike" kern="1200" cap="none" normalizeH="0" baseline="0" dirty="0">
                            <a:ln>
                              <a:noFill/>
                            </a:ln>
                            <a:solidFill>
                              <a:srgbClr val="002557"/>
                            </a:solidFill>
                            <a:effectLst/>
                            <a:latin typeface="+mn-lt"/>
                            <a:ea typeface="MS PGothic"/>
                            <a:cs typeface="+mn-cs"/>
                          </a:rPr>
                          <a:t>32.5 (25.9</a:t>
                        </a:r>
                        <a:r>
                          <a:rPr kumimoji="0" lang="en-US" sz="1200" b="0" i="0" u="none" strike="noStrike" kern="1200" cap="none" normalizeH="0" baseline="0" dirty="0">
                            <a:ln>
                              <a:noFill/>
                            </a:ln>
                            <a:solidFill>
                              <a:srgbClr val="002557"/>
                            </a:solidFill>
                            <a:effectLst/>
                            <a:latin typeface="+mn-lt"/>
                            <a:ea typeface="MS PGothic"/>
                            <a:cs typeface="Arial" panose="020B0604020202020204" pitchFamily="34" charset="0"/>
                          </a:rPr>
                          <a:t>–</a:t>
                        </a:r>
                        <a:r>
                          <a:rPr kumimoji="0" lang="en-US" sz="1200" b="0" i="0" u="none" strike="noStrike" kern="1200" cap="none" normalizeH="0" baseline="0" dirty="0">
                            <a:ln>
                              <a:noFill/>
                            </a:ln>
                            <a:solidFill>
                              <a:srgbClr val="002557"/>
                            </a:solidFill>
                            <a:effectLst/>
                            <a:latin typeface="+mn-lt"/>
                            <a:ea typeface="MS PGothic"/>
                            <a:cs typeface="+mn-cs"/>
                          </a:rPr>
                          <a:t>39.2)</a:t>
                        </a:r>
                      </a:p>
                    </a:txBody>
                    <a:tcPr marL="7625" marR="7625" marT="76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kumimoji="0" lang="en-US" altLang="zh-CN" sz="1200" b="0" i="0" u="none" strike="noStrike" kern="1200" cap="none" normalizeH="0" baseline="0">
                            <a:ln>
                              <a:noFill/>
                            </a:ln>
                            <a:solidFill>
                              <a:srgbClr val="002557"/>
                            </a:solidFill>
                            <a:effectLst/>
                            <a:latin typeface="+mn-lt"/>
                            <a:ea typeface="MS PGothic"/>
                            <a:cs typeface="+mn-cs"/>
                          </a:rPr>
                          <a:t>17.3 (11.5</a:t>
                        </a:r>
                        <a:r>
                          <a:rPr kumimoji="0" lang="en-US" sz="1200" b="0" i="0" u="none" strike="noStrike" kern="1200" cap="none" normalizeH="0" baseline="0">
                            <a:ln>
                              <a:noFill/>
                            </a:ln>
                            <a:solidFill>
                              <a:srgbClr val="002557"/>
                            </a:solidFill>
                            <a:effectLst/>
                            <a:latin typeface="+mn-lt"/>
                            <a:ea typeface="MS PGothic"/>
                            <a:cs typeface="Arial" panose="020B0604020202020204" pitchFamily="34" charset="0"/>
                          </a:rPr>
                          <a:t>–</a:t>
                        </a:r>
                        <a:r>
                          <a:rPr kumimoji="0" lang="en-US" altLang="zh-CN" sz="1200" b="0" i="0" u="none" strike="noStrike" kern="1200" cap="none" normalizeH="0" baseline="0">
                            <a:ln>
                              <a:noFill/>
                            </a:ln>
                            <a:solidFill>
                              <a:srgbClr val="002557"/>
                            </a:solidFill>
                            <a:effectLst/>
                            <a:latin typeface="+mn-lt"/>
                            <a:ea typeface="MS PGothic"/>
                            <a:cs typeface="+mn-cs"/>
                          </a:rPr>
                          <a:t>24.2)</a:t>
                        </a:r>
                        <a:endParaRPr lang="en-US" sz="2000">
                          <a:latin typeface="+mn-lt"/>
                        </a:endParaRPr>
                      </a:p>
                    </a:txBody>
                    <a:tcPr marL="7625" marR="7625" marT="7625" marB="0" anchor="ctr">
                      <a:lnL w="12700" cap="flat" cmpd="sng" algn="ctr">
                        <a:noFill/>
                        <a:prstDash val="solid"/>
                        <a:round/>
                        <a:headEnd type="none" w="med" len="med"/>
                        <a:tailEnd type="none" w="med" len="med"/>
                      </a:lnL>
                      <a:lnR w="9525"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776090567"/>
                    </a:ext>
                  </a:extLst>
                </a:tr>
                <a:tr h="189552">
                  <a:tc>
                    <a:txBody>
                      <a:bodyPr/>
                      <a:lstStyle/>
                      <a:p>
                        <a:pPr marL="0" marR="0" lvl="0" indent="0" algn="l" defTabSz="1088264" rtl="0" eaLnBrk="1" fontAlgn="auto" latinLnBrk="0" hangingPunct="1">
                          <a:lnSpc>
                            <a:spcPct val="100000"/>
                          </a:lnSpc>
                          <a:spcBef>
                            <a:spcPts val="0"/>
                          </a:spcBef>
                          <a:spcAft>
                            <a:spcPts val="0"/>
                          </a:spcAft>
                          <a:buClr>
                            <a:srgbClr val="000000"/>
                          </a:buClr>
                          <a:buSzPts val="1400"/>
                          <a:buFont typeface="Arial"/>
                          <a:buNone/>
                          <a:tabLst/>
                          <a:defRPr/>
                        </a:pPr>
                        <a:r>
                          <a:rPr lang="en-US" sz="1200" b="1" u="none" strike="noStrike" kern="1200" cap="none">
                            <a:solidFill>
                              <a:srgbClr val="002557"/>
                            </a:solidFill>
                            <a:latin typeface="+mn-lt"/>
                            <a:ea typeface="+mn-ea"/>
                            <a:cs typeface="+mn-cs"/>
                          </a:rPr>
                          <a:t>12-month PFS rate, % (95% CI)</a:t>
                        </a:r>
                      </a:p>
                    </a:txBody>
                    <a:tcPr marL="91450" marR="91450" marT="45725" marB="45725" anchor="ctr">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1088283" rtl="0" eaLnBrk="1" fontAlgn="auto" latinLnBrk="0" hangingPunct="1">
                          <a:lnSpc>
                            <a:spcPct val="100000"/>
                          </a:lnSpc>
                          <a:spcBef>
                            <a:spcPts val="0"/>
                          </a:spcBef>
                          <a:spcAft>
                            <a:spcPts val="0"/>
                          </a:spcAft>
                          <a:buClr>
                            <a:srgbClr val="000000"/>
                          </a:buClr>
                          <a:buSzPts val="1400"/>
                          <a:buFont typeface="Arial"/>
                          <a:buNone/>
                          <a:tabLst/>
                          <a:defRPr/>
                        </a:pPr>
                        <a:r>
                          <a:rPr kumimoji="0" lang="en-US" sz="1200" b="0" i="0" u="none" strike="noStrike" kern="1200" cap="none" normalizeH="0" baseline="0">
                            <a:ln>
                              <a:noFill/>
                            </a:ln>
                            <a:solidFill>
                              <a:srgbClr val="002557"/>
                            </a:solidFill>
                            <a:effectLst/>
                            <a:latin typeface="+mn-lt"/>
                            <a:ea typeface="MS PGothic"/>
                            <a:cs typeface="+mn-cs"/>
                          </a:rPr>
                          <a:t>21.3 (15.2</a:t>
                        </a:r>
                        <a:r>
                          <a:rPr kumimoji="0" lang="en-US" sz="1200" b="0" i="0" u="none" strike="noStrike" kern="1200" cap="none" normalizeH="0" baseline="0">
                            <a:ln>
                              <a:noFill/>
                            </a:ln>
                            <a:solidFill>
                              <a:srgbClr val="002557"/>
                            </a:solidFill>
                            <a:effectLst/>
                            <a:latin typeface="+mn-lt"/>
                            <a:ea typeface="MS PGothic"/>
                            <a:cs typeface="Arial" panose="020B0604020202020204" pitchFamily="34" charset="0"/>
                          </a:rPr>
                          <a:t>–</a:t>
                        </a:r>
                        <a:r>
                          <a:rPr kumimoji="0" lang="en-US" sz="1200" b="0" i="0" u="none" strike="noStrike" kern="1200" cap="none" normalizeH="0" baseline="0">
                            <a:ln>
                              <a:noFill/>
                            </a:ln>
                            <a:solidFill>
                              <a:srgbClr val="002557"/>
                            </a:solidFill>
                            <a:effectLst/>
                            <a:latin typeface="+mn-lt"/>
                            <a:ea typeface="MS PGothic"/>
                            <a:cs typeface="+mn-cs"/>
                          </a:rPr>
                          <a:t>28.1)</a:t>
                        </a:r>
                      </a:p>
                    </a:txBody>
                    <a:tcPr marL="7625" marR="7625" marT="76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kumimoji="0" lang="en-US" sz="1200" b="0" i="0" u="none" strike="noStrike" kern="1200" cap="none" normalizeH="0" baseline="0" dirty="0">
                            <a:ln>
                              <a:noFill/>
                            </a:ln>
                            <a:solidFill>
                              <a:srgbClr val="002557"/>
                            </a:solidFill>
                            <a:effectLst/>
                            <a:latin typeface="+mn-lt"/>
                            <a:ea typeface="MS PGothic"/>
                            <a:cs typeface="+mn-cs"/>
                          </a:rPr>
                          <a:t>7.1 (2.8</a:t>
                        </a:r>
                        <a:r>
                          <a:rPr kumimoji="0" lang="en-US" sz="1200" b="0" i="0" u="none" strike="noStrike" kern="1200" cap="none" normalizeH="0" baseline="0" dirty="0">
                            <a:ln>
                              <a:noFill/>
                            </a:ln>
                            <a:solidFill>
                              <a:srgbClr val="002557"/>
                            </a:solidFill>
                            <a:effectLst/>
                            <a:latin typeface="+mn-lt"/>
                            <a:ea typeface="MS PGothic"/>
                            <a:cs typeface="Arial" panose="020B0604020202020204" pitchFamily="34" charset="0"/>
                          </a:rPr>
                          <a:t>–</a:t>
                        </a:r>
                        <a:r>
                          <a:rPr kumimoji="0" lang="en-US" sz="1200" b="0" i="0" u="none" strike="noStrike" kern="1200" cap="none" normalizeH="0" baseline="0" dirty="0">
                            <a:ln>
                              <a:noFill/>
                            </a:ln>
                            <a:solidFill>
                              <a:srgbClr val="002557"/>
                            </a:solidFill>
                            <a:effectLst/>
                            <a:latin typeface="+mn-lt"/>
                            <a:ea typeface="MS PGothic"/>
                            <a:cs typeface="+mn-cs"/>
                          </a:rPr>
                          <a:t>13.9)</a:t>
                        </a:r>
                        <a:endParaRPr lang="en-US" sz="2000" dirty="0">
                          <a:latin typeface="+mn-lt"/>
                        </a:endParaRPr>
                      </a:p>
                    </a:txBody>
                    <a:tcPr marL="7625" marR="7625" marT="7625" marB="0" anchor="ctr">
                      <a:lnL w="12700" cap="flat" cmpd="sng" algn="ctr">
                        <a:noFill/>
                        <a:prstDash val="solid"/>
                        <a:round/>
                        <a:headEnd type="none" w="med" len="med"/>
                        <a:tailEnd type="none" w="med" len="med"/>
                      </a:lnL>
                      <a:lnR w="9525"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44720881"/>
                    </a:ext>
                  </a:extLst>
                </a:tr>
              </a:tbl>
            </a:graphicData>
          </a:graphic>
        </p:graphicFrame>
        <p:grpSp>
          <p:nvGrpSpPr>
            <p:cNvPr id="15" name="Group 14">
              <a:extLst>
                <a:ext uri="{FF2B5EF4-FFF2-40B4-BE49-F238E27FC236}">
                  <a16:creationId xmlns:a16="http://schemas.microsoft.com/office/drawing/2014/main" id="{A7B3D5EA-CA20-B8E0-A009-5DA2FD510377}"/>
                </a:ext>
              </a:extLst>
            </p:cNvPr>
            <p:cNvGrpSpPr/>
            <p:nvPr/>
          </p:nvGrpSpPr>
          <p:grpSpPr>
            <a:xfrm>
              <a:off x="3840601" y="2124890"/>
              <a:ext cx="999461" cy="2791099"/>
              <a:chOff x="3840601" y="2124890"/>
              <a:chExt cx="999461" cy="2791099"/>
            </a:xfrm>
          </p:grpSpPr>
          <p:cxnSp>
            <p:nvCxnSpPr>
              <p:cNvPr id="19" name="Straight Connector 18">
                <a:extLst>
                  <a:ext uri="{FF2B5EF4-FFF2-40B4-BE49-F238E27FC236}">
                    <a16:creationId xmlns:a16="http://schemas.microsoft.com/office/drawing/2014/main" id="{9B744F9D-4617-EE50-0C52-3064FEEA8A85}"/>
                  </a:ext>
                </a:extLst>
              </p:cNvPr>
              <p:cNvCxnSpPr>
                <a:cxnSpLocks/>
              </p:cNvCxnSpPr>
              <p:nvPr/>
            </p:nvCxnSpPr>
            <p:spPr>
              <a:xfrm>
                <a:off x="4311984" y="2445488"/>
                <a:ext cx="0" cy="2470501"/>
              </a:xfrm>
              <a:prstGeom prst="line">
                <a:avLst/>
              </a:prstGeom>
              <a:ln w="28575">
                <a:solidFill>
                  <a:schemeClr val="accent2"/>
                </a:solidFill>
                <a:prstDash val="dash"/>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4AB5DCF7-1306-D264-AC7E-87BD50ACA0E1}"/>
                  </a:ext>
                </a:extLst>
              </p:cNvPr>
              <p:cNvSpPr txBox="1"/>
              <p:nvPr/>
            </p:nvSpPr>
            <p:spPr>
              <a:xfrm>
                <a:off x="3840601" y="2124890"/>
                <a:ext cx="999461" cy="252413"/>
              </a:xfrm>
              <a:prstGeom prst="rect">
                <a:avLst/>
              </a:prstGeom>
              <a:noFill/>
            </p:spPr>
            <p:txBody>
              <a:bodyPr wrap="square" rtlCol="0">
                <a:spAutoFit/>
              </a:bodyPr>
              <a:lstStyle/>
              <a:p>
                <a:pPr algn="ctr" defTabSz="857470">
                  <a:defRPr/>
                </a:pPr>
                <a:r>
                  <a:rPr lang="en-US" sz="938" b="1" dirty="0">
                    <a:solidFill>
                      <a:srgbClr val="002557"/>
                    </a:solidFill>
                    <a:latin typeface="Arial" panose="020B0604020202020204"/>
                  </a:rPr>
                  <a:t>12 months</a:t>
                </a:r>
              </a:p>
            </p:txBody>
          </p:sp>
        </p:grpSp>
        <p:grpSp>
          <p:nvGrpSpPr>
            <p:cNvPr id="16" name="Group 15">
              <a:extLst>
                <a:ext uri="{FF2B5EF4-FFF2-40B4-BE49-F238E27FC236}">
                  <a16:creationId xmlns:a16="http://schemas.microsoft.com/office/drawing/2014/main" id="{518784A8-8681-1B00-AF82-DC0D4728D912}"/>
                </a:ext>
              </a:extLst>
            </p:cNvPr>
            <p:cNvGrpSpPr/>
            <p:nvPr/>
          </p:nvGrpSpPr>
          <p:grpSpPr>
            <a:xfrm>
              <a:off x="2362688" y="2124890"/>
              <a:ext cx="999461" cy="2791099"/>
              <a:chOff x="2362688" y="2124890"/>
              <a:chExt cx="999461" cy="2791099"/>
            </a:xfrm>
          </p:grpSpPr>
          <p:cxnSp>
            <p:nvCxnSpPr>
              <p:cNvPr id="17" name="Straight Connector 16">
                <a:extLst>
                  <a:ext uri="{FF2B5EF4-FFF2-40B4-BE49-F238E27FC236}">
                    <a16:creationId xmlns:a16="http://schemas.microsoft.com/office/drawing/2014/main" id="{ED4B6802-EB7E-36E4-448A-DFBF9DECDEAC}"/>
                  </a:ext>
                </a:extLst>
              </p:cNvPr>
              <p:cNvCxnSpPr>
                <a:cxnSpLocks/>
              </p:cNvCxnSpPr>
              <p:nvPr/>
            </p:nvCxnSpPr>
            <p:spPr>
              <a:xfrm>
                <a:off x="2851786" y="2445488"/>
                <a:ext cx="0" cy="2470501"/>
              </a:xfrm>
              <a:prstGeom prst="line">
                <a:avLst/>
              </a:prstGeom>
              <a:ln w="28575">
                <a:solidFill>
                  <a:schemeClr val="accent2"/>
                </a:solidFill>
                <a:prstDash val="dash"/>
              </a:ln>
            </p:spPr>
            <p:style>
              <a:lnRef idx="1">
                <a:schemeClr val="accent1"/>
              </a:lnRef>
              <a:fillRef idx="0">
                <a:schemeClr val="accent1"/>
              </a:fillRef>
              <a:effectRef idx="0">
                <a:schemeClr val="accent1"/>
              </a:effectRef>
              <a:fontRef idx="minor">
                <a:schemeClr val="tx1"/>
              </a:fontRef>
            </p:style>
          </p:cxnSp>
          <p:sp>
            <p:nvSpPr>
              <p:cNvPr id="18" name="TextBox 17">
                <a:extLst>
                  <a:ext uri="{FF2B5EF4-FFF2-40B4-BE49-F238E27FC236}">
                    <a16:creationId xmlns:a16="http://schemas.microsoft.com/office/drawing/2014/main" id="{875976E6-24F2-7A6E-3D04-3DA7C366B67F}"/>
                  </a:ext>
                </a:extLst>
              </p:cNvPr>
              <p:cNvSpPr txBox="1"/>
              <p:nvPr/>
            </p:nvSpPr>
            <p:spPr>
              <a:xfrm>
                <a:off x="2362688" y="2124890"/>
                <a:ext cx="999461" cy="252413"/>
              </a:xfrm>
              <a:prstGeom prst="rect">
                <a:avLst/>
              </a:prstGeom>
              <a:noFill/>
            </p:spPr>
            <p:txBody>
              <a:bodyPr wrap="square" rtlCol="0">
                <a:spAutoFit/>
              </a:bodyPr>
              <a:lstStyle/>
              <a:p>
                <a:pPr algn="ctr" defTabSz="857470">
                  <a:defRPr/>
                </a:pPr>
                <a:r>
                  <a:rPr lang="en-US" sz="938" b="1" dirty="0">
                    <a:solidFill>
                      <a:srgbClr val="002557"/>
                    </a:solidFill>
                    <a:latin typeface="Arial" panose="020B0604020202020204"/>
                  </a:rPr>
                  <a:t>6 months</a:t>
                </a:r>
              </a:p>
            </p:txBody>
          </p:sp>
        </p:grpSp>
      </p:grpSp>
      <p:sp>
        <p:nvSpPr>
          <p:cNvPr id="3" name="Rectangle 2">
            <a:extLst>
              <a:ext uri="{FF2B5EF4-FFF2-40B4-BE49-F238E27FC236}">
                <a16:creationId xmlns:a16="http://schemas.microsoft.com/office/drawing/2014/main" id="{5948111A-EF19-1D44-D9D8-7015E3B75261}"/>
              </a:ext>
            </a:extLst>
          </p:cNvPr>
          <p:cNvSpPr/>
          <p:nvPr/>
        </p:nvSpPr>
        <p:spPr>
          <a:xfrm>
            <a:off x="6052290" y="2342562"/>
            <a:ext cx="5368800" cy="2159296"/>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6FBAC259-7D9A-B39A-75C8-330E3C63EC4F}"/>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982309" y="2435986"/>
            <a:ext cx="4355802" cy="1631407"/>
          </a:xfrm>
          <a:prstGeom prst="rect">
            <a:avLst/>
          </a:prstGeom>
        </p:spPr>
      </p:pic>
      <p:sp>
        <p:nvSpPr>
          <p:cNvPr id="24" name="Title 1">
            <a:extLst>
              <a:ext uri="{FF2B5EF4-FFF2-40B4-BE49-F238E27FC236}">
                <a16:creationId xmlns:a16="http://schemas.microsoft.com/office/drawing/2014/main" id="{5CFEA0FF-754F-6F6F-59D6-1DA5560D82AD}"/>
              </a:ext>
            </a:extLst>
          </p:cNvPr>
          <p:cNvSpPr txBox="1">
            <a:spLocks/>
          </p:cNvSpPr>
          <p:nvPr/>
        </p:nvSpPr>
        <p:spPr bwMode="auto">
          <a:xfrm>
            <a:off x="7119227" y="4307515"/>
            <a:ext cx="4459042" cy="97562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normAutofit/>
          </a:bodyPr>
          <a:lstStyle>
            <a:lvl1pPr algn="ctr" defTabSz="914331" rtl="0" fontAlgn="base" hangingPunct="0">
              <a:lnSpc>
                <a:spcPct val="112000"/>
              </a:lnSpc>
              <a:spcBef>
                <a:spcPct val="0"/>
              </a:spcBef>
              <a:spcAft>
                <a:spcPct val="0"/>
              </a:spcAft>
              <a:buClr>
                <a:srgbClr val="000000"/>
              </a:buClr>
              <a:buSzPct val="45000"/>
              <a:buFont typeface="StarSymbol" charset="0"/>
              <a:defRPr sz="8799">
                <a:solidFill>
                  <a:srgbClr val="000000"/>
                </a:solidFill>
                <a:latin typeface="+mj-lt"/>
                <a:ea typeface="+mj-ea"/>
                <a:cs typeface="+mj-cs"/>
              </a:defRPr>
            </a:lvl1pPr>
            <a:lvl2pPr marL="863535" indent="-431767" algn="l" defTabSz="914331" rtl="0" fontAlgn="base" hangingPunct="0">
              <a:spcBef>
                <a:spcPct val="0"/>
              </a:spcBef>
              <a:spcAft>
                <a:spcPct val="0"/>
              </a:spcAft>
              <a:buClr>
                <a:srgbClr val="000000"/>
              </a:buClr>
              <a:buSzPct val="45000"/>
              <a:buFont typeface="StarSymbol" charset="0"/>
              <a:defRPr sz="8799">
                <a:solidFill>
                  <a:srgbClr val="000000"/>
                </a:solidFill>
                <a:latin typeface="Times New Roman" pitchFamily="16" charset="0"/>
                <a:ea typeface="Lucida Sans Unicode" pitchFamily="32" charset="0"/>
                <a:cs typeface="Lucida Sans Unicode" pitchFamily="32" charset="0"/>
              </a:defRPr>
            </a:lvl2pPr>
            <a:lvl3pPr marL="1295302" indent="-431767" algn="l" defTabSz="914331" rtl="0" fontAlgn="base" hangingPunct="0">
              <a:spcBef>
                <a:spcPct val="0"/>
              </a:spcBef>
              <a:spcAft>
                <a:spcPct val="0"/>
              </a:spcAft>
              <a:buClr>
                <a:srgbClr val="000000"/>
              </a:buClr>
              <a:buSzPct val="45000"/>
              <a:buFont typeface="StarSymbol" charset="0"/>
              <a:defRPr sz="8799">
                <a:solidFill>
                  <a:srgbClr val="000000"/>
                </a:solidFill>
                <a:latin typeface="Times New Roman" pitchFamily="16" charset="0"/>
                <a:ea typeface="Lucida Sans Unicode" pitchFamily="32" charset="0"/>
                <a:cs typeface="Lucida Sans Unicode" pitchFamily="32" charset="0"/>
              </a:defRPr>
            </a:lvl3pPr>
            <a:lvl4pPr marL="1727070" indent="-431767" algn="l" defTabSz="914331" rtl="0" fontAlgn="base" hangingPunct="0">
              <a:spcBef>
                <a:spcPct val="0"/>
              </a:spcBef>
              <a:spcAft>
                <a:spcPct val="0"/>
              </a:spcAft>
              <a:buClr>
                <a:srgbClr val="000000"/>
              </a:buClr>
              <a:buSzPct val="45000"/>
              <a:buFont typeface="StarSymbol" charset="0"/>
              <a:defRPr sz="8799">
                <a:solidFill>
                  <a:srgbClr val="000000"/>
                </a:solidFill>
                <a:latin typeface="Times New Roman" pitchFamily="16" charset="0"/>
                <a:ea typeface="Lucida Sans Unicode" pitchFamily="32" charset="0"/>
                <a:cs typeface="Lucida Sans Unicode" pitchFamily="32" charset="0"/>
              </a:defRPr>
            </a:lvl4pPr>
            <a:lvl5pPr marL="2158837" indent="-431767" algn="l" defTabSz="914331" rtl="0" fontAlgn="base" hangingPunct="0">
              <a:spcBef>
                <a:spcPct val="0"/>
              </a:spcBef>
              <a:spcAft>
                <a:spcPct val="0"/>
              </a:spcAft>
              <a:buClr>
                <a:srgbClr val="000000"/>
              </a:buClr>
              <a:buSzPct val="45000"/>
              <a:buFont typeface="StarSymbol" charset="0"/>
              <a:defRPr sz="8799">
                <a:solidFill>
                  <a:srgbClr val="000000"/>
                </a:solidFill>
                <a:latin typeface="Times New Roman" pitchFamily="16" charset="0"/>
                <a:ea typeface="Lucida Sans Unicode" pitchFamily="32" charset="0"/>
                <a:cs typeface="Lucida Sans Unicode" pitchFamily="32" charset="0"/>
              </a:defRPr>
            </a:lvl5pPr>
            <a:lvl6pPr marL="3073167" indent="-431767" algn="l" defTabSz="914331" rtl="0" fontAlgn="base" hangingPunct="0">
              <a:spcBef>
                <a:spcPct val="0"/>
              </a:spcBef>
              <a:spcAft>
                <a:spcPct val="0"/>
              </a:spcAft>
              <a:buClr>
                <a:srgbClr val="000000"/>
              </a:buClr>
              <a:buSzPct val="45000"/>
              <a:buFont typeface="StarSymbol" charset="0"/>
              <a:defRPr sz="8799">
                <a:solidFill>
                  <a:srgbClr val="000000"/>
                </a:solidFill>
                <a:latin typeface="Times New Roman" pitchFamily="16" charset="0"/>
                <a:ea typeface="Lucida Sans Unicode" pitchFamily="32" charset="0"/>
                <a:cs typeface="Lucida Sans Unicode" pitchFamily="32" charset="0"/>
              </a:defRPr>
            </a:lvl6pPr>
            <a:lvl7pPr marL="3987499" indent="-431767" algn="l" defTabSz="914331" rtl="0" fontAlgn="base" hangingPunct="0">
              <a:spcBef>
                <a:spcPct val="0"/>
              </a:spcBef>
              <a:spcAft>
                <a:spcPct val="0"/>
              </a:spcAft>
              <a:buClr>
                <a:srgbClr val="000000"/>
              </a:buClr>
              <a:buSzPct val="45000"/>
              <a:buFont typeface="StarSymbol" charset="0"/>
              <a:defRPr sz="8799">
                <a:solidFill>
                  <a:srgbClr val="000000"/>
                </a:solidFill>
                <a:latin typeface="Times New Roman" pitchFamily="16" charset="0"/>
                <a:ea typeface="Lucida Sans Unicode" pitchFamily="32" charset="0"/>
                <a:cs typeface="Lucida Sans Unicode" pitchFamily="32" charset="0"/>
              </a:defRPr>
            </a:lvl7pPr>
            <a:lvl8pPr marL="4901829" indent="-431767" algn="l" defTabSz="914331" rtl="0" fontAlgn="base" hangingPunct="0">
              <a:spcBef>
                <a:spcPct val="0"/>
              </a:spcBef>
              <a:spcAft>
                <a:spcPct val="0"/>
              </a:spcAft>
              <a:buClr>
                <a:srgbClr val="000000"/>
              </a:buClr>
              <a:buSzPct val="45000"/>
              <a:buFont typeface="StarSymbol" charset="0"/>
              <a:defRPr sz="8799">
                <a:solidFill>
                  <a:srgbClr val="000000"/>
                </a:solidFill>
                <a:latin typeface="Times New Roman" pitchFamily="16" charset="0"/>
                <a:ea typeface="Lucida Sans Unicode" pitchFamily="32" charset="0"/>
                <a:cs typeface="Lucida Sans Unicode" pitchFamily="32" charset="0"/>
              </a:defRPr>
            </a:lvl8pPr>
            <a:lvl9pPr marL="5816161" indent="-431767" algn="l" defTabSz="914331" rtl="0" fontAlgn="base" hangingPunct="0">
              <a:spcBef>
                <a:spcPct val="0"/>
              </a:spcBef>
              <a:spcAft>
                <a:spcPct val="0"/>
              </a:spcAft>
              <a:buClr>
                <a:srgbClr val="000000"/>
              </a:buClr>
              <a:buSzPct val="45000"/>
              <a:buFont typeface="StarSymbol" charset="0"/>
              <a:defRPr sz="8799">
                <a:solidFill>
                  <a:srgbClr val="000000"/>
                </a:solidFill>
                <a:latin typeface="Times New Roman" pitchFamily="16" charset="0"/>
                <a:ea typeface="Lucida Sans Unicode" pitchFamily="32" charset="0"/>
                <a:cs typeface="Lucida Sans Unicode" pitchFamily="32" charset="0"/>
              </a:defRPr>
            </a:lvl9pPr>
          </a:lstStyle>
          <a:p>
            <a:pPr eaLnBrk="1"/>
            <a:r>
              <a:rPr lang="en-US" sz="1600" b="1" kern="0" dirty="0">
                <a:latin typeface="+mn-lt"/>
                <a:cs typeface="Calibri" panose="020F0502020204030204" pitchFamily="34" charset="0"/>
              </a:rPr>
              <a:t>Significant PFS benefit over chemotherapy</a:t>
            </a:r>
          </a:p>
          <a:p>
            <a:pPr eaLnBrk="1"/>
            <a:r>
              <a:rPr lang="en-US" sz="1600" b="1" kern="0" dirty="0">
                <a:solidFill>
                  <a:schemeClr val="accent3"/>
                </a:solidFill>
                <a:latin typeface="+mn-lt"/>
                <a:cs typeface="Calibri" panose="020F0502020204030204" pitchFamily="34" charset="0"/>
              </a:rPr>
              <a:t>Significant ORR benefit (21% vs 14%, p=0.03)</a:t>
            </a:r>
          </a:p>
          <a:p>
            <a:pPr eaLnBrk="1"/>
            <a:endParaRPr lang="en-US" sz="2000" kern="0" dirty="0">
              <a:latin typeface="Calibri" panose="020F0502020204030204" pitchFamily="34" charset="0"/>
              <a:cs typeface="Calibri" panose="020F0502020204030204" pitchFamily="34" charset="0"/>
            </a:endParaRPr>
          </a:p>
        </p:txBody>
      </p:sp>
      <p:sp>
        <p:nvSpPr>
          <p:cNvPr id="23" name="Footer Placeholder 22">
            <a:extLst>
              <a:ext uri="{FF2B5EF4-FFF2-40B4-BE49-F238E27FC236}">
                <a16:creationId xmlns:a16="http://schemas.microsoft.com/office/drawing/2014/main" id="{0C8F0474-D65C-8E88-C708-C280AA378A52}"/>
              </a:ext>
            </a:extLst>
          </p:cNvPr>
          <p:cNvSpPr>
            <a:spLocks noGrp="1"/>
          </p:cNvSpPr>
          <p:nvPr>
            <p:ph type="ftr" sz="quarter" idx="3"/>
          </p:nvPr>
        </p:nvSpPr>
        <p:spPr/>
        <p:txBody>
          <a:bodyPr/>
          <a:lstStyle/>
          <a:p>
            <a:r>
              <a:rPr lang="en-US" sz="1200" dirty="0">
                <a:solidFill>
                  <a:srgbClr val="969696"/>
                </a:solidFill>
              </a:rPr>
              <a:t>CI, confidence interval; HR, hazard ratio.</a:t>
            </a:r>
          </a:p>
          <a:p>
            <a:r>
              <a:rPr lang="en-US" sz="1200" dirty="0" err="1">
                <a:solidFill>
                  <a:srgbClr val="969696"/>
                </a:solidFill>
              </a:rPr>
              <a:t>Rugo</a:t>
            </a:r>
            <a:r>
              <a:rPr lang="en-US" sz="1200" dirty="0">
                <a:solidFill>
                  <a:srgbClr val="969696"/>
                </a:solidFill>
              </a:rPr>
              <a:t> HS, et al. ASCO 2022. Abstract LBA1001.</a:t>
            </a:r>
          </a:p>
        </p:txBody>
      </p:sp>
    </p:spTree>
    <p:extLst>
      <p:ext uri="{BB962C8B-B14F-4D97-AF65-F5344CB8AC3E}">
        <p14:creationId xmlns:p14="http://schemas.microsoft.com/office/powerpoint/2010/main" val="357339472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Footer Placeholder 11">
            <a:extLst>
              <a:ext uri="{FF2B5EF4-FFF2-40B4-BE49-F238E27FC236}">
                <a16:creationId xmlns:a16="http://schemas.microsoft.com/office/drawing/2014/main" id="{AD1CA44D-DCD3-87AA-D514-5DC7F9E0A0F1}"/>
              </a:ext>
            </a:extLst>
          </p:cNvPr>
          <p:cNvSpPr>
            <a:spLocks noGrp="1"/>
          </p:cNvSpPr>
          <p:nvPr>
            <p:ph type="ftr" sz="quarter" idx="3"/>
          </p:nvPr>
        </p:nvSpPr>
        <p:spPr/>
        <p:txBody>
          <a:bodyPr/>
          <a:lstStyle/>
          <a:p>
            <a:r>
              <a:rPr lang="en-US" sz="1200" dirty="0" err="1">
                <a:solidFill>
                  <a:srgbClr val="969696"/>
                </a:solidFill>
                <a:latin typeface="+mj-lt"/>
              </a:rPr>
              <a:t>Rugo</a:t>
            </a:r>
            <a:r>
              <a:rPr lang="en-US" sz="1200" dirty="0">
                <a:solidFill>
                  <a:srgbClr val="969696"/>
                </a:solidFill>
                <a:latin typeface="+mj-lt"/>
              </a:rPr>
              <a:t> HS, et al. ESMO 2022. </a:t>
            </a:r>
            <a:r>
              <a:rPr lang="en-US" sz="1200" b="0" i="0" dirty="0">
                <a:solidFill>
                  <a:srgbClr val="969696"/>
                </a:solidFill>
                <a:effectLst/>
                <a:latin typeface="+mj-lt"/>
              </a:rPr>
              <a:t>Abstract LBA76.</a:t>
            </a:r>
          </a:p>
        </p:txBody>
      </p:sp>
      <p:sp>
        <p:nvSpPr>
          <p:cNvPr id="2" name="Title 1">
            <a:extLst>
              <a:ext uri="{FF2B5EF4-FFF2-40B4-BE49-F238E27FC236}">
                <a16:creationId xmlns:a16="http://schemas.microsoft.com/office/drawing/2014/main" id="{1EEA7432-04D5-4546-AFED-E485C0A1DD28}"/>
              </a:ext>
            </a:extLst>
          </p:cNvPr>
          <p:cNvSpPr>
            <a:spLocks noGrp="1"/>
          </p:cNvSpPr>
          <p:nvPr>
            <p:ph type="title"/>
          </p:nvPr>
        </p:nvSpPr>
        <p:spPr/>
        <p:txBody>
          <a:bodyPr/>
          <a:lstStyle/>
          <a:p>
            <a:r>
              <a:rPr lang="en-US" dirty="0"/>
              <a:t>TROPiCS-02 Phase 3 Trial: Overall Survival </a:t>
            </a:r>
          </a:p>
        </p:txBody>
      </p:sp>
      <p:sp>
        <p:nvSpPr>
          <p:cNvPr id="59" name="Freeform 58">
            <a:extLst>
              <a:ext uri="{FF2B5EF4-FFF2-40B4-BE49-F238E27FC236}">
                <a16:creationId xmlns:a16="http://schemas.microsoft.com/office/drawing/2014/main" id="{756EC199-07E3-4959-2074-E8DB983EA9CB}"/>
              </a:ext>
            </a:extLst>
          </p:cNvPr>
          <p:cNvSpPr/>
          <p:nvPr/>
        </p:nvSpPr>
        <p:spPr>
          <a:xfrm>
            <a:off x="-555674" y="1384790"/>
            <a:ext cx="407963" cy="703385"/>
          </a:xfrm>
          <a:custGeom>
            <a:avLst/>
            <a:gdLst>
              <a:gd name="connsiteX0" fmla="*/ 133643 w 407963"/>
              <a:gd name="connsiteY0" fmla="*/ 0 h 703385"/>
              <a:gd name="connsiteX1" fmla="*/ 0 w 407963"/>
              <a:gd name="connsiteY1" fmla="*/ 407964 h 703385"/>
              <a:gd name="connsiteX2" fmla="*/ 407963 w 407963"/>
              <a:gd name="connsiteY2" fmla="*/ 703385 h 703385"/>
            </a:gdLst>
            <a:ahLst/>
            <a:cxnLst>
              <a:cxn ang="0">
                <a:pos x="connsiteX0" y="connsiteY0"/>
              </a:cxn>
              <a:cxn ang="0">
                <a:pos x="connsiteX1" y="connsiteY1"/>
              </a:cxn>
              <a:cxn ang="0">
                <a:pos x="connsiteX2" y="connsiteY2"/>
              </a:cxn>
            </a:cxnLst>
            <a:rect l="l" t="t" r="r" b="b"/>
            <a:pathLst>
              <a:path w="407963" h="703385">
                <a:moveTo>
                  <a:pt x="133643" y="0"/>
                </a:moveTo>
                <a:lnTo>
                  <a:pt x="0" y="407964"/>
                </a:lnTo>
                <a:lnTo>
                  <a:pt x="407963" y="703385"/>
                </a:lnTo>
              </a:path>
            </a:pathLst>
          </a:cu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A52365F2-8369-2445-0A89-5F66558DD696}"/>
              </a:ext>
            </a:extLst>
          </p:cNvPr>
          <p:cNvSpPr txBox="1"/>
          <p:nvPr/>
        </p:nvSpPr>
        <p:spPr>
          <a:xfrm>
            <a:off x="4975171" y="3300106"/>
            <a:ext cx="2816199" cy="880461"/>
          </a:xfrm>
          <a:prstGeom prst="rect">
            <a:avLst/>
          </a:prstGeom>
          <a:noFill/>
        </p:spPr>
        <p:txBody>
          <a:bodyPr rot="0" spcFirstLastPara="0" vertOverflow="overflow" horzOverflow="overflow" vert="horz" wrap="square" lIns="85736" tIns="42868" rIns="85736" bIns="42868" numCol="1" spcCol="0" rtlCol="0" fromWordArt="0" anchor="t" anchorCtr="0" forceAA="0" compatLnSpc="1">
            <a:prstTxWarp prst="textNoShape">
              <a:avLst/>
            </a:prstTxWarp>
            <a:spAutoFit/>
          </a:bodyPr>
          <a:lstStyle/>
          <a:p>
            <a:endParaRPr lang="en-US" sz="4501"/>
          </a:p>
        </p:txBody>
      </p:sp>
      <p:pic>
        <p:nvPicPr>
          <p:cNvPr id="4" name="Picture 3">
            <a:extLst>
              <a:ext uri="{FF2B5EF4-FFF2-40B4-BE49-F238E27FC236}">
                <a16:creationId xmlns:a16="http://schemas.microsoft.com/office/drawing/2014/main" id="{18233396-BACF-E32B-6B25-571B49BB9ED9}"/>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851820" y="2088175"/>
            <a:ext cx="10818535" cy="4032390"/>
          </a:xfrm>
          <a:prstGeom prst="rect">
            <a:avLst/>
          </a:prstGeom>
        </p:spPr>
      </p:pic>
      <p:sp>
        <p:nvSpPr>
          <p:cNvPr id="5" name="Rectangle 4">
            <a:extLst>
              <a:ext uri="{FF2B5EF4-FFF2-40B4-BE49-F238E27FC236}">
                <a16:creationId xmlns:a16="http://schemas.microsoft.com/office/drawing/2014/main" id="{F8427F86-DCBB-9604-85B3-A846D93A4282}"/>
              </a:ext>
            </a:extLst>
          </p:cNvPr>
          <p:cNvSpPr/>
          <p:nvPr/>
        </p:nvSpPr>
        <p:spPr>
          <a:xfrm>
            <a:off x="838200" y="1609145"/>
            <a:ext cx="10522489" cy="48179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Content Placeholder 12">
            <a:extLst>
              <a:ext uri="{FF2B5EF4-FFF2-40B4-BE49-F238E27FC236}">
                <a16:creationId xmlns:a16="http://schemas.microsoft.com/office/drawing/2014/main" id="{7941F9A8-30AB-6EA0-39D8-240A8CF63679}"/>
              </a:ext>
            </a:extLst>
          </p:cNvPr>
          <p:cNvSpPr>
            <a:spLocks noGrp="1"/>
          </p:cNvSpPr>
          <p:nvPr>
            <p:ph idx="1"/>
          </p:nvPr>
        </p:nvSpPr>
        <p:spPr>
          <a:xfrm>
            <a:off x="1064712" y="1427441"/>
            <a:ext cx="10289088" cy="554362"/>
          </a:xfrm>
        </p:spPr>
        <p:txBody>
          <a:bodyPr/>
          <a:lstStyle/>
          <a:p>
            <a:pPr marL="0" indent="0">
              <a:buNone/>
            </a:pPr>
            <a:r>
              <a:rPr lang="en-US" b="1" dirty="0">
                <a:solidFill>
                  <a:schemeClr val="accent1"/>
                </a:solidFill>
              </a:rPr>
              <a:t>Key Secondary Endpoint: Overall Survival (2</a:t>
            </a:r>
            <a:r>
              <a:rPr lang="en-US" b="1" baseline="30000" dirty="0">
                <a:solidFill>
                  <a:schemeClr val="accent1"/>
                </a:solidFill>
              </a:rPr>
              <a:t>nd</a:t>
            </a:r>
            <a:r>
              <a:rPr lang="en-US" b="1" dirty="0">
                <a:solidFill>
                  <a:schemeClr val="accent1"/>
                </a:solidFill>
              </a:rPr>
              <a:t> Interim Analysis)</a:t>
            </a:r>
          </a:p>
        </p:txBody>
      </p:sp>
    </p:spTree>
    <p:extLst>
      <p:ext uri="{BB962C8B-B14F-4D97-AF65-F5344CB8AC3E}">
        <p14:creationId xmlns:p14="http://schemas.microsoft.com/office/powerpoint/2010/main" val="129347333"/>
      </p:ext>
    </p:extLst>
  </p:cSld>
  <p:clrMapOvr>
    <a:masterClrMapping/>
  </p:clrMapOvr>
</p:sld>
</file>

<file path=ppt/theme/theme1.xml><?xml version="1.0" encoding="utf-8"?>
<a:theme xmlns:a="http://schemas.openxmlformats.org/drawingml/2006/main" name="Theme1">
  <a:themeElements>
    <a:clrScheme name="HemOnc 22 New New">
      <a:dk1>
        <a:srgbClr val="4D4D4D"/>
      </a:dk1>
      <a:lt1>
        <a:srgbClr val="FFFFFF"/>
      </a:lt1>
      <a:dk2>
        <a:srgbClr val="4D4D4D"/>
      </a:dk2>
      <a:lt2>
        <a:srgbClr val="FFFFFF"/>
      </a:lt2>
      <a:accent1>
        <a:srgbClr val="4A86D9"/>
      </a:accent1>
      <a:accent2>
        <a:srgbClr val="F7931E"/>
      </a:accent2>
      <a:accent3>
        <a:srgbClr val="DF504B"/>
      </a:accent3>
      <a:accent4>
        <a:srgbClr val="FF7F40"/>
      </a:accent4>
      <a:accent5>
        <a:srgbClr val="AD337F"/>
      </a:accent5>
      <a:accent6>
        <a:srgbClr val="35A696"/>
      </a:accent6>
      <a:hlink>
        <a:srgbClr val="FF7F40"/>
      </a:hlink>
      <a:folHlink>
        <a:srgbClr val="B7B7B7"/>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heme1" id="{3288D6B4-866B-4008-809D-EB9F8C86F13C}" vid="{DACB9FE3-1C85-45AB-946A-1D20A4FBC59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2022 Hem Onc">
  <a:themeElements>
    <a:clrScheme name="HemOnc 22 New New">
      <a:dk1>
        <a:srgbClr val="4D4D4D"/>
      </a:dk1>
      <a:lt1>
        <a:srgbClr val="FFFFFF"/>
      </a:lt1>
      <a:dk2>
        <a:srgbClr val="4D4D4D"/>
      </a:dk2>
      <a:lt2>
        <a:srgbClr val="FFFFFF"/>
      </a:lt2>
      <a:accent1>
        <a:srgbClr val="4A86D9"/>
      </a:accent1>
      <a:accent2>
        <a:srgbClr val="F7931E"/>
      </a:accent2>
      <a:accent3>
        <a:srgbClr val="DF504B"/>
      </a:accent3>
      <a:accent4>
        <a:srgbClr val="FF7F40"/>
      </a:accent4>
      <a:accent5>
        <a:srgbClr val="AD337F"/>
      </a:accent5>
      <a:accent6>
        <a:srgbClr val="35A696"/>
      </a:accent6>
      <a:hlink>
        <a:srgbClr val="FF7F40"/>
      </a:hlink>
      <a:folHlink>
        <a:srgbClr val="B7B7B7"/>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2022 Hem Onc" id="{1BD2C11B-1E1D-4714-A12C-2D116F31C9E6}" vid="{7C79B49B-5FF8-488B-985C-FF1AF5D36A6F}"/>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Theme1</Template>
  <TotalTime>563</TotalTime>
  <Words>1851</Words>
  <Application>Microsoft Macintosh PowerPoint</Application>
  <PresentationFormat>Widescreen</PresentationFormat>
  <Paragraphs>234</Paragraphs>
  <Slides>12</Slides>
  <Notes>7</Notes>
  <HiddenSlides>0</HiddenSlides>
  <MMClips>0</MMClips>
  <ScaleCrop>false</ScaleCrop>
  <HeadingPairs>
    <vt:vector size="6" baseType="variant">
      <vt:variant>
        <vt:lpstr>Fonts Used</vt:lpstr>
      </vt:variant>
      <vt:variant>
        <vt:i4>8</vt:i4>
      </vt:variant>
      <vt:variant>
        <vt:lpstr>Theme</vt:lpstr>
      </vt:variant>
      <vt:variant>
        <vt:i4>3</vt:i4>
      </vt:variant>
      <vt:variant>
        <vt:lpstr>Slide Titles</vt:lpstr>
      </vt:variant>
      <vt:variant>
        <vt:i4>12</vt:i4>
      </vt:variant>
    </vt:vector>
  </HeadingPairs>
  <TitlesOfParts>
    <vt:vector size="23" baseType="lpstr">
      <vt:lpstr>Arial</vt:lpstr>
      <vt:lpstr>Calibri</vt:lpstr>
      <vt:lpstr>Calibri Light</vt:lpstr>
      <vt:lpstr>Century Gothic</vt:lpstr>
      <vt:lpstr>StarSymbol</vt:lpstr>
      <vt:lpstr>Times New Roman</vt:lpstr>
      <vt:lpstr>Trebuchet MS</vt:lpstr>
      <vt:lpstr>Wingdings</vt:lpstr>
      <vt:lpstr>Theme1</vt:lpstr>
      <vt:lpstr>Office Theme</vt:lpstr>
      <vt:lpstr>1_2022 Hem Onc</vt:lpstr>
      <vt:lpstr>What Are the Data for TROP2-Targeted ADCs in HR+/HER2-Positive and HER2-Low MBC? </vt:lpstr>
      <vt:lpstr>PowerPoint Presentation</vt:lpstr>
      <vt:lpstr>Disclaimer</vt:lpstr>
      <vt:lpstr>TROP2 as a Breast Cancer Biomarker </vt:lpstr>
      <vt:lpstr>Sacituzumab Govitecan: TROP2–Targeted ADC</vt:lpstr>
      <vt:lpstr>TROPiCS-02 Phase 3 Trial</vt:lpstr>
      <vt:lpstr>TROPiCS-02 Phase 3 Trial</vt:lpstr>
      <vt:lpstr>TROPiCS-02 Phase 3 Trial: Improved PFS</vt:lpstr>
      <vt:lpstr>TROPiCS-02 Phase 3 Trial: Overall Survival </vt:lpstr>
      <vt:lpstr>Sacituzumab Improves Outcomes in HER2-Low Subgroup </vt:lpstr>
      <vt:lpstr>Sacituzumab Govitecan Approved in HR+, HER2- Metastatic Breast Cancer </vt:lpstr>
      <vt:lpstr>PowerPoint Presentation</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What Are the Data for TROP2-Targeted ADCs in HR+/HER2-Positive and HER2-Low MBC? </dc:title>
  <dc:subject/>
  <dc:creator>MedEd On The Go</dc:creator>
  <cp:keywords/>
  <dc:description/>
  <cp:lastModifiedBy>Moriah Diethorn</cp:lastModifiedBy>
  <cp:revision>50</cp:revision>
  <dcterms:created xsi:type="dcterms:W3CDTF">2021-02-03T14:51:33Z</dcterms:created>
  <dcterms:modified xsi:type="dcterms:W3CDTF">2023-07-06T14:26:22Z</dcterms:modified>
  <cp:category/>
</cp:coreProperties>
</file>