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4" r:id="rId5"/>
  </p:sldMasterIdLst>
  <p:notesMasterIdLst>
    <p:notesMasterId r:id="rId16"/>
  </p:notesMasterIdLst>
  <p:sldIdLst>
    <p:sldId id="256" r:id="rId6"/>
    <p:sldId id="265" r:id="rId7"/>
    <p:sldId id="850" r:id="rId8"/>
    <p:sldId id="550" r:id="rId9"/>
    <p:sldId id="562" r:id="rId10"/>
    <p:sldId id="560" r:id="rId11"/>
    <p:sldId id="561" r:id="rId12"/>
    <p:sldId id="849" r:id="rId13"/>
    <p:sldId id="847"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450C7-AF69-1643-B4CD-084972743657}" v="6" dt="2024-01-11T21:34:41.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5DE450C7-AF69-1643-B4CD-084972743657}"/>
    <pc:docChg chg="modSld">
      <pc:chgData name="Harley Kidner" userId="5b13863f-857f-45ba-b29d-d3555fa5f842" providerId="ADAL" clId="{5DE450C7-AF69-1643-B4CD-084972743657}" dt="2024-01-11T21:34:41.920" v="1" actId="18331"/>
      <pc:docMkLst>
        <pc:docMk/>
      </pc:docMkLst>
      <pc:sldChg chg="modSp">
        <pc:chgData name="Harley Kidner" userId="5b13863f-857f-45ba-b29d-d3555fa5f842" providerId="ADAL" clId="{5DE450C7-AF69-1643-B4CD-084972743657}" dt="2024-01-11T21:34:41.920" v="1" actId="18331"/>
        <pc:sldMkLst>
          <pc:docMk/>
          <pc:sldMk cId="2842641354" sldId="560"/>
        </pc:sldMkLst>
        <pc:picChg chg="mod">
          <ac:chgData name="Harley Kidner" userId="5b13863f-857f-45ba-b29d-d3555fa5f842" providerId="ADAL" clId="{5DE450C7-AF69-1643-B4CD-084972743657}" dt="2024-01-11T21:34:41.920" v="1" actId="18331"/>
          <ac:picMkLst>
            <pc:docMk/>
            <pc:sldMk cId="2842641354" sldId="560"/>
            <ac:picMk id="5" creationId="{3A55B747-4F71-EF70-7450-F6F28639AE6A}"/>
          </ac:picMkLst>
        </pc:picChg>
      </pc:sldChg>
      <pc:sldChg chg="modSp">
        <pc:chgData name="Harley Kidner" userId="5b13863f-857f-45ba-b29d-d3555fa5f842" providerId="ADAL" clId="{5DE450C7-AF69-1643-B4CD-084972743657}" dt="2024-01-11T21:34:25.696" v="0" actId="18331"/>
        <pc:sldMkLst>
          <pc:docMk/>
          <pc:sldMk cId="2989946122" sldId="562"/>
        </pc:sldMkLst>
        <pc:picChg chg="mod">
          <ac:chgData name="Harley Kidner" userId="5b13863f-857f-45ba-b29d-d3555fa5f842" providerId="ADAL" clId="{5DE450C7-AF69-1643-B4CD-084972743657}" dt="2024-01-11T21:34:25.696" v="0" actId="18331"/>
          <ac:picMkLst>
            <pc:docMk/>
            <pc:sldMk cId="2989946122" sldId="562"/>
            <ac:picMk id="4" creationId="{DE9E1516-6F2E-DC4A-81A1-E4BBF8244C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269BB-916C-E747-9B12-CFAAD1F446FD}" type="datetimeFigureOut">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12F16-EA2F-9A40-8FCB-00F08B4A28B7}" type="slidenum">
              <a:t>‹#›</a:t>
            </a:fld>
            <a:endParaRPr lang="en-US"/>
          </a:p>
        </p:txBody>
      </p:sp>
    </p:spTree>
    <p:extLst>
      <p:ext uri="{BB962C8B-B14F-4D97-AF65-F5344CB8AC3E}">
        <p14:creationId xmlns:p14="http://schemas.microsoft.com/office/powerpoint/2010/main" val="31894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9143B-E5C5-0146-9A3D-B71912B9E60C}" type="slidenum">
              <a:rPr lang="en-US" smtClean="0"/>
              <a:t>5</a:t>
            </a:fld>
            <a:endParaRPr lang="en-US"/>
          </a:p>
        </p:txBody>
      </p:sp>
    </p:spTree>
    <p:extLst>
      <p:ext uri="{BB962C8B-B14F-4D97-AF65-F5344CB8AC3E}">
        <p14:creationId xmlns:p14="http://schemas.microsoft.com/office/powerpoint/2010/main" val="239645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pitchFamily="2" charset="0"/>
            </a:endParaRPr>
          </a:p>
        </p:txBody>
      </p:sp>
      <p:sp>
        <p:nvSpPr>
          <p:cNvPr id="4" name="Slide Number Placeholder 3"/>
          <p:cNvSpPr>
            <a:spLocks noGrp="1"/>
          </p:cNvSpPr>
          <p:nvPr>
            <p:ph type="sldNum" sz="quarter" idx="5"/>
          </p:nvPr>
        </p:nvSpPr>
        <p:spPr/>
        <p:txBody>
          <a:bodyPr/>
          <a:lstStyle/>
          <a:p>
            <a:fld id="{5839143B-E5C5-0146-9A3D-B71912B9E60C}" type="slidenum">
              <a:rPr lang="en-US" smtClean="0"/>
              <a:t>6</a:t>
            </a:fld>
            <a:endParaRPr lang="en-US"/>
          </a:p>
        </p:txBody>
      </p:sp>
    </p:spTree>
    <p:extLst>
      <p:ext uri="{BB962C8B-B14F-4D97-AF65-F5344CB8AC3E}">
        <p14:creationId xmlns:p14="http://schemas.microsoft.com/office/powerpoint/2010/main" val="230715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9143B-E5C5-0146-9A3D-B71912B9E60C}" type="slidenum">
              <a:rPr lang="en-US" smtClean="0"/>
              <a:t>7</a:t>
            </a:fld>
            <a:endParaRPr lang="en-US"/>
          </a:p>
        </p:txBody>
      </p:sp>
    </p:spTree>
    <p:extLst>
      <p:ext uri="{BB962C8B-B14F-4D97-AF65-F5344CB8AC3E}">
        <p14:creationId xmlns:p14="http://schemas.microsoft.com/office/powerpoint/2010/main" val="297846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5076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331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1613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0239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8489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8705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5652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5638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0861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616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09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37250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ACC6-E292-1B9E-25FF-F674D7C10F80}"/>
              </a:ext>
            </a:extLst>
          </p:cNvPr>
          <p:cNvSpPr>
            <a:spLocks noGrp="1"/>
          </p:cNvSpPr>
          <p:nvPr>
            <p:ph type="title"/>
          </p:nvPr>
        </p:nvSpPr>
        <p:spPr>
          <a:xfrm>
            <a:off x="609600" y="1514532"/>
            <a:ext cx="10515600" cy="2852737"/>
          </a:xfrm>
        </p:spPr>
        <p:txBody>
          <a:bodyPr/>
          <a:lstStyle/>
          <a:p>
            <a:r>
              <a:rPr lang="en-US" dirty="0"/>
              <a:t>Idiopathic </a:t>
            </a:r>
            <a:r>
              <a:rPr lang="en-US"/>
              <a:t>Hypersomnia and </a:t>
            </a:r>
            <a:r>
              <a:rPr lang="en-US" dirty="0"/>
              <a:t>Cardiovascular Health</a:t>
            </a:r>
            <a:br>
              <a:rPr lang="en-US" dirty="0"/>
            </a:br>
            <a:r>
              <a:rPr lang="en-US" dirty="0"/>
              <a:t>Too Much of a Good Thing?</a:t>
            </a:r>
          </a:p>
        </p:txBody>
      </p:sp>
      <p:sp>
        <p:nvSpPr>
          <p:cNvPr id="3" name="Subtitle 2">
            <a:extLst>
              <a:ext uri="{FF2B5EF4-FFF2-40B4-BE49-F238E27FC236}">
                <a16:creationId xmlns:a16="http://schemas.microsoft.com/office/drawing/2014/main" id="{790055C0-AAF6-DF68-E3A8-31F5C909F7DA}"/>
              </a:ext>
            </a:extLst>
          </p:cNvPr>
          <p:cNvSpPr>
            <a:spLocks noGrp="1"/>
          </p:cNvSpPr>
          <p:nvPr>
            <p:ph type="body" idx="1"/>
          </p:nvPr>
        </p:nvSpPr>
        <p:spPr>
          <a:xfrm>
            <a:off x="609600" y="4301791"/>
            <a:ext cx="10515600" cy="1500187"/>
          </a:xfrm>
        </p:spPr>
        <p:txBody>
          <a:bodyPr>
            <a:noAutofit/>
          </a:bodyPr>
          <a:lstStyle/>
          <a:p>
            <a:r>
              <a:rPr lang="en-US" dirty="0"/>
              <a:t>Logan Schneider, MD</a:t>
            </a:r>
          </a:p>
          <a:p>
            <a:r>
              <a:rPr lang="en-US" dirty="0"/>
              <a:t>Consultant Neurologist</a:t>
            </a:r>
          </a:p>
          <a:p>
            <a:r>
              <a:rPr lang="en-US" dirty="0"/>
              <a:t>Stanford/VA Alzheimer's Center</a:t>
            </a:r>
          </a:p>
          <a:p>
            <a:r>
              <a:rPr lang="en-US" dirty="0"/>
              <a:t>Clinical Assistant Professor</a:t>
            </a:r>
          </a:p>
          <a:p>
            <a:r>
              <a:rPr lang="en-US" dirty="0"/>
              <a:t>Stanford Sleep Center</a:t>
            </a:r>
          </a:p>
          <a:p>
            <a:r>
              <a:rPr lang="en-US" dirty="0"/>
              <a:t>Redwood City, CA</a:t>
            </a:r>
          </a:p>
        </p:txBody>
      </p:sp>
    </p:spTree>
    <p:extLst>
      <p:ext uri="{BB962C8B-B14F-4D97-AF65-F5344CB8AC3E}">
        <p14:creationId xmlns:p14="http://schemas.microsoft.com/office/powerpoint/2010/main" val="332224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2162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600" b="0" i="0" u="none" strike="noStrike" kern="1200" cap="none" spc="0" normalizeH="0" baseline="0" noProof="0">
                <a:ln>
                  <a:noFill/>
                </a:ln>
                <a:solidFill>
                  <a:srgbClr val="F5F4F3"/>
                </a:solidFill>
                <a:effectLst/>
                <a:uLnTx/>
                <a:uFillTx/>
                <a:latin typeface="-apple-system"/>
                <a:ea typeface="+mn-ea"/>
                <a:cs typeface="+mn-cs"/>
                <a:hlinkClick r:id="rId3"/>
              </a:rPr>
              <a:t>Idiopathic Hypersomnia: Improving QoL Through Patient-Centered Care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pple-system"/>
                <a:ea typeface="+mn-ea"/>
                <a:cs typeface="+mn-cs"/>
              </a:rPr>
              <a:t>Improve the accuracy and timing when diagnosing patients suffering from IH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pple-system"/>
                <a:ea typeface="+mn-ea"/>
                <a:cs typeface="+mn-cs"/>
              </a:rPr>
              <a:t>Educate HCPs on the cardiovascular and QoL impact experienced by patients suffering from IH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pple-system"/>
                <a:ea typeface="+mn-ea"/>
                <a:cs typeface="+mn-cs"/>
              </a:rPr>
              <a:t>Develop an evidence-based, comprehensive treatment plan for the management of IH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47474"/>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1947" y="1030697"/>
            <a:ext cx="313295" cy="2925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endParaRPr>
          </a:p>
        </p:txBody>
      </p:sp>
      <p:sp>
        <p:nvSpPr>
          <p:cNvPr id="7" name="TextBox 6"/>
          <p:cNvSpPr txBox="1"/>
          <p:nvPr/>
        </p:nvSpPr>
        <p:spPr>
          <a:xfrm>
            <a:off x="2268188" y="1009361"/>
            <a:ext cx="7477571" cy="420756"/>
          </a:xfrm>
          <a:prstGeom prst="rect">
            <a:avLst/>
          </a:prstGeom>
          <a:noFill/>
        </p:spPr>
        <p:txBody>
          <a:bodyPr wrap="square" lIns="91440" tIns="45720" rIns="91440" bIns="45720" rtlCol="0">
            <a:spAutoFit/>
          </a:bodyPr>
          <a:lstStyle/>
          <a:p>
            <a:pPr>
              <a:spcBef>
                <a:spcPct val="50000"/>
              </a:spcBef>
            </a:pPr>
            <a:r>
              <a:rPr lang="en-US" sz="1067" dirty="0">
                <a:latin typeface="Arial" panose="020B0604020202020204" pitchFamily="34" charset="0"/>
                <a:cs typeface="Arial" panose="020B0604020202020204" pitchFamily="34" charset="0"/>
              </a:rPr>
              <a:t>1. I do not have any relationships with any entities </a:t>
            </a:r>
            <a:r>
              <a:rPr lang="en-US" sz="1067" b="1" dirty="0">
                <a:latin typeface="Arial" panose="020B0604020202020204" pitchFamily="34" charset="0"/>
                <a:cs typeface="Arial" panose="020B0604020202020204" pitchFamily="34" charset="0"/>
              </a:rPr>
              <a:t>producing</a:t>
            </a:r>
            <a:r>
              <a:rPr lang="en-US" sz="1067" dirty="0">
                <a:latin typeface="Arial" panose="020B0604020202020204" pitchFamily="34" charset="0"/>
                <a:cs typeface="Arial" panose="020B0604020202020204" pitchFamily="34" charset="0"/>
              </a:rPr>
              <a:t>, </a:t>
            </a:r>
            <a:r>
              <a:rPr lang="en-US" sz="1067" b="1" dirty="0">
                <a:latin typeface="Arial" panose="020B0604020202020204" pitchFamily="34" charset="0"/>
                <a:cs typeface="Arial" panose="020B0604020202020204" pitchFamily="34" charset="0"/>
              </a:rPr>
              <a:t>marketing, re-selling, or distributing</a:t>
            </a:r>
            <a:r>
              <a:rPr lang="en-US" sz="1067" dirty="0">
                <a:latin typeface="Arial" panose="020B0604020202020204" pitchFamily="34" charset="0"/>
                <a:cs typeface="Arial" panose="020B0604020202020204" pitchFamily="34" charset="0"/>
              </a:rPr>
              <a:t> health care goods or services consumed by, or used on, patients, </a:t>
            </a:r>
            <a:r>
              <a:rPr lang="en-US" sz="1067" b="1" dirty="0">
                <a:latin typeface="Arial" panose="020B0604020202020204" pitchFamily="34" charset="0"/>
                <a:cs typeface="Arial" panose="020B0604020202020204" pitchFamily="34" charset="0"/>
              </a:rPr>
              <a:t>OR</a:t>
            </a:r>
          </a:p>
        </p:txBody>
      </p:sp>
      <p:sp>
        <p:nvSpPr>
          <p:cNvPr id="8" name="Rectangle 7"/>
          <p:cNvSpPr/>
          <p:nvPr/>
        </p:nvSpPr>
        <p:spPr>
          <a:xfrm>
            <a:off x="1873104" y="1508363"/>
            <a:ext cx="313296" cy="2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X</a:t>
            </a:r>
          </a:p>
        </p:txBody>
      </p:sp>
      <p:sp>
        <p:nvSpPr>
          <p:cNvPr id="9" name="TextBox 8"/>
          <p:cNvSpPr txBox="1"/>
          <p:nvPr/>
        </p:nvSpPr>
        <p:spPr>
          <a:xfrm>
            <a:off x="2268188" y="1460609"/>
            <a:ext cx="7513781" cy="420756"/>
          </a:xfrm>
          <a:prstGeom prst="rect">
            <a:avLst/>
          </a:prstGeom>
          <a:noFill/>
        </p:spPr>
        <p:txBody>
          <a:bodyPr wrap="square" lIns="91440" tIns="45720" rIns="91440" bIns="45720" rtlCol="0">
            <a:spAutoFit/>
          </a:bodyPr>
          <a:lstStyle/>
          <a:p>
            <a:pPr>
              <a:spcBef>
                <a:spcPct val="50000"/>
              </a:spcBef>
            </a:pPr>
            <a:r>
              <a:rPr lang="en-US" sz="1067" dirty="0">
                <a:latin typeface="Arial" panose="020B0604020202020204" pitchFamily="34" charset="0"/>
                <a:cs typeface="Arial" panose="020B0604020202020204" pitchFamily="34" charset="0"/>
              </a:rPr>
              <a:t>2. I have the following relationships with entities </a:t>
            </a:r>
            <a:r>
              <a:rPr lang="en-US" sz="1067" b="1" dirty="0">
                <a:latin typeface="Arial" panose="020B0604020202020204" pitchFamily="34" charset="0"/>
                <a:cs typeface="Arial" panose="020B0604020202020204" pitchFamily="34" charset="0"/>
              </a:rPr>
              <a:t>producing</a:t>
            </a:r>
            <a:r>
              <a:rPr lang="en-US" sz="1067" dirty="0">
                <a:latin typeface="Arial" panose="020B0604020202020204" pitchFamily="34" charset="0"/>
                <a:cs typeface="Arial" panose="020B0604020202020204" pitchFamily="34" charset="0"/>
              </a:rPr>
              <a:t>, </a:t>
            </a:r>
            <a:r>
              <a:rPr lang="en-US" sz="1067" b="1" dirty="0">
                <a:latin typeface="Arial" panose="020B0604020202020204" pitchFamily="34" charset="0"/>
                <a:cs typeface="Arial" panose="020B0604020202020204" pitchFamily="34" charset="0"/>
              </a:rPr>
              <a:t>marketing, re-selling, or distributing</a:t>
            </a:r>
            <a:r>
              <a:rPr lang="en-US" sz="1067" dirty="0">
                <a:latin typeface="Arial" panose="020B0604020202020204" pitchFamily="34" charset="0"/>
                <a:cs typeface="Arial" panose="020B0604020202020204" pitchFamily="34" charset="0"/>
              </a:rPr>
              <a:t> health care goods or services consumed by, or used on, patients.</a:t>
            </a:r>
            <a:endParaRPr lang="en-US" sz="1067" b="1" dirty="0">
              <a:latin typeface="Arial" panose="020B0604020202020204" pitchFamily="34" charset="0"/>
              <a:cs typeface="Arial" panose="020B0604020202020204" pitchFamily="34" charset="0"/>
            </a:endParaRPr>
          </a:p>
        </p:txBody>
      </p:sp>
      <p:graphicFrame>
        <p:nvGraphicFramePr>
          <p:cNvPr id="10" name="Group 3"/>
          <p:cNvGraphicFramePr>
            <a:graphicFrameLocks noGrp="1"/>
          </p:cNvGraphicFramePr>
          <p:nvPr>
            <p:extLst>
              <p:ext uri="{D42A27DB-BD31-4B8C-83A1-F6EECF244321}">
                <p14:modId xmlns:p14="http://schemas.microsoft.com/office/powerpoint/2010/main" val="356162526"/>
              </p:ext>
            </p:extLst>
          </p:nvPr>
        </p:nvGraphicFramePr>
        <p:xfrm>
          <a:off x="1860404" y="2053995"/>
          <a:ext cx="7883525" cy="3101406"/>
        </p:xfrm>
        <a:graphic>
          <a:graphicData uri="http://schemas.openxmlformats.org/drawingml/2006/table">
            <a:tbl>
              <a:tblPr>
                <a:tableStyleId>{69CF1AB2-1976-4502-BF36-3FF5EA218861}</a:tableStyleId>
              </a:tblPr>
              <a:tblGrid>
                <a:gridCol w="2578100">
                  <a:extLst>
                    <a:ext uri="{9D8B030D-6E8A-4147-A177-3AD203B41FA5}">
                      <a16:colId xmlns:a16="http://schemas.microsoft.com/office/drawing/2014/main" val="20000"/>
                    </a:ext>
                  </a:extLst>
                </a:gridCol>
                <a:gridCol w="5305425">
                  <a:extLst>
                    <a:ext uri="{9D8B030D-6E8A-4147-A177-3AD203B41FA5}">
                      <a16:colId xmlns:a16="http://schemas.microsoft.com/office/drawing/2014/main" val="20001"/>
                    </a:ext>
                  </a:extLst>
                </a:gridCol>
              </a:tblGrid>
              <a:tr h="508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Type of Potential Conflict</a:t>
                      </a:r>
                      <a:endParaRPr kumimoji="0" 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Details of Potential Conflict</a:t>
                      </a:r>
                      <a:endParaRPr kumimoji="0" 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solidFill>
                      <a:schemeClr val="accent1">
                        <a:lumMod val="40000"/>
                        <a:lumOff val="60000"/>
                      </a:schemeClr>
                    </a:solidFill>
                  </a:tcPr>
                </a:tc>
                <a:extLst>
                  <a:ext uri="{0D108BD9-81ED-4DB2-BD59-A6C34878D82A}">
                    <a16:rowId xmlns:a16="http://schemas.microsoft.com/office/drawing/2014/main" val="10000"/>
                  </a:ext>
                </a:extLst>
              </a:tr>
              <a:tr h="579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Grant/Research Support</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anose="020B0604020202020204" pitchFamily="34" charset="0"/>
                      </a:endParaRPr>
                    </a:p>
                  </a:txBody>
                  <a:tcPr marT="45732" marB="45732" anchor="ctr" anchorCtr="1" horzOverflow="overflow"/>
                </a:tc>
                <a:extLst>
                  <a:ext uri="{0D108BD9-81ED-4DB2-BD59-A6C34878D82A}">
                    <a16:rowId xmlns:a16="http://schemas.microsoft.com/office/drawing/2014/main" val="10001"/>
                  </a:ext>
                </a:extLst>
              </a:tr>
              <a:tr h="579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Consultant</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1600" b="1" i="1" u="none" strike="noStrike" kern="1200" baseline="0" dirty="0">
                        <a:solidFill>
                          <a:srgbClr val="FF0000"/>
                        </a:solidFill>
                        <a:latin typeface="+mn-lt"/>
                        <a:ea typeface="+mn-ea"/>
                        <a:cs typeface="+mn-cs"/>
                      </a:endParaRPr>
                    </a:p>
                  </a:txBody>
                  <a:tcPr marT="45732" marB="45732" anchor="ctr" anchorCtr="1" horzOverflow="overflow"/>
                </a:tc>
                <a:extLst>
                  <a:ext uri="{0D108BD9-81ED-4DB2-BD59-A6C34878D82A}">
                    <a16:rowId xmlns:a16="http://schemas.microsoft.com/office/drawing/2014/main" val="10002"/>
                  </a:ext>
                </a:extLst>
              </a:tr>
              <a:tr h="701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Speakers’ Bureaus</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1" u="none" strike="noStrike" cap="none" normalizeH="0" baseline="0" dirty="0">
                          <a:ln>
                            <a:noFill/>
                          </a:ln>
                          <a:solidFill>
                            <a:schemeClr val="accent2"/>
                          </a:solidFill>
                          <a:effectLst/>
                          <a:latin typeface="+mn-lt"/>
                          <a:cs typeface="Arial" panose="020B0604020202020204" pitchFamily="34" charset="0"/>
                        </a:rPr>
                        <a:t>Jazz: </a:t>
                      </a:r>
                      <a:r>
                        <a:rPr kumimoji="0" lang="en-US" sz="1300" b="1" i="1" u="none" strike="noStrike" cap="none" normalizeH="0" baseline="0" dirty="0" err="1">
                          <a:ln>
                            <a:noFill/>
                          </a:ln>
                          <a:solidFill>
                            <a:schemeClr val="accent2"/>
                          </a:solidFill>
                          <a:effectLst/>
                          <a:latin typeface="+mn-lt"/>
                          <a:cs typeface="Arial" panose="020B0604020202020204" pitchFamily="34" charset="0"/>
                        </a:rPr>
                        <a:t>solriamfetol</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Sunosi</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oxybates</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Xyrem</a:t>
                      </a:r>
                      <a:r>
                        <a:rPr kumimoji="0" lang="en-US" sz="1300" b="1" i="1" u="none" strike="noStrike" cap="none" normalizeH="0" baseline="0" dirty="0">
                          <a:ln>
                            <a:noFill/>
                          </a:ln>
                          <a:solidFill>
                            <a:schemeClr val="accent2"/>
                          </a:solidFill>
                          <a:effectLst/>
                          <a:latin typeface="+mn-lt"/>
                          <a:cs typeface="Arial" panose="020B0604020202020204" pitchFamily="34" charset="0"/>
                        </a:rPr>
                        <a:t>/</a:t>
                      </a:r>
                      <a:r>
                        <a:rPr kumimoji="0" lang="en-US" sz="1300" b="1" i="1" u="none" strike="noStrike" cap="none" normalizeH="0" baseline="0" dirty="0" err="1">
                          <a:ln>
                            <a:noFill/>
                          </a:ln>
                          <a:solidFill>
                            <a:schemeClr val="accent2"/>
                          </a:solidFill>
                          <a:effectLst/>
                          <a:latin typeface="+mn-lt"/>
                          <a:cs typeface="Arial" panose="020B0604020202020204" pitchFamily="34" charset="0"/>
                        </a:rPr>
                        <a:t>Xywav</a:t>
                      </a:r>
                      <a:r>
                        <a:rPr kumimoji="0" lang="en-US" sz="1300" b="1" i="1" u="none" strike="noStrike" cap="none" normalizeH="0" baseline="0" dirty="0">
                          <a:ln>
                            <a:noFill/>
                          </a:ln>
                          <a:solidFill>
                            <a:schemeClr val="accent2"/>
                          </a:solidFill>
                          <a:effectLst/>
                          <a:latin typeface="+mn-lt"/>
                          <a:cs typeface="Arial" panose="020B0604020202020204" pitchFamily="34" charset="0"/>
                        </a:rPr>
                        <a:t>); Harmony Biosciences: </a:t>
                      </a:r>
                      <a:r>
                        <a:rPr kumimoji="0" lang="en-US" sz="1300" b="1" i="1" u="none" strike="noStrike" cap="none" normalizeH="0" baseline="0" dirty="0" err="1">
                          <a:ln>
                            <a:noFill/>
                          </a:ln>
                          <a:solidFill>
                            <a:schemeClr val="accent2"/>
                          </a:solidFill>
                          <a:effectLst/>
                          <a:latin typeface="+mn-lt"/>
                          <a:cs typeface="Arial" panose="020B0604020202020204" pitchFamily="34" charset="0"/>
                        </a:rPr>
                        <a:t>pitolisant</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Wakix</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Avadel</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oxybate</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Lumryz</a:t>
                      </a:r>
                      <a:r>
                        <a:rPr kumimoji="0" lang="en-US" sz="1300" b="1" i="1" u="none" strike="noStrike" cap="none" normalizeH="0" baseline="0" dirty="0">
                          <a:ln>
                            <a:noFill/>
                          </a:ln>
                          <a:solidFill>
                            <a:schemeClr val="accent2"/>
                          </a:solidFill>
                          <a:effectLst/>
                          <a:latin typeface="+mn-lt"/>
                          <a:cs typeface="Arial" panose="020B0604020202020204" pitchFamily="34" charset="0"/>
                        </a:rPr>
                        <a:t>); Eisai: </a:t>
                      </a:r>
                      <a:r>
                        <a:rPr kumimoji="0" lang="en-US" sz="1300" b="1" i="1" u="none" strike="noStrike" cap="none" normalizeH="0" baseline="0" dirty="0" err="1">
                          <a:ln>
                            <a:noFill/>
                          </a:ln>
                          <a:solidFill>
                            <a:schemeClr val="accent2"/>
                          </a:solidFill>
                          <a:effectLst/>
                          <a:latin typeface="+mn-lt"/>
                          <a:cs typeface="Arial" panose="020B0604020202020204" pitchFamily="34" charset="0"/>
                        </a:rPr>
                        <a:t>lemborexant</a:t>
                      </a:r>
                      <a:r>
                        <a:rPr kumimoji="0" lang="en-US" sz="1300" b="1" i="1" u="none" strike="noStrike" cap="none" normalizeH="0" baseline="0" dirty="0">
                          <a:ln>
                            <a:noFill/>
                          </a:ln>
                          <a:solidFill>
                            <a:schemeClr val="accent2"/>
                          </a:solidFill>
                          <a:effectLst/>
                          <a:latin typeface="+mn-lt"/>
                          <a:cs typeface="Arial" panose="020B0604020202020204" pitchFamily="34" charset="0"/>
                        </a:rPr>
                        <a:t> (</a:t>
                      </a:r>
                      <a:r>
                        <a:rPr kumimoji="0" lang="en-US" sz="1300" b="1" i="1" u="none" strike="noStrike" cap="none" normalizeH="0" baseline="0" dirty="0" err="1">
                          <a:ln>
                            <a:noFill/>
                          </a:ln>
                          <a:solidFill>
                            <a:schemeClr val="accent2"/>
                          </a:solidFill>
                          <a:effectLst/>
                          <a:latin typeface="+mn-lt"/>
                          <a:cs typeface="Arial" panose="020B0604020202020204" pitchFamily="34" charset="0"/>
                        </a:rPr>
                        <a:t>Dayvigo</a:t>
                      </a:r>
                      <a:r>
                        <a:rPr kumimoji="0" lang="en-US" sz="1300" b="1" i="1" u="none" strike="noStrike" cap="none" normalizeH="0" baseline="0" dirty="0">
                          <a:ln>
                            <a:noFill/>
                          </a:ln>
                          <a:solidFill>
                            <a:schemeClr val="accent2"/>
                          </a:solidFill>
                          <a:effectLst/>
                          <a:latin typeface="+mn-lt"/>
                          <a:cs typeface="Arial" panose="020B0604020202020204" pitchFamily="34" charset="0"/>
                        </a:rPr>
                        <a:t>)</a:t>
                      </a:r>
                    </a:p>
                  </a:txBody>
                  <a:tcPr marT="45732" marB="45732" anchor="ctr" anchorCtr="1" horzOverflow="overflow"/>
                </a:tc>
                <a:extLst>
                  <a:ext uri="{0D108BD9-81ED-4DB2-BD59-A6C34878D82A}">
                    <a16:rowId xmlns:a16="http://schemas.microsoft.com/office/drawing/2014/main" val="10003"/>
                  </a:ext>
                </a:extLst>
              </a:tr>
              <a:tr h="3353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Financial support </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anose="020B0604020202020204" pitchFamily="34" charset="0"/>
                      </a:endParaRPr>
                    </a:p>
                  </a:txBody>
                  <a:tcPr marT="45732" marB="45732" anchor="ctr" anchorCtr="1" horzOverflow="overflow"/>
                </a:tc>
                <a:extLst>
                  <a:ext uri="{0D108BD9-81ED-4DB2-BD59-A6C34878D82A}">
                    <a16:rowId xmlns:a16="http://schemas.microsoft.com/office/drawing/2014/main" val="10004"/>
                  </a:ext>
                </a:extLst>
              </a:tr>
              <a:tr h="3985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Other</a:t>
                      </a:r>
                      <a:endPar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2" marB="4573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cap="none" normalizeH="0" baseline="0" dirty="0">
                          <a:ln>
                            <a:noFill/>
                          </a:ln>
                          <a:solidFill>
                            <a:schemeClr val="tx1"/>
                          </a:solidFill>
                          <a:effectLst/>
                          <a:latin typeface="+mn-lt"/>
                          <a:cs typeface="Arial" panose="020B0604020202020204" pitchFamily="34" charset="0"/>
                        </a:rPr>
                        <a:t>Alphabet Inc</a:t>
                      </a:r>
                    </a:p>
                  </a:txBody>
                  <a:tcPr marT="45732" marB="45732" anchor="ctr" anchorCtr="1" horzOverflow="overflow"/>
                </a:tc>
                <a:extLst>
                  <a:ext uri="{0D108BD9-81ED-4DB2-BD59-A6C34878D82A}">
                    <a16:rowId xmlns:a16="http://schemas.microsoft.com/office/drawing/2014/main" val="10005"/>
                  </a:ext>
                </a:extLst>
              </a:tr>
            </a:tbl>
          </a:graphicData>
        </a:graphic>
      </p:graphicFrame>
      <p:sp>
        <p:nvSpPr>
          <p:cNvPr id="11" name="Rectangle 10"/>
          <p:cNvSpPr/>
          <p:nvPr/>
        </p:nvSpPr>
        <p:spPr>
          <a:xfrm>
            <a:off x="1847705" y="5317008"/>
            <a:ext cx="325996" cy="3002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X</a:t>
            </a:r>
          </a:p>
        </p:txBody>
      </p:sp>
      <p:sp>
        <p:nvSpPr>
          <p:cNvPr id="12" name="TextBox 11"/>
          <p:cNvSpPr txBox="1"/>
          <p:nvPr/>
        </p:nvSpPr>
        <p:spPr>
          <a:xfrm>
            <a:off x="2300515" y="5317009"/>
            <a:ext cx="7481455" cy="256545"/>
          </a:xfrm>
          <a:prstGeom prst="rect">
            <a:avLst/>
          </a:prstGeom>
          <a:noFill/>
        </p:spPr>
        <p:txBody>
          <a:bodyPr wrap="square" lIns="91440" tIns="45720" rIns="91440" bIns="45720" rtlCol="0">
            <a:spAutoFit/>
          </a:bodyPr>
          <a:lstStyle/>
          <a:p>
            <a:pPr>
              <a:spcBef>
                <a:spcPct val="50000"/>
              </a:spcBef>
            </a:pPr>
            <a:r>
              <a:rPr lang="en-US" sz="1067" dirty="0">
                <a:latin typeface="Arial" panose="020B0604020202020204" pitchFamily="34" charset="0"/>
                <a:cs typeface="Arial" panose="020B0604020202020204" pitchFamily="34" charset="0"/>
              </a:rPr>
              <a:t>3. The material presented in this lecture has no relationship with any of these potential conflicts, </a:t>
            </a:r>
            <a:r>
              <a:rPr lang="en-US" sz="1067" b="1" dirty="0">
                <a:latin typeface="Arial" panose="020B0604020202020204" pitchFamily="34" charset="0"/>
                <a:cs typeface="Arial" panose="020B0604020202020204" pitchFamily="34" charset="0"/>
              </a:rPr>
              <a:t>OR</a:t>
            </a:r>
          </a:p>
        </p:txBody>
      </p:sp>
      <p:sp>
        <p:nvSpPr>
          <p:cNvPr id="13" name="Rectangle 12"/>
          <p:cNvSpPr/>
          <p:nvPr/>
        </p:nvSpPr>
        <p:spPr>
          <a:xfrm>
            <a:off x="1847705" y="5802342"/>
            <a:ext cx="325996" cy="2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endParaRPr>
          </a:p>
        </p:txBody>
      </p:sp>
      <p:sp>
        <p:nvSpPr>
          <p:cNvPr id="14" name="Rectangle 13"/>
          <p:cNvSpPr/>
          <p:nvPr/>
        </p:nvSpPr>
        <p:spPr>
          <a:xfrm>
            <a:off x="2313215" y="5733761"/>
            <a:ext cx="7239000" cy="420756"/>
          </a:xfrm>
          <a:prstGeom prst="rect">
            <a:avLst/>
          </a:prstGeom>
        </p:spPr>
        <p:txBody>
          <a:bodyPr wrap="square" lIns="91440" tIns="45720" rIns="91440" bIns="45720">
            <a:spAutoFit/>
          </a:bodyPr>
          <a:lstStyle/>
          <a:p>
            <a:pPr>
              <a:spcBef>
                <a:spcPct val="50000"/>
              </a:spcBef>
            </a:pPr>
            <a:r>
              <a:rPr lang="en-US" sz="1067" dirty="0">
                <a:latin typeface="Arial" panose="020B0604020202020204" pitchFamily="34" charset="0"/>
                <a:cs typeface="Arial" panose="020B0604020202020204" pitchFamily="34" charset="0"/>
              </a:rPr>
              <a:t>4. This talk presents material that is related to one or more of these potential conflicts, and the following objective references are provided as support for this lecture (as well as throughout the lecture):</a:t>
            </a:r>
          </a:p>
        </p:txBody>
      </p:sp>
      <p:sp>
        <p:nvSpPr>
          <p:cNvPr id="3" name="Title 2">
            <a:extLst>
              <a:ext uri="{FF2B5EF4-FFF2-40B4-BE49-F238E27FC236}">
                <a16:creationId xmlns:a16="http://schemas.microsoft.com/office/drawing/2014/main" id="{A71DD375-EB21-D821-0ECE-CD3923C061DA}"/>
              </a:ext>
            </a:extLst>
          </p:cNvPr>
          <p:cNvSpPr>
            <a:spLocks noGrp="1"/>
          </p:cNvSpPr>
          <p:nvPr>
            <p:ph type="title"/>
          </p:nvPr>
        </p:nvSpPr>
        <p:spPr/>
        <p:txBody>
          <a:bodyPr/>
          <a:lstStyle/>
          <a:p>
            <a:r>
              <a:rPr lang="en-US" sz="3200" dirty="0" err="1">
                <a:solidFill>
                  <a:schemeClr val="tx1">
                    <a:lumMod val="75000"/>
                    <a:lumOff val="25000"/>
                  </a:schemeClr>
                </a:solidFill>
              </a:rPr>
              <a:t>CoI</a:t>
            </a:r>
            <a:endParaRPr lang="en-US"/>
          </a:p>
        </p:txBody>
      </p:sp>
    </p:spTree>
    <p:extLst>
      <p:ext uri="{BB962C8B-B14F-4D97-AF65-F5344CB8AC3E}">
        <p14:creationId xmlns:p14="http://schemas.microsoft.com/office/powerpoint/2010/main" val="234824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9E1516-6F2E-DC4A-81A1-E4BBF8244C4D}"/>
              </a:ext>
            </a:extLst>
          </p:cNvPr>
          <p:cNvPicPr>
            <a:picLocks noGrp="1" noChangeAspect="1"/>
          </p:cNvPicPr>
          <p:nvPr>
            <p:ph idx="1"/>
          </p:nvPr>
        </p:nvPicPr>
        <p:blipFill>
          <a:blip r:embed="rId3"/>
          <a:stretch>
            <a:fillRect/>
          </a:stretch>
        </p:blipFill>
        <p:spPr>
          <a:xfrm>
            <a:off x="1900112" y="2023630"/>
            <a:ext cx="7647557" cy="4201868"/>
          </a:xfrm>
          <a:prstGeom prst="rect">
            <a:avLst/>
          </a:prstGeom>
        </p:spPr>
      </p:pic>
      <p:sp>
        <p:nvSpPr>
          <p:cNvPr id="6" name="TextBox 5">
            <a:extLst>
              <a:ext uri="{FF2B5EF4-FFF2-40B4-BE49-F238E27FC236}">
                <a16:creationId xmlns:a16="http://schemas.microsoft.com/office/drawing/2014/main" id="{EAA2CB35-FC98-EE49-4988-B080A1D8FABC}"/>
              </a:ext>
            </a:extLst>
          </p:cNvPr>
          <p:cNvSpPr txBox="1"/>
          <p:nvPr/>
        </p:nvSpPr>
        <p:spPr>
          <a:xfrm>
            <a:off x="1950028" y="1218672"/>
            <a:ext cx="8291944" cy="646331"/>
          </a:xfrm>
          <a:prstGeom prst="rect">
            <a:avLst/>
          </a:prstGeom>
          <a:noFill/>
        </p:spPr>
        <p:txBody>
          <a:bodyPr wrap="square" lIns="91440" tIns="45720" rIns="91440" bIns="45720" anchor="t">
            <a:spAutoFit/>
          </a:bodyPr>
          <a:lstStyle/>
          <a:p>
            <a:r>
              <a:rPr lang="en-US" b="1" dirty="0">
                <a:solidFill>
                  <a:schemeClr val="tx1">
                    <a:lumMod val="65000"/>
                    <a:lumOff val="35000"/>
                  </a:schemeClr>
                </a:solidFill>
                <a:effectLst/>
                <a:latin typeface="Helvetica" pitchFamily="2" charset="0"/>
              </a:rPr>
              <a:t>Cardiovascular Burden of Patients With Idiopathic Hypersomnia: Real-World Idiopathic Hypersomnia Total Health Model (CV-RHYTHM)</a:t>
            </a:r>
            <a:endParaRPr lang="en-US"/>
          </a:p>
        </p:txBody>
      </p:sp>
      <p:sp>
        <p:nvSpPr>
          <p:cNvPr id="9" name="TextBox 8">
            <a:extLst>
              <a:ext uri="{FF2B5EF4-FFF2-40B4-BE49-F238E27FC236}">
                <a16:creationId xmlns:a16="http://schemas.microsoft.com/office/drawing/2014/main" id="{5D532155-475D-BD8F-62D9-BA2C51417D83}"/>
              </a:ext>
            </a:extLst>
          </p:cNvPr>
          <p:cNvSpPr txBox="1"/>
          <p:nvPr/>
        </p:nvSpPr>
        <p:spPr>
          <a:xfrm>
            <a:off x="1405752" y="2034316"/>
            <a:ext cx="2163985" cy="461665"/>
          </a:xfrm>
          <a:prstGeom prst="rect">
            <a:avLst/>
          </a:prstGeom>
          <a:noFill/>
        </p:spPr>
        <p:txBody>
          <a:bodyPr wrap="square">
            <a:spAutoFit/>
          </a:bodyPr>
          <a:lstStyle/>
          <a:p>
            <a:r>
              <a:rPr lang="en-US" sz="1200" b="1" dirty="0">
                <a:effectLst/>
                <a:latin typeface="Helvetica" pitchFamily="2" charset="0"/>
              </a:rPr>
              <a:t>IH           (</a:t>
            </a:r>
            <a:r>
              <a:rPr lang="en-US" sz="1200" b="1" i="1" dirty="0">
                <a:effectLst/>
                <a:latin typeface="Helvetica" pitchFamily="2" charset="0"/>
              </a:rPr>
              <a:t>N </a:t>
            </a:r>
            <a:r>
              <a:rPr lang="en-US" sz="1200" b="1" dirty="0">
                <a:effectLst/>
                <a:latin typeface="Helvetica" pitchFamily="2" charset="0"/>
              </a:rPr>
              <a:t>= 11,412)</a:t>
            </a:r>
          </a:p>
          <a:p>
            <a:r>
              <a:rPr lang="en-US" sz="1200" b="1" dirty="0">
                <a:latin typeface="Helvetica" pitchFamily="2" charset="0"/>
              </a:rPr>
              <a:t>Ctrl        (</a:t>
            </a:r>
            <a:r>
              <a:rPr lang="en-US" sz="1200" b="1" i="1" dirty="0">
                <a:latin typeface="Helvetica" pitchFamily="2" charset="0"/>
              </a:rPr>
              <a:t>N </a:t>
            </a:r>
            <a:r>
              <a:rPr lang="en-US" sz="1200" b="1" dirty="0">
                <a:latin typeface="Helvetica" pitchFamily="2" charset="0"/>
              </a:rPr>
              <a:t>= </a:t>
            </a:r>
            <a:r>
              <a:rPr lang="en-US" sz="1200" b="1" dirty="0">
                <a:effectLst/>
                <a:latin typeface="Helvetica" pitchFamily="2" charset="0"/>
              </a:rPr>
              <a:t>57,058</a:t>
            </a:r>
            <a:r>
              <a:rPr lang="en-US" sz="1200" b="1" dirty="0">
                <a:latin typeface="Helvetica" pitchFamily="2" charset="0"/>
              </a:rPr>
              <a:t>)</a:t>
            </a:r>
            <a:endParaRPr lang="en-US" sz="1200" b="1" dirty="0">
              <a:effectLst/>
              <a:latin typeface="Helvetica" pitchFamily="2" charset="0"/>
            </a:endParaRPr>
          </a:p>
        </p:txBody>
      </p:sp>
      <p:sp>
        <p:nvSpPr>
          <p:cNvPr id="8" name="Title 2">
            <a:extLst>
              <a:ext uri="{FF2B5EF4-FFF2-40B4-BE49-F238E27FC236}">
                <a16:creationId xmlns:a16="http://schemas.microsoft.com/office/drawing/2014/main" id="{AB722D83-93BF-F5C3-0C23-68F8F80F300B}"/>
              </a:ext>
            </a:extLst>
          </p:cNvPr>
          <p:cNvSpPr txBox="1">
            <a:spLocks/>
          </p:cNvSpPr>
          <p:nvPr/>
        </p:nvSpPr>
        <p:spPr>
          <a:xfrm>
            <a:off x="609600" y="199505"/>
            <a:ext cx="1074420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solidFill>
                  <a:schemeClr val="bg1"/>
                </a:solidFill>
              </a:rPr>
              <a:t>I Wouldn’t Bet on Those Odds</a:t>
            </a:r>
            <a:endParaRPr lang="en-US"/>
          </a:p>
        </p:txBody>
      </p:sp>
      <p:sp>
        <p:nvSpPr>
          <p:cNvPr id="13" name="Title 12">
            <a:extLst>
              <a:ext uri="{FF2B5EF4-FFF2-40B4-BE49-F238E27FC236}">
                <a16:creationId xmlns:a16="http://schemas.microsoft.com/office/drawing/2014/main" id="{AAB18699-2DA7-71F1-CF75-B79445706A27}"/>
              </a:ext>
            </a:extLst>
          </p:cNvPr>
          <p:cNvSpPr>
            <a:spLocks noGrp="1"/>
          </p:cNvSpPr>
          <p:nvPr>
            <p:ph type="title"/>
          </p:nvPr>
        </p:nvSpPr>
        <p:spPr/>
        <p:txBody>
          <a:bodyPr/>
          <a:lstStyle/>
          <a:p>
            <a:pPr algn="ctr"/>
            <a:r>
              <a:rPr lang="en-US" dirty="0"/>
              <a:t>I Wouldn’t Bet on Those Odds</a:t>
            </a:r>
          </a:p>
        </p:txBody>
      </p:sp>
      <p:sp>
        <p:nvSpPr>
          <p:cNvPr id="14" name="Footer Placeholder 13">
            <a:extLst>
              <a:ext uri="{FF2B5EF4-FFF2-40B4-BE49-F238E27FC236}">
                <a16:creationId xmlns:a16="http://schemas.microsoft.com/office/drawing/2014/main" id="{6595D6F0-4B88-6387-BB83-C57902F8FA8D}"/>
              </a:ext>
            </a:extLst>
          </p:cNvPr>
          <p:cNvSpPr>
            <a:spLocks noGrp="1"/>
          </p:cNvSpPr>
          <p:nvPr>
            <p:ph type="ftr" sz="quarter" idx="3"/>
          </p:nvPr>
        </p:nvSpPr>
        <p:spPr/>
        <p:txBody>
          <a:bodyPr/>
          <a:lstStyle/>
          <a:p>
            <a:r>
              <a:rPr lang="en-US"/>
              <a:t>CI, confidence interval; Ctrl, control; IH, idiopathic hypersomnia; OR, odds ratio.
Saad, et al. APSS 2023. Abstract EPH231.</a:t>
            </a:r>
          </a:p>
        </p:txBody>
      </p:sp>
    </p:spTree>
    <p:extLst>
      <p:ext uri="{BB962C8B-B14F-4D97-AF65-F5344CB8AC3E}">
        <p14:creationId xmlns:p14="http://schemas.microsoft.com/office/powerpoint/2010/main" val="298994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43CC-CCE7-BE97-F0B4-90F5E0FBCC79}"/>
              </a:ext>
            </a:extLst>
          </p:cNvPr>
          <p:cNvSpPr>
            <a:spLocks noGrp="1"/>
          </p:cNvSpPr>
          <p:nvPr>
            <p:ph type="title"/>
          </p:nvPr>
        </p:nvSpPr>
        <p:spPr>
          <a:xfrm>
            <a:off x="839788" y="457200"/>
            <a:ext cx="3932237" cy="1600200"/>
          </a:xfrm>
        </p:spPr>
        <p:txBody>
          <a:bodyPr/>
          <a:lstStyle/>
          <a:p>
            <a:r>
              <a:rPr lang="en-US" dirty="0"/>
              <a:t>Squint to See the Difference</a:t>
            </a:r>
          </a:p>
        </p:txBody>
      </p:sp>
      <p:pic>
        <p:nvPicPr>
          <p:cNvPr id="5" name="Content Placeholder 4">
            <a:extLst>
              <a:ext uri="{FF2B5EF4-FFF2-40B4-BE49-F238E27FC236}">
                <a16:creationId xmlns:a16="http://schemas.microsoft.com/office/drawing/2014/main" id="{3A55B747-4F71-EF70-7450-F6F28639AE6A}"/>
              </a:ext>
            </a:extLst>
          </p:cNvPr>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5180012" y="1257300"/>
            <a:ext cx="6172200" cy="4657089"/>
          </a:xfrm>
        </p:spPr>
      </p:pic>
      <p:sp>
        <p:nvSpPr>
          <p:cNvPr id="4" name="Text Placeholder 3">
            <a:extLst>
              <a:ext uri="{FF2B5EF4-FFF2-40B4-BE49-F238E27FC236}">
                <a16:creationId xmlns:a16="http://schemas.microsoft.com/office/drawing/2014/main" id="{E135D11A-85C6-9F56-320B-797B3F7CB0B7}"/>
              </a:ext>
            </a:extLst>
          </p:cNvPr>
          <p:cNvSpPr>
            <a:spLocks noGrp="1"/>
          </p:cNvSpPr>
          <p:nvPr>
            <p:ph type="body" sz="half" idx="2"/>
          </p:nvPr>
        </p:nvSpPr>
        <p:spPr>
          <a:xfrm>
            <a:off x="839788" y="2057400"/>
            <a:ext cx="3932237" cy="3811588"/>
          </a:xfrm>
        </p:spPr>
        <p:txBody>
          <a:bodyPr/>
          <a:lstStyle/>
          <a:p>
            <a:r>
              <a:rPr lang="en-US" dirty="0"/>
              <a:t>Notice the definition of “Optimal”</a:t>
            </a:r>
          </a:p>
        </p:txBody>
      </p:sp>
      <p:sp>
        <p:nvSpPr>
          <p:cNvPr id="9" name="Footer Placeholder 8">
            <a:extLst>
              <a:ext uri="{FF2B5EF4-FFF2-40B4-BE49-F238E27FC236}">
                <a16:creationId xmlns:a16="http://schemas.microsoft.com/office/drawing/2014/main" id="{092C847D-0AA9-DE48-B741-B268FB59461D}"/>
              </a:ext>
            </a:extLst>
          </p:cNvPr>
          <p:cNvSpPr>
            <a:spLocks noGrp="1"/>
          </p:cNvSpPr>
          <p:nvPr>
            <p:ph type="ftr" sz="quarter" idx="3"/>
          </p:nvPr>
        </p:nvSpPr>
        <p:spPr/>
        <p:txBody>
          <a:bodyPr/>
          <a:lstStyle/>
          <a:p>
            <a:r>
              <a:rPr lang="en-US"/>
              <a:t>aSHR, adjusted sub-hazard ratio; CV, cardiovascular.
Gupta K, et al. </a:t>
            </a:r>
            <a:r>
              <a:rPr lang="en-US" i="1"/>
              <a:t>Am J Prev Cardiol</a:t>
            </a:r>
            <a:r>
              <a:rPr lang="en-US"/>
              <a:t>. 2021;17:8:100246.</a:t>
            </a:r>
          </a:p>
        </p:txBody>
      </p:sp>
    </p:spTree>
    <p:extLst>
      <p:ext uri="{BB962C8B-B14F-4D97-AF65-F5344CB8AC3E}">
        <p14:creationId xmlns:p14="http://schemas.microsoft.com/office/powerpoint/2010/main" val="28426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230065-8C27-64A7-8671-C4649ADF63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2025" y="299852"/>
            <a:ext cx="6237463" cy="6258296"/>
          </a:xfrm>
          <a:prstGeom prst="rect">
            <a:avLst/>
          </a:prstGeom>
        </p:spPr>
      </p:pic>
      <p:sp>
        <p:nvSpPr>
          <p:cNvPr id="10" name="Title 9">
            <a:extLst>
              <a:ext uri="{FF2B5EF4-FFF2-40B4-BE49-F238E27FC236}">
                <a16:creationId xmlns:a16="http://schemas.microsoft.com/office/drawing/2014/main" id="{C99ABF65-C15F-C0A1-1CFE-0B4147481689}"/>
              </a:ext>
            </a:extLst>
          </p:cNvPr>
          <p:cNvSpPr>
            <a:spLocks noGrp="1"/>
          </p:cNvSpPr>
          <p:nvPr>
            <p:ph type="title"/>
          </p:nvPr>
        </p:nvSpPr>
        <p:spPr/>
        <p:txBody>
          <a:bodyPr/>
          <a:lstStyle/>
          <a:p>
            <a:r>
              <a:rPr lang="en-US"/>
              <a:t>CV Mortality Risk</a:t>
            </a:r>
            <a:br>
              <a:rPr lang="en-US"/>
            </a:br>
            <a:r>
              <a:rPr lang="en-US"/>
              <a:t>~2.5x with EDS</a:t>
            </a:r>
          </a:p>
        </p:txBody>
      </p:sp>
      <p:sp>
        <p:nvSpPr>
          <p:cNvPr id="12" name="Text Placeholder 11">
            <a:extLst>
              <a:ext uri="{FF2B5EF4-FFF2-40B4-BE49-F238E27FC236}">
                <a16:creationId xmlns:a16="http://schemas.microsoft.com/office/drawing/2014/main" id="{888D7E7B-3D78-B25C-F3AC-49EBC0A6521D}"/>
              </a:ext>
            </a:extLst>
          </p:cNvPr>
          <p:cNvSpPr>
            <a:spLocks noGrp="1"/>
          </p:cNvSpPr>
          <p:nvPr>
            <p:ph type="body" sz="half" idx="2"/>
          </p:nvPr>
        </p:nvSpPr>
        <p:spPr/>
        <p:txBody>
          <a:bodyPr/>
          <a:lstStyle/>
          <a:p>
            <a:r>
              <a:rPr lang="en-US"/>
              <a:t>Regardless of sleep duration</a:t>
            </a:r>
          </a:p>
        </p:txBody>
      </p:sp>
      <p:sp>
        <p:nvSpPr>
          <p:cNvPr id="13" name="Footer Placeholder 12">
            <a:extLst>
              <a:ext uri="{FF2B5EF4-FFF2-40B4-BE49-F238E27FC236}">
                <a16:creationId xmlns:a16="http://schemas.microsoft.com/office/drawing/2014/main" id="{614D2666-15B8-E486-5A37-B6FB6C730D79}"/>
              </a:ext>
            </a:extLst>
          </p:cNvPr>
          <p:cNvSpPr>
            <a:spLocks noGrp="1"/>
          </p:cNvSpPr>
          <p:nvPr>
            <p:ph type="ftr" sz="quarter" idx="3"/>
          </p:nvPr>
        </p:nvSpPr>
        <p:spPr/>
        <p:txBody>
          <a:bodyPr/>
          <a:lstStyle/>
          <a:p>
            <a:r>
              <a:rPr lang="en-US"/>
              <a:t>EDS, excessive daytime sleepiness.
Li J, et al. </a:t>
            </a:r>
            <a:r>
              <a:rPr lang="en-US" i="1"/>
              <a:t>Nat Sci Sleep</a:t>
            </a:r>
            <a:r>
              <a:rPr lang="en-US"/>
              <a:t>. 2021;13:1049-59.</a:t>
            </a:r>
          </a:p>
        </p:txBody>
      </p:sp>
    </p:spTree>
    <p:extLst>
      <p:ext uri="{BB962C8B-B14F-4D97-AF65-F5344CB8AC3E}">
        <p14:creationId xmlns:p14="http://schemas.microsoft.com/office/powerpoint/2010/main" val="370483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F0C0-D607-37C9-6F1D-CC6AE9F30B89}"/>
              </a:ext>
            </a:extLst>
          </p:cNvPr>
          <p:cNvSpPr>
            <a:spLocks noGrp="1"/>
          </p:cNvSpPr>
          <p:nvPr>
            <p:ph type="title"/>
          </p:nvPr>
        </p:nvSpPr>
        <p:spPr>
          <a:xfrm>
            <a:off x="609600" y="199505"/>
            <a:ext cx="10744200" cy="1185577"/>
          </a:xfrm>
        </p:spPr>
        <p:txBody>
          <a:bodyPr/>
          <a:lstStyle/>
          <a:p>
            <a:r>
              <a:rPr lang="en-US" dirty="0"/>
              <a:t>Inflammation May Be Part of the Process</a:t>
            </a:r>
          </a:p>
        </p:txBody>
      </p:sp>
      <p:pic>
        <p:nvPicPr>
          <p:cNvPr id="4" name="Content Placeholder 3">
            <a:extLst>
              <a:ext uri="{FF2B5EF4-FFF2-40B4-BE49-F238E27FC236}">
                <a16:creationId xmlns:a16="http://schemas.microsoft.com/office/drawing/2014/main" id="{7BCAF612-EB68-09D7-3D1E-AA147720D69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55359" y="1555557"/>
            <a:ext cx="5852682" cy="4722812"/>
          </a:xfrm>
        </p:spPr>
      </p:pic>
      <p:sp>
        <p:nvSpPr>
          <p:cNvPr id="7" name="Footer Placeholder 6">
            <a:extLst>
              <a:ext uri="{FF2B5EF4-FFF2-40B4-BE49-F238E27FC236}">
                <a16:creationId xmlns:a16="http://schemas.microsoft.com/office/drawing/2014/main" id="{B6C84068-FE28-943D-A5D4-C0AB17465431}"/>
              </a:ext>
            </a:extLst>
          </p:cNvPr>
          <p:cNvSpPr>
            <a:spLocks noGrp="1"/>
          </p:cNvSpPr>
          <p:nvPr>
            <p:ph type="ftr" sz="quarter" idx="3"/>
          </p:nvPr>
        </p:nvSpPr>
        <p:spPr/>
        <p:txBody>
          <a:bodyPr/>
          <a:lstStyle/>
          <a:p>
            <a:r>
              <a:rPr lang="en-US"/>
              <a:t>Gupta K, et al. </a:t>
            </a:r>
            <a:r>
              <a:rPr lang="en-US" i="1"/>
              <a:t>Am J Prev Cardiol</a:t>
            </a:r>
            <a:r>
              <a:rPr lang="en-US"/>
              <a:t>. 2021;17:8:100246.</a:t>
            </a:r>
          </a:p>
        </p:txBody>
      </p:sp>
    </p:spTree>
    <p:extLst>
      <p:ext uri="{BB962C8B-B14F-4D97-AF65-F5344CB8AC3E}">
        <p14:creationId xmlns:p14="http://schemas.microsoft.com/office/powerpoint/2010/main" val="305599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B683-3BAD-4B09-8C8E-1D2390EBF533}"/>
              </a:ext>
            </a:extLst>
          </p:cNvPr>
          <p:cNvSpPr>
            <a:spLocks noGrp="1"/>
          </p:cNvSpPr>
          <p:nvPr>
            <p:ph type="title"/>
          </p:nvPr>
        </p:nvSpPr>
        <p:spPr>
          <a:xfrm>
            <a:off x="609600" y="199505"/>
            <a:ext cx="10744200" cy="1185577"/>
          </a:xfrm>
        </p:spPr>
        <p:txBody>
          <a:bodyPr/>
          <a:lstStyle/>
          <a:p>
            <a:r>
              <a:rPr lang="en-US" dirty="0"/>
              <a:t>Mechanism of Action?</a:t>
            </a:r>
          </a:p>
        </p:txBody>
      </p:sp>
      <p:pic>
        <p:nvPicPr>
          <p:cNvPr id="4" name="Content Placeholder 3">
            <a:extLst>
              <a:ext uri="{FF2B5EF4-FFF2-40B4-BE49-F238E27FC236}">
                <a16:creationId xmlns:a16="http://schemas.microsoft.com/office/drawing/2014/main" id="{AC78C4A5-56C5-7FD0-1FB7-D24B74B6C39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81668" y="1477963"/>
            <a:ext cx="8858927" cy="5284182"/>
          </a:xfrm>
        </p:spPr>
      </p:pic>
    </p:spTree>
    <p:extLst>
      <p:ext uri="{BB962C8B-B14F-4D97-AF65-F5344CB8AC3E}">
        <p14:creationId xmlns:p14="http://schemas.microsoft.com/office/powerpoint/2010/main" val="1693369095"/>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4DF6A4-9C72-442B-B48B-769DD59B0C7A}">
  <ds:schemaRefs>
    <ds:schemaRef ds:uri="http://purl.org/dc/elements/1.1/"/>
    <ds:schemaRef ds:uri="http://schemas.microsoft.com/office/2006/documentManagement/types"/>
    <ds:schemaRef ds:uri="http://schemas.microsoft.com/office/infopath/2007/PartnerControls"/>
    <ds:schemaRef ds:uri="http://purl.org/dc/terms/"/>
    <ds:schemaRef ds:uri="f55e9ad1-4522-4e5b-8d2e-6f450f6d945f"/>
    <ds:schemaRef ds:uri="http://schemas.microsoft.com/office/2006/metadata/properties"/>
    <ds:schemaRef ds:uri="http://purl.org/dc/dcmitype/"/>
    <ds:schemaRef ds:uri="http://www.w3.org/XML/1998/namespace"/>
    <ds:schemaRef ds:uri="http://schemas.openxmlformats.org/package/2006/metadata/core-properties"/>
    <ds:schemaRef ds:uri="a9d8bbac-cce3-475c-b9fe-65ecbcec7edd"/>
  </ds:schemaRefs>
</ds:datastoreItem>
</file>

<file path=customXml/itemProps2.xml><?xml version="1.0" encoding="utf-8"?>
<ds:datastoreItem xmlns:ds="http://schemas.openxmlformats.org/officeDocument/2006/customXml" ds:itemID="{0F416BEF-1D73-46BF-9BA2-19271658F39F}"/>
</file>

<file path=customXml/itemProps3.xml><?xml version="1.0" encoding="utf-8"?>
<ds:datastoreItem xmlns:ds="http://schemas.openxmlformats.org/officeDocument/2006/customXml" ds:itemID="{0507FBDF-8607-4ED3-AF85-DDAEAF06C0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Neurology2023</Template>
  <TotalTime>787</TotalTime>
  <Words>698</Words>
  <Application>Microsoft Macintosh PowerPoint</Application>
  <PresentationFormat>Widescreen</PresentationFormat>
  <Paragraphs>69</Paragraphs>
  <Slides>10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-apple-system</vt:lpstr>
      <vt:lpstr>Arial</vt:lpstr>
      <vt:lpstr>Calibri</vt:lpstr>
      <vt:lpstr>Calibri Light</vt:lpstr>
      <vt:lpstr>Century Gothic</vt:lpstr>
      <vt:lpstr>Helvetica</vt:lpstr>
      <vt:lpstr>Times</vt:lpstr>
      <vt:lpstr>Trebuchet MS</vt:lpstr>
      <vt:lpstr>Neurology2023</vt:lpstr>
      <vt:lpstr>Office Theme</vt:lpstr>
      <vt:lpstr>Idiopathic Hypersomnia and Cardiovascular Health Too Much of a Good Thing?</vt:lpstr>
      <vt:lpstr>PowerPoint Presentation</vt:lpstr>
      <vt:lpstr>Disclaimer</vt:lpstr>
      <vt:lpstr>CoI</vt:lpstr>
      <vt:lpstr>I Wouldn’t Bet on Those Odds</vt:lpstr>
      <vt:lpstr>Squint to See the Difference</vt:lpstr>
      <vt:lpstr>CV Mortality Risk ~2.5x with EDS</vt:lpstr>
      <vt:lpstr>Inflammation May Be Part of the Process</vt:lpstr>
      <vt:lpstr>Mechanism of Action?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Idiopathic Hypersomnia and Cardiovascular Health Too Much of a Good Thing?</dc:title>
  <dc:subject/>
  <dc:creator>MedEd On The Go</dc:creator>
  <cp:keywords/>
  <dc:description/>
  <cp:lastModifiedBy>Harley Kidner</cp:lastModifiedBy>
  <cp:revision>14</cp:revision>
  <cp:lastPrinted>2023-02-11T00:53:38Z</cp:lastPrinted>
  <dcterms:created xsi:type="dcterms:W3CDTF">2023-02-11T00:50:27Z</dcterms:created>
  <dcterms:modified xsi:type="dcterms:W3CDTF">2024-01-11T21:37:09Z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