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6" r:id="rId2"/>
  </p:sldMasterIdLst>
  <p:notesMasterIdLst>
    <p:notesMasterId r:id="rId15"/>
  </p:notesMasterIdLst>
  <p:sldIdLst>
    <p:sldId id="1278" r:id="rId3"/>
    <p:sldId id="256" r:id="rId4"/>
    <p:sldId id="265" r:id="rId5"/>
    <p:sldId id="2134960352" r:id="rId6"/>
    <p:sldId id="2134960365" r:id="rId7"/>
    <p:sldId id="2134960364" r:id="rId8"/>
    <p:sldId id="2134960367" r:id="rId9"/>
    <p:sldId id="2134960368" r:id="rId10"/>
    <p:sldId id="2134960369" r:id="rId11"/>
    <p:sldId id="2134960370" r:id="rId12"/>
    <p:sldId id="213496037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C47E8-07FE-EB44-8175-4974948155EE}" type="datetimeFigureOut">
              <a:rPr lang="en-US" smtClean="0"/>
              <a:t>5/5/23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CDD5F-F722-A64C-8D60-B438F9EF10D0}" type="slidenum">
              <a:rPr lang="en-US" smtClean="0"/>
              <a:t>‹#›</a:t>
            </a:fld>
            <a:endParaRPr lang="en-US"/>
          </a:p>
        </p:txBody>
      </p:sp>
    </p:spTree>
    <p:extLst>
      <p:ext uri="{BB962C8B-B14F-4D97-AF65-F5344CB8AC3E}">
        <p14:creationId xmlns:p14="http://schemas.microsoft.com/office/powerpoint/2010/main" val="411270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1</a:t>
            </a:fld>
            <a:endParaRPr lang="en-US" altLang="x-none"/>
          </a:p>
        </p:txBody>
      </p:sp>
    </p:spTree>
    <p:extLst>
      <p:ext uri="{BB962C8B-B14F-4D97-AF65-F5344CB8AC3E}">
        <p14:creationId xmlns:p14="http://schemas.microsoft.com/office/powerpoint/2010/main" val="171317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4</a:t>
            </a:fld>
            <a:endParaRPr lang="en-US" altLang="x-none"/>
          </a:p>
        </p:txBody>
      </p:sp>
    </p:spTree>
    <p:extLst>
      <p:ext uri="{BB962C8B-B14F-4D97-AF65-F5344CB8AC3E}">
        <p14:creationId xmlns:p14="http://schemas.microsoft.com/office/powerpoint/2010/main" val="305082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5</a:t>
            </a:fld>
            <a:endParaRPr lang="en-US" altLang="x-none"/>
          </a:p>
        </p:txBody>
      </p:sp>
    </p:spTree>
    <p:extLst>
      <p:ext uri="{BB962C8B-B14F-4D97-AF65-F5344CB8AC3E}">
        <p14:creationId xmlns:p14="http://schemas.microsoft.com/office/powerpoint/2010/main" val="206282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44BF-71C6-9A48-B0A4-3EFD51FAC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07EFE-7CD5-6E41-96C8-60A5AD81CFB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15CE4-493A-DC4A-8742-CACC53FFD773}"/>
              </a:ext>
            </a:extLst>
          </p:cNvPr>
          <p:cNvSpPr>
            <a:spLocks noGrp="1"/>
          </p:cNvSpPr>
          <p:nvPr>
            <p:ph type="dt" sz="half" idx="10"/>
          </p:nvPr>
        </p:nvSpPr>
        <p:spPr/>
        <p:txBody>
          <a:bodyPr/>
          <a:lstStyle/>
          <a:p>
            <a:fld id="{A7FE64DA-CE44-D942-A803-1ED767068712}" type="datetimeFigureOut">
              <a:rPr lang="en-US" smtClean="0"/>
              <a:t>5/5/23</a:t>
            </a:fld>
            <a:endParaRPr lang="en-US"/>
          </a:p>
        </p:txBody>
      </p:sp>
      <p:sp>
        <p:nvSpPr>
          <p:cNvPr id="5" name="Footer Placeholder 4">
            <a:extLst>
              <a:ext uri="{FF2B5EF4-FFF2-40B4-BE49-F238E27FC236}">
                <a16:creationId xmlns:a16="http://schemas.microsoft.com/office/drawing/2014/main" id="{189372B8-0CA8-334E-AC34-BF283395C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09573-A7E2-0D4A-8ECE-0EE7348649F9}"/>
              </a:ext>
            </a:extLst>
          </p:cNvPr>
          <p:cNvSpPr>
            <a:spLocks noGrp="1"/>
          </p:cNvSpPr>
          <p:nvPr>
            <p:ph type="sldNum" sz="quarter" idx="12"/>
          </p:nvPr>
        </p:nvSpPr>
        <p:spPr/>
        <p:txBody>
          <a:bodyPr/>
          <a:lstStyle/>
          <a:p>
            <a:fld id="{1B073BE0-54BB-B548-A62F-08058261A17C}" type="slidenum">
              <a:rPr lang="en-US" smtClean="0"/>
              <a:t>‹#›</a:t>
            </a:fld>
            <a:endParaRPr lang="en-US"/>
          </a:p>
        </p:txBody>
      </p:sp>
    </p:spTree>
    <p:extLst>
      <p:ext uri="{BB962C8B-B14F-4D97-AF65-F5344CB8AC3E}">
        <p14:creationId xmlns:p14="http://schemas.microsoft.com/office/powerpoint/2010/main" val="261915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xfrm>
            <a:off x="609600" y="6251575"/>
            <a:ext cx="2844800" cy="476251"/>
          </a:xfrm>
          <a:prstGeom prst="rect">
            <a:avLst/>
          </a:prstGeom>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xfrm>
            <a:off x="8737600" y="6248400"/>
            <a:ext cx="2844800" cy="476251"/>
          </a:xfrm>
          <a:prstGeom prst="rect">
            <a:avLst/>
          </a:prstGeom>
          <a:ln/>
        </p:spPr>
        <p:txBody>
          <a:bodyPr/>
          <a:lstStyle>
            <a:lvl1pPr>
              <a:defRPr/>
            </a:lvl1pPr>
          </a:lstStyle>
          <a:p>
            <a:pPr>
              <a:defRPr/>
            </a:pPr>
            <a:fld id="{1C151604-EFC5-4C45-AD1D-58278E96D16B}" type="slidenum">
              <a:rPr lang="en-US"/>
              <a:pPr>
                <a:defRPr/>
              </a:pPr>
              <a:t>‹#›</a:t>
            </a:fld>
            <a:endParaRPr lang="en-US"/>
          </a:p>
        </p:txBody>
      </p:sp>
      <p:sp>
        <p:nvSpPr>
          <p:cNvPr id="8" name="Rectangle 14"/>
          <p:cNvSpPr>
            <a:spLocks noGrp="1" noChangeArrowheads="1"/>
          </p:cNvSpPr>
          <p:nvPr>
            <p:ph type="ftr" sz="quarter" idx="12"/>
          </p:nvPr>
        </p:nvSpPr>
        <p:spPr>
          <a:xfrm>
            <a:off x="4165600" y="6248400"/>
            <a:ext cx="3860800" cy="476251"/>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62338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8173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91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2178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4592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7656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38072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210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5558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4859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4402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9851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398823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9.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30"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tiff"/><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5.tiff"/><Relationship Id="rId2" Type="http://schemas.openxmlformats.org/officeDocument/2006/relationships/image" Target="../media/image27.tiff"/><Relationship Id="rId1" Type="http://schemas.openxmlformats.org/officeDocument/2006/relationships/slideLayout" Target="../slideLayouts/slideLayout4.xml"/><Relationship Id="rId6" Type="http://schemas.openxmlformats.org/officeDocument/2006/relationships/image" Target="../media/image31.tif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28BB-1CF9-AD17-54CA-1FE7E806433E}"/>
              </a:ext>
            </a:extLst>
          </p:cNvPr>
          <p:cNvSpPr>
            <a:spLocks noGrp="1"/>
          </p:cNvSpPr>
          <p:nvPr>
            <p:ph type="title"/>
          </p:nvPr>
        </p:nvSpPr>
        <p:spPr/>
        <p:txBody>
          <a:bodyPr>
            <a:normAutofit fontScale="90000"/>
          </a:bodyPr>
          <a:lstStyle/>
          <a:p>
            <a:r>
              <a:rPr lang="en-US" dirty="0"/>
              <a:t>Recognizing the Early and Subtle Signs and Symptoms of Rett Syndrome</a:t>
            </a:r>
            <a:br>
              <a:rPr lang="en-US" dirty="0"/>
            </a:br>
            <a:endParaRPr lang="en-US" dirty="0"/>
          </a:p>
        </p:txBody>
      </p:sp>
      <p:sp>
        <p:nvSpPr>
          <p:cNvPr id="5" name="Text Placeholder 4">
            <a:extLst>
              <a:ext uri="{FF2B5EF4-FFF2-40B4-BE49-F238E27FC236}">
                <a16:creationId xmlns:a16="http://schemas.microsoft.com/office/drawing/2014/main" id="{463D264D-BAFC-7D07-8B9D-BFC6538F4174}"/>
              </a:ext>
            </a:extLst>
          </p:cNvPr>
          <p:cNvSpPr>
            <a:spLocks noGrp="1"/>
          </p:cNvSpPr>
          <p:nvPr>
            <p:ph type="body" idx="1"/>
          </p:nvPr>
        </p:nvSpPr>
        <p:spPr/>
        <p:txBody>
          <a:bodyPr>
            <a:normAutofit/>
          </a:bodyPr>
          <a:lstStyle/>
          <a:p>
            <a:r>
              <a:rPr lang="en-US" altLang="en-US" b="1" dirty="0">
                <a:solidFill>
                  <a:schemeClr val="accent1"/>
                </a:solidFill>
              </a:rPr>
              <a:t>Jeffrey L. </a:t>
            </a:r>
            <a:r>
              <a:rPr lang="en-US" altLang="en-US" b="1" dirty="0" err="1">
                <a:solidFill>
                  <a:schemeClr val="accent1"/>
                </a:solidFill>
              </a:rPr>
              <a:t>Neul</a:t>
            </a:r>
            <a:r>
              <a:rPr lang="en-US" altLang="en-US" b="1" dirty="0">
                <a:solidFill>
                  <a:schemeClr val="accent1"/>
                </a:solidFill>
              </a:rPr>
              <a:t>, MD, PhD</a:t>
            </a:r>
            <a:br>
              <a:rPr lang="en-US" altLang="en-US" b="1" dirty="0">
                <a:solidFill>
                  <a:schemeClr val="accent1"/>
                </a:solidFill>
              </a:rPr>
            </a:br>
            <a:r>
              <a:rPr lang="en-US" altLang="en-US" dirty="0"/>
              <a:t>Director, Vanderbilt Kennedy Center</a:t>
            </a:r>
            <a:br>
              <a:rPr lang="en-US" altLang="en-US" dirty="0"/>
            </a:br>
            <a:r>
              <a:rPr lang="en-US" altLang="en-US" dirty="0"/>
              <a:t>Annette Schaffer </a:t>
            </a:r>
            <a:r>
              <a:rPr lang="en-US" altLang="en-US" dirty="0" err="1"/>
              <a:t>Eskind</a:t>
            </a:r>
            <a:r>
              <a:rPr lang="en-US" altLang="en-US" dirty="0"/>
              <a:t> Professor</a:t>
            </a:r>
            <a:br>
              <a:rPr lang="en-US" altLang="en-US" dirty="0"/>
            </a:br>
            <a:r>
              <a:rPr lang="en-US" altLang="en-US" dirty="0"/>
              <a:t>Vanderbilt University Medical Center</a:t>
            </a:r>
            <a:br>
              <a:rPr lang="en-US" altLang="en-US" dirty="0"/>
            </a:br>
            <a:r>
              <a:rPr lang="en-US" altLang="en-US" dirty="0"/>
              <a:t>Nashville, TN</a:t>
            </a:r>
            <a:endParaRPr lang="en-US" dirty="0"/>
          </a:p>
        </p:txBody>
      </p:sp>
    </p:spTree>
    <p:extLst>
      <p:ext uri="{BB962C8B-B14F-4D97-AF65-F5344CB8AC3E}">
        <p14:creationId xmlns:p14="http://schemas.microsoft.com/office/powerpoint/2010/main" val="333873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rrowheads="1"/>
          </p:cNvSpPr>
          <p:nvPr>
            <p:ph type="title"/>
          </p:nvPr>
        </p:nvSpPr>
        <p:spPr/>
        <p:txBody>
          <a:bodyPr/>
          <a:lstStyle/>
          <a:p>
            <a:pPr eaLnBrk="1" hangingPunct="1">
              <a:defRPr/>
            </a:pPr>
            <a:r>
              <a:rPr lang="en-US" dirty="0">
                <a:latin typeface="Arial" charset="0"/>
                <a:cs typeface="+mj-cs"/>
              </a:rPr>
              <a:t>Closing Remarks</a:t>
            </a:r>
          </a:p>
        </p:txBody>
      </p:sp>
      <p:sp>
        <p:nvSpPr>
          <p:cNvPr id="860163" name="Rectangle 3"/>
          <p:cNvSpPr>
            <a:spLocks noGrp="1" noChangeArrowheads="1"/>
          </p:cNvSpPr>
          <p:nvPr>
            <p:ph sz="half" idx="1"/>
          </p:nvPr>
        </p:nvSpPr>
        <p:spPr/>
        <p:txBody>
          <a:bodyPr>
            <a:normAutofit fontScale="92500"/>
          </a:bodyPr>
          <a:lstStyle/>
          <a:p>
            <a:pPr eaLnBrk="1" hangingPunct="1">
              <a:lnSpc>
                <a:spcPct val="90000"/>
              </a:lnSpc>
              <a:buClr>
                <a:schemeClr val="tx1"/>
              </a:buClr>
              <a:defRPr/>
            </a:pPr>
            <a:r>
              <a:rPr lang="en-US" sz="2667" dirty="0">
                <a:latin typeface="Arial" charset="0"/>
              </a:rPr>
              <a:t>Rett syndrome is a clinical diagnosis</a:t>
            </a:r>
          </a:p>
          <a:p>
            <a:pPr lvl="1" eaLnBrk="1" hangingPunct="1">
              <a:buClr>
                <a:schemeClr val="tx1"/>
              </a:buClr>
              <a:defRPr/>
            </a:pPr>
            <a:r>
              <a:rPr lang="en-US" dirty="0">
                <a:latin typeface="Arial" charset="0"/>
                <a:cs typeface="+mn-cs"/>
              </a:rPr>
              <a:t>M</a:t>
            </a:r>
            <a:r>
              <a:rPr lang="en-US" dirty="0">
                <a:latin typeface="Arial" charset="0"/>
              </a:rPr>
              <a:t>ost affected individuals are female and have mutations in </a:t>
            </a:r>
            <a:r>
              <a:rPr lang="en-US" i="1" dirty="0">
                <a:latin typeface="Arial" charset="0"/>
              </a:rPr>
              <a:t>MECP2</a:t>
            </a:r>
            <a:endParaRPr lang="en-US" dirty="0">
              <a:latin typeface="Arial" charset="0"/>
            </a:endParaRPr>
          </a:p>
          <a:p>
            <a:pPr lvl="1" eaLnBrk="1" hangingPunct="1">
              <a:buClr>
                <a:schemeClr val="tx1"/>
              </a:buClr>
              <a:defRPr/>
            </a:pPr>
            <a:r>
              <a:rPr lang="en-US" dirty="0">
                <a:latin typeface="Arial" charset="0"/>
              </a:rPr>
              <a:t>There are males and people who do not have mutations in </a:t>
            </a:r>
            <a:r>
              <a:rPr lang="en-US" i="1" dirty="0">
                <a:latin typeface="Arial" charset="0"/>
              </a:rPr>
              <a:t>MECP2</a:t>
            </a:r>
            <a:r>
              <a:rPr lang="en-US" dirty="0">
                <a:latin typeface="Arial" charset="0"/>
              </a:rPr>
              <a:t> with Rett syndrome</a:t>
            </a:r>
          </a:p>
          <a:p>
            <a:pPr eaLnBrk="1" hangingPunct="1">
              <a:buClr>
                <a:schemeClr val="tx1"/>
              </a:buClr>
              <a:defRPr/>
            </a:pPr>
            <a:r>
              <a:rPr lang="en-US" dirty="0">
                <a:latin typeface="Arial" charset="0"/>
              </a:rPr>
              <a:t>Developmental delays may be subtle and within the broad range of “normal” development</a:t>
            </a:r>
          </a:p>
          <a:p>
            <a:pPr lvl="1" eaLnBrk="1" hangingPunct="1">
              <a:buClr>
                <a:schemeClr val="tx1"/>
              </a:buClr>
              <a:defRPr/>
            </a:pPr>
            <a:endParaRPr lang="en-US" dirty="0">
              <a:latin typeface="Arial" charset="0"/>
              <a:cs typeface="+mn-cs"/>
            </a:endParaRPr>
          </a:p>
        </p:txBody>
      </p:sp>
      <p:sp>
        <p:nvSpPr>
          <p:cNvPr id="2" name="Content Placeholder 1">
            <a:extLst>
              <a:ext uri="{FF2B5EF4-FFF2-40B4-BE49-F238E27FC236}">
                <a16:creationId xmlns:a16="http://schemas.microsoft.com/office/drawing/2014/main" id="{B78FA079-5463-8E26-91D3-591277DD53DF}"/>
              </a:ext>
            </a:extLst>
          </p:cNvPr>
          <p:cNvSpPr>
            <a:spLocks noGrp="1"/>
          </p:cNvSpPr>
          <p:nvPr>
            <p:ph sz="half" idx="2"/>
          </p:nvPr>
        </p:nvSpPr>
        <p:spPr/>
        <p:txBody>
          <a:bodyPr>
            <a:normAutofit fontScale="92500"/>
          </a:bodyPr>
          <a:lstStyle/>
          <a:p>
            <a:pPr eaLnBrk="1" hangingPunct="1">
              <a:buClr>
                <a:schemeClr val="tx1"/>
              </a:buClr>
              <a:defRPr/>
            </a:pPr>
            <a:r>
              <a:rPr lang="en-US" dirty="0">
                <a:latin typeface="Arial" charset="0"/>
                <a:cs typeface="+mn-cs"/>
              </a:rPr>
              <a:t>Regression with loss of spoken language and hand skills characterizes define the disorder</a:t>
            </a:r>
          </a:p>
          <a:p>
            <a:pPr lvl="1" eaLnBrk="1" hangingPunct="1">
              <a:buClr>
                <a:schemeClr val="tx1"/>
              </a:buClr>
              <a:defRPr/>
            </a:pPr>
            <a:r>
              <a:rPr lang="en-US" dirty="0">
                <a:latin typeface="Arial" charset="0"/>
              </a:rPr>
              <a:t>Regression may occur over many months or rapidly</a:t>
            </a:r>
          </a:p>
          <a:p>
            <a:pPr lvl="1" eaLnBrk="1" hangingPunct="1">
              <a:buClr>
                <a:schemeClr val="tx1"/>
              </a:buClr>
              <a:defRPr/>
            </a:pPr>
            <a:r>
              <a:rPr lang="en-US" dirty="0">
                <a:latin typeface="Arial" charset="0"/>
                <a:cs typeface="+mn-cs"/>
              </a:rPr>
              <a:t>Skill loss </a:t>
            </a:r>
            <a:r>
              <a:rPr lang="en-US" dirty="0">
                <a:latin typeface="Arial" charset="0"/>
              </a:rPr>
              <a:t>may occur at different times for specific domains</a:t>
            </a:r>
          </a:p>
          <a:p>
            <a:r>
              <a:rPr lang="en-US" dirty="0">
                <a:latin typeface="Arial" charset="0"/>
              </a:rPr>
              <a:t>Identifying abnormalities in head growth rate (even without development of microcephaly) and unusual vocalizations and hand use might allow for early (pre-regression) identification of people with RTT</a:t>
            </a:r>
          </a:p>
          <a:p>
            <a:endParaRPr lang="en-US" dirty="0"/>
          </a:p>
        </p:txBody>
      </p:sp>
    </p:spTree>
    <p:extLst>
      <p:ext uri="{BB962C8B-B14F-4D97-AF65-F5344CB8AC3E}">
        <p14:creationId xmlns:p14="http://schemas.microsoft.com/office/powerpoint/2010/main" val="353857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950F-34E2-FB8C-3AA6-3C4CFB43F60B}"/>
              </a:ext>
            </a:extLst>
          </p:cNvPr>
          <p:cNvSpPr>
            <a:spLocks noGrp="1"/>
          </p:cNvSpPr>
          <p:nvPr>
            <p:ph type="title"/>
          </p:nvPr>
        </p:nvSpPr>
        <p:spPr/>
        <p:txBody>
          <a:bodyPr/>
          <a:lstStyle/>
          <a:p>
            <a:r>
              <a:rPr lang="en-US" dirty="0"/>
              <a:t>Thanks to my friends!</a:t>
            </a:r>
          </a:p>
        </p:txBody>
      </p:sp>
      <p:pic>
        <p:nvPicPr>
          <p:cNvPr id="6" name="Picture 4" descr="tovey-k">
            <a:extLst>
              <a:ext uri="{FF2B5EF4-FFF2-40B4-BE49-F238E27FC236}">
                <a16:creationId xmlns:a16="http://schemas.microsoft.com/office/drawing/2014/main" id="{85160166-525F-2AFD-0FB4-F74CABA2240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a:xfrm>
            <a:off x="1065839" y="1385080"/>
            <a:ext cx="1991854" cy="309618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7" name="Picture 6" descr="terrassn">
            <a:extLst>
              <a:ext uri="{FF2B5EF4-FFF2-40B4-BE49-F238E27FC236}">
                <a16:creationId xmlns:a16="http://schemas.microsoft.com/office/drawing/2014/main" id="{5D01D540-CA91-9D65-6475-10EBCD181D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9097380" y="4356882"/>
            <a:ext cx="1906542" cy="167468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8" name="Picture 2" descr="C:\Users\APercy\Desktop\IMG_9516.JPG">
            <a:extLst>
              <a:ext uri="{FF2B5EF4-FFF2-40B4-BE49-F238E27FC236}">
                <a16:creationId xmlns:a16="http://schemas.microsoft.com/office/drawing/2014/main" id="{F5E612BE-CC91-749D-F683-B652AA3357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85733" y="1385080"/>
            <a:ext cx="5783606" cy="4646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Sweeney001">
            <a:extLst>
              <a:ext uri="{FF2B5EF4-FFF2-40B4-BE49-F238E27FC236}">
                <a16:creationId xmlns:a16="http://schemas.microsoft.com/office/drawing/2014/main" id="{F6807F94-CE14-C56B-059D-B7DA37762C8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65839" y="4613097"/>
            <a:ext cx="1991853" cy="141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Lauren -Rett syn">
            <a:extLst>
              <a:ext uri="{FF2B5EF4-FFF2-40B4-BE49-F238E27FC236}">
                <a16:creationId xmlns:a16="http://schemas.microsoft.com/office/drawing/2014/main" id="{3AD801CF-49BF-0E4A-9482-6302EE8B80C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097381" y="1385081"/>
            <a:ext cx="1911540" cy="2842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58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TotalCME</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New Hope for Rett Syndrome: Novel Treatment Approaches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to clearly communicate information that is pertinent to the successful management of RS through each stage of the disease. enhanced patient outcomes and improvements in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ncrease</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the ability to recognize the subtle signs and symptoms of RS earlier.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the pharmacodynamics and latest efficacy and safety clinical trial data associated with FDA-approved treatment for RTT.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Educate clinicians concerning the role of interprofessional team members in optimizing collaboration and communication to ensure patients with RS receive high-quality care that leads to enhanced patient outcomes and improvements in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3FA6628-78EE-BE18-D8E8-A4C0E8119A4A}"/>
              </a:ext>
            </a:extLst>
          </p:cNvPr>
          <p:cNvGrpSpPr/>
          <p:nvPr/>
        </p:nvGrpSpPr>
        <p:grpSpPr>
          <a:xfrm>
            <a:off x="6589829" y="5528656"/>
            <a:ext cx="3219133" cy="613557"/>
            <a:chOff x="389358" y="802584"/>
            <a:chExt cx="4003469" cy="891685"/>
          </a:xfrm>
        </p:grpSpPr>
        <p:sp>
          <p:nvSpPr>
            <p:cNvPr id="6" name="Rectangle 5">
              <a:extLst>
                <a:ext uri="{FF2B5EF4-FFF2-40B4-BE49-F238E27FC236}">
                  <a16:creationId xmlns:a16="http://schemas.microsoft.com/office/drawing/2014/main" id="{B9D97F24-AC9D-5322-3D3B-2A8B1BEF9E53}"/>
                </a:ext>
              </a:extLst>
            </p:cNvPr>
            <p:cNvSpPr/>
            <p:nvPr/>
          </p:nvSpPr>
          <p:spPr>
            <a:xfrm>
              <a:off x="389358" y="802584"/>
              <a:ext cx="4003469" cy="89168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7" name="Group 6">
              <a:extLst>
                <a:ext uri="{FF2B5EF4-FFF2-40B4-BE49-F238E27FC236}">
                  <a16:creationId xmlns:a16="http://schemas.microsoft.com/office/drawing/2014/main" id="{2A811C76-6BB4-0F49-66B4-E7E131FD7D72}"/>
                </a:ext>
              </a:extLst>
            </p:cNvPr>
            <p:cNvGrpSpPr/>
            <p:nvPr/>
          </p:nvGrpSpPr>
          <p:grpSpPr>
            <a:xfrm>
              <a:off x="474004" y="845937"/>
              <a:ext cx="3871744" cy="805523"/>
              <a:chOff x="3252804" y="3302671"/>
              <a:chExt cx="4437504" cy="798494"/>
            </a:xfrm>
          </p:grpSpPr>
          <p:pic>
            <p:nvPicPr>
              <p:cNvPr id="8" name="Picture 7">
                <a:extLst>
                  <a:ext uri="{FF2B5EF4-FFF2-40B4-BE49-F238E27FC236}">
                    <a16:creationId xmlns:a16="http://schemas.microsoft.com/office/drawing/2014/main" id="{A9BA3F99-E7E0-25E0-FECF-F774BF9D948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408686" y="3923197"/>
                <a:ext cx="2281622" cy="177968"/>
              </a:xfrm>
              <a:prstGeom prst="rect">
                <a:avLst/>
              </a:prstGeom>
            </p:spPr>
          </p:pic>
          <p:pic>
            <p:nvPicPr>
              <p:cNvPr id="9" name="Picture 8">
                <a:extLst>
                  <a:ext uri="{FF2B5EF4-FFF2-40B4-BE49-F238E27FC236}">
                    <a16:creationId xmlns:a16="http://schemas.microsoft.com/office/drawing/2014/main" id="{71EA974E-4DB2-95C3-562E-F72391FCE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52804" y="3302671"/>
                <a:ext cx="4437504" cy="577550"/>
              </a:xfrm>
              <a:prstGeom prst="rect">
                <a:avLst/>
              </a:prstGeom>
            </p:spPr>
          </p:pic>
        </p:grpSp>
      </p:grpSp>
      <p:pic>
        <p:nvPicPr>
          <p:cNvPr id="2" name="Picture 1">
            <a:extLst>
              <a:ext uri="{FF2B5EF4-FFF2-40B4-BE49-F238E27FC236}">
                <a16:creationId xmlns:a16="http://schemas.microsoft.com/office/drawing/2014/main" id="{37217599-0472-D5C1-0B4D-FCB8C24AE4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1163" y="1469550"/>
            <a:ext cx="5864837" cy="2934004"/>
          </a:xfrm>
          <a:prstGeom prst="rect">
            <a:avLst/>
          </a:prstGeom>
        </p:spPr>
      </p:pic>
      <p:grpSp>
        <p:nvGrpSpPr>
          <p:cNvPr id="16" name="Group 15">
            <a:extLst>
              <a:ext uri="{FF2B5EF4-FFF2-40B4-BE49-F238E27FC236}">
                <a16:creationId xmlns:a16="http://schemas.microsoft.com/office/drawing/2014/main" id="{E43E4657-07CD-9890-C041-8A8C7E377BAE}"/>
              </a:ext>
            </a:extLst>
          </p:cNvPr>
          <p:cNvGrpSpPr/>
          <p:nvPr/>
        </p:nvGrpSpPr>
        <p:grpSpPr>
          <a:xfrm>
            <a:off x="573349" y="4890783"/>
            <a:ext cx="3059628" cy="667704"/>
            <a:chOff x="5041813" y="955650"/>
            <a:chExt cx="3624337" cy="891685"/>
          </a:xfrm>
        </p:grpSpPr>
        <p:sp>
          <p:nvSpPr>
            <p:cNvPr id="15" name="Rectangle 14">
              <a:extLst>
                <a:ext uri="{FF2B5EF4-FFF2-40B4-BE49-F238E27FC236}">
                  <a16:creationId xmlns:a16="http://schemas.microsoft.com/office/drawing/2014/main" id="{2419B985-CCD1-78FE-1953-556B3AF96068}"/>
                </a:ext>
              </a:extLst>
            </p:cNvPr>
            <p:cNvSpPr/>
            <p:nvPr/>
          </p:nvSpPr>
          <p:spPr>
            <a:xfrm>
              <a:off x="5041813" y="955650"/>
              <a:ext cx="3624337" cy="89168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414BCC41-AB2B-4325-9AF0-6C18B457C52E}"/>
                </a:ext>
              </a:extLst>
            </p:cNvPr>
            <p:cNvGrpSpPr/>
            <p:nvPr/>
          </p:nvGrpSpPr>
          <p:grpSpPr>
            <a:xfrm>
              <a:off x="5185802" y="1068453"/>
              <a:ext cx="3432886" cy="696527"/>
              <a:chOff x="5321756" y="3573727"/>
              <a:chExt cx="3432886" cy="696527"/>
            </a:xfrm>
          </p:grpSpPr>
          <p:pic>
            <p:nvPicPr>
              <p:cNvPr id="3" name="Picture 2">
                <a:extLst>
                  <a:ext uri="{FF2B5EF4-FFF2-40B4-BE49-F238E27FC236}">
                    <a16:creationId xmlns:a16="http://schemas.microsoft.com/office/drawing/2014/main" id="{D3F54A13-D91A-3019-7027-9C24D21A31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21756" y="3573727"/>
                <a:ext cx="3432885" cy="696527"/>
              </a:xfrm>
              <a:prstGeom prst="rect">
                <a:avLst/>
              </a:prstGeom>
            </p:spPr>
          </p:pic>
          <p:pic>
            <p:nvPicPr>
              <p:cNvPr id="4" name="Picture 3">
                <a:extLst>
                  <a:ext uri="{FF2B5EF4-FFF2-40B4-BE49-F238E27FC236}">
                    <a16:creationId xmlns:a16="http://schemas.microsoft.com/office/drawing/2014/main" id="{113B78FF-0CCE-90C3-09BD-49EB239E08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52795" y="4126914"/>
                <a:ext cx="3401847" cy="127430"/>
              </a:xfrm>
              <a:prstGeom prst="rect">
                <a:avLst/>
              </a:prstGeom>
            </p:spPr>
          </p:pic>
        </p:grpSp>
      </p:grpSp>
      <p:sp>
        <p:nvSpPr>
          <p:cNvPr id="5" name="TextBox 4">
            <a:extLst>
              <a:ext uri="{FF2B5EF4-FFF2-40B4-BE49-F238E27FC236}">
                <a16:creationId xmlns:a16="http://schemas.microsoft.com/office/drawing/2014/main" id="{9B63DA39-067D-1DBF-8CCF-92971DDFD93C}"/>
              </a:ext>
            </a:extLst>
          </p:cNvPr>
          <p:cNvSpPr txBox="1"/>
          <p:nvPr/>
        </p:nvSpPr>
        <p:spPr>
          <a:xfrm>
            <a:off x="231163" y="6283585"/>
            <a:ext cx="8891816" cy="461665"/>
          </a:xfrm>
          <a:prstGeom prst="rect">
            <a:avLst/>
          </a:prstGeom>
          <a:noFill/>
        </p:spPr>
        <p:txBody>
          <a:bodyPr wrap="square" rtlCol="0">
            <a:spAutoFit/>
          </a:bodyPr>
          <a:lstStyle/>
          <a:p>
            <a:r>
              <a:rPr lang="en-US" sz="1200" dirty="0">
                <a:solidFill>
                  <a:schemeClr val="bg1">
                    <a:lumMod val="65000"/>
                  </a:schemeClr>
                </a:solidFill>
              </a:rPr>
              <a:t>RTT, Rett syndrome.</a:t>
            </a:r>
          </a:p>
          <a:p>
            <a:r>
              <a:rPr lang="en-US" sz="1200" dirty="0">
                <a:solidFill>
                  <a:schemeClr val="bg1">
                    <a:lumMod val="65000"/>
                  </a:schemeClr>
                </a:solidFill>
              </a:rPr>
              <a:t>Collins BE, et al. </a:t>
            </a:r>
            <a:r>
              <a:rPr lang="en-US" sz="1200" i="1" dirty="0" err="1">
                <a:solidFill>
                  <a:schemeClr val="bg1">
                    <a:lumMod val="65000"/>
                  </a:schemeClr>
                </a:solidFill>
              </a:rPr>
              <a:t>Neuropsychiatr</a:t>
            </a:r>
            <a:r>
              <a:rPr lang="en-US" sz="1200" i="1" dirty="0">
                <a:solidFill>
                  <a:schemeClr val="bg1">
                    <a:lumMod val="65000"/>
                  </a:schemeClr>
                </a:solidFill>
              </a:rPr>
              <a:t> Dis Treat. </a:t>
            </a:r>
            <a:r>
              <a:rPr lang="en-US" sz="1200" dirty="0">
                <a:solidFill>
                  <a:schemeClr val="bg1">
                    <a:lumMod val="65000"/>
                  </a:schemeClr>
                </a:solidFill>
              </a:rPr>
              <a:t>2022;29(18):2813-35; </a:t>
            </a:r>
            <a:r>
              <a:rPr lang="en-US" sz="1200" dirty="0" err="1">
                <a:solidFill>
                  <a:schemeClr val="bg1">
                    <a:lumMod val="65000"/>
                  </a:schemeClr>
                </a:solidFill>
              </a:rPr>
              <a:t>Neul</a:t>
            </a:r>
            <a:r>
              <a:rPr lang="en-US" sz="1200" dirty="0">
                <a:solidFill>
                  <a:schemeClr val="bg1">
                    <a:lumMod val="65000"/>
                  </a:schemeClr>
                </a:solidFill>
              </a:rPr>
              <a:t> JL. </a:t>
            </a:r>
            <a:r>
              <a:rPr lang="en-US" sz="1200" i="1" dirty="0">
                <a:solidFill>
                  <a:schemeClr val="bg1">
                    <a:lumMod val="65000"/>
                  </a:schemeClr>
                </a:solidFill>
              </a:rPr>
              <a:t>Ann Neurol.</a:t>
            </a:r>
            <a:r>
              <a:rPr lang="en-US" sz="1200" dirty="0">
                <a:solidFill>
                  <a:schemeClr val="bg1">
                    <a:lumMod val="65000"/>
                  </a:schemeClr>
                </a:solidFill>
              </a:rPr>
              <a:t> 2010;68(6):944-50.</a:t>
            </a:r>
          </a:p>
        </p:txBody>
      </p:sp>
      <p:sp>
        <p:nvSpPr>
          <p:cNvPr id="17" name="Title 16">
            <a:extLst>
              <a:ext uri="{FF2B5EF4-FFF2-40B4-BE49-F238E27FC236}">
                <a16:creationId xmlns:a16="http://schemas.microsoft.com/office/drawing/2014/main" id="{CE271542-D97E-87E0-9D47-DF76D630486E}"/>
              </a:ext>
            </a:extLst>
          </p:cNvPr>
          <p:cNvSpPr>
            <a:spLocks noGrp="1"/>
          </p:cNvSpPr>
          <p:nvPr>
            <p:ph type="title"/>
          </p:nvPr>
        </p:nvSpPr>
        <p:spPr/>
        <p:txBody>
          <a:bodyPr/>
          <a:lstStyle/>
          <a:p>
            <a:r>
              <a:rPr lang="en-US" dirty="0"/>
              <a:t>What Is Rett Syndrome (RTT)?</a:t>
            </a:r>
          </a:p>
        </p:txBody>
      </p:sp>
      <p:sp>
        <p:nvSpPr>
          <p:cNvPr id="19" name="Content Placeholder 18">
            <a:extLst>
              <a:ext uri="{FF2B5EF4-FFF2-40B4-BE49-F238E27FC236}">
                <a16:creationId xmlns:a16="http://schemas.microsoft.com/office/drawing/2014/main" id="{95DD4C76-9B6C-2443-E1B3-B39D6C76568C}"/>
              </a:ext>
            </a:extLst>
          </p:cNvPr>
          <p:cNvSpPr>
            <a:spLocks noGrp="1"/>
          </p:cNvSpPr>
          <p:nvPr>
            <p:ph sz="half" idx="2"/>
          </p:nvPr>
        </p:nvSpPr>
        <p:spPr>
          <a:xfrm>
            <a:off x="6474436" y="1273997"/>
            <a:ext cx="5368725" cy="4254659"/>
          </a:xfrm>
        </p:spPr>
        <p:txBody>
          <a:bodyPr>
            <a:normAutofit fontScale="92500" lnSpcReduction="10000"/>
          </a:bodyPr>
          <a:lstStyle/>
          <a:p>
            <a:r>
              <a:rPr lang="en-US" sz="2000" dirty="0"/>
              <a:t>Severe neurodevelopmental disorder</a:t>
            </a:r>
          </a:p>
          <a:p>
            <a:r>
              <a:rPr lang="en-US" sz="2000" dirty="0"/>
              <a:t>Characteristic disease pattern</a:t>
            </a:r>
          </a:p>
          <a:p>
            <a:r>
              <a:rPr lang="en-US" sz="2000" dirty="0"/>
              <a:t>Developmental delay</a:t>
            </a:r>
          </a:p>
          <a:p>
            <a:r>
              <a:rPr lang="en-US" sz="2000" dirty="0"/>
              <a:t>Regression of acquired skills</a:t>
            </a:r>
          </a:p>
          <a:p>
            <a:pPr lvl="1"/>
            <a:r>
              <a:rPr lang="en-US" sz="1800" dirty="0"/>
              <a:t>Loss of purposeful hand skills</a:t>
            </a:r>
          </a:p>
          <a:p>
            <a:pPr lvl="1"/>
            <a:r>
              <a:rPr lang="en-US" sz="1800" dirty="0"/>
              <a:t>Loss of spoken language</a:t>
            </a:r>
          </a:p>
          <a:p>
            <a:r>
              <a:rPr lang="en-US" sz="2000" dirty="0"/>
              <a:t>Onset of characteristic features</a:t>
            </a:r>
          </a:p>
          <a:p>
            <a:pPr lvl="1"/>
            <a:r>
              <a:rPr lang="en-US" sz="1800" dirty="0"/>
              <a:t>Gait abnormalities</a:t>
            </a:r>
          </a:p>
          <a:p>
            <a:pPr lvl="1"/>
            <a:r>
              <a:rPr lang="en-US" sz="1800" dirty="0"/>
              <a:t>Stereotypic hand movements</a:t>
            </a:r>
          </a:p>
          <a:p>
            <a:r>
              <a:rPr lang="en-US" sz="2000" dirty="0"/>
              <a:t>Stabilization of regression</a:t>
            </a:r>
          </a:p>
          <a:p>
            <a:r>
              <a:rPr lang="en-US" sz="2000" dirty="0"/>
              <a:t>Evolution of clinical issues and changes in motor function</a:t>
            </a:r>
          </a:p>
        </p:txBody>
      </p:sp>
    </p:spTree>
    <p:extLst>
      <p:ext uri="{BB962C8B-B14F-4D97-AF65-F5344CB8AC3E}">
        <p14:creationId xmlns:p14="http://schemas.microsoft.com/office/powerpoint/2010/main" val="18984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083AE91-8EEF-0333-465A-DD1A042F9017}"/>
              </a:ext>
            </a:extLst>
          </p:cNvPr>
          <p:cNvGrpSpPr/>
          <p:nvPr/>
        </p:nvGrpSpPr>
        <p:grpSpPr>
          <a:xfrm>
            <a:off x="609600" y="3388601"/>
            <a:ext cx="5752477" cy="1013684"/>
            <a:chOff x="-320041" y="5400714"/>
            <a:chExt cx="3397045" cy="619408"/>
          </a:xfrm>
        </p:grpSpPr>
        <p:sp>
          <p:nvSpPr>
            <p:cNvPr id="23" name="Rectangle 22">
              <a:extLst>
                <a:ext uri="{FF2B5EF4-FFF2-40B4-BE49-F238E27FC236}">
                  <a16:creationId xmlns:a16="http://schemas.microsoft.com/office/drawing/2014/main" id="{AD3BCE3C-8BFD-8FF4-E367-D4281D272328}"/>
                </a:ext>
              </a:extLst>
            </p:cNvPr>
            <p:cNvSpPr/>
            <p:nvPr/>
          </p:nvSpPr>
          <p:spPr>
            <a:xfrm>
              <a:off x="-320041" y="5400714"/>
              <a:ext cx="3397045" cy="6194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4" name="Group 23">
              <a:extLst>
                <a:ext uri="{FF2B5EF4-FFF2-40B4-BE49-F238E27FC236}">
                  <a16:creationId xmlns:a16="http://schemas.microsoft.com/office/drawing/2014/main" id="{8B569967-3B94-4E5D-D8AD-D421F98418E3}"/>
                </a:ext>
              </a:extLst>
            </p:cNvPr>
            <p:cNvGrpSpPr/>
            <p:nvPr/>
          </p:nvGrpSpPr>
          <p:grpSpPr>
            <a:xfrm>
              <a:off x="-243221" y="5447493"/>
              <a:ext cx="3196733" cy="477670"/>
              <a:chOff x="5392271" y="2419351"/>
              <a:chExt cx="3606506" cy="538901"/>
            </a:xfrm>
          </p:grpSpPr>
          <p:pic>
            <p:nvPicPr>
              <p:cNvPr id="25" name="Picture 24">
                <a:extLst>
                  <a:ext uri="{FF2B5EF4-FFF2-40B4-BE49-F238E27FC236}">
                    <a16:creationId xmlns:a16="http://schemas.microsoft.com/office/drawing/2014/main" id="{1AF500BD-8C36-B942-1B5D-810AC461C34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92271" y="2419351"/>
                <a:ext cx="3606506" cy="298010"/>
              </a:xfrm>
              <a:prstGeom prst="rect">
                <a:avLst/>
              </a:prstGeom>
            </p:spPr>
          </p:pic>
          <p:pic>
            <p:nvPicPr>
              <p:cNvPr id="26" name="Picture 25">
                <a:extLst>
                  <a:ext uri="{FF2B5EF4-FFF2-40B4-BE49-F238E27FC236}">
                    <a16:creationId xmlns:a16="http://schemas.microsoft.com/office/drawing/2014/main" id="{DC6117B1-BB5D-1561-AA60-2D1059D21590}"/>
                  </a:ext>
                </a:extLst>
              </p:cNvPr>
              <p:cNvPicPr>
                <a:picLocks noChangeAspect="1"/>
              </p:cNvPicPr>
              <p:nvPr/>
            </p:nvPicPr>
            <p:blipFill>
              <a:blip r:embed="rId4"/>
              <a:stretch>
                <a:fillRect/>
              </a:stretch>
            </p:blipFill>
            <p:spPr>
              <a:xfrm>
                <a:off x="6921752" y="2783226"/>
                <a:ext cx="2048822" cy="175026"/>
              </a:xfrm>
              <a:prstGeom prst="rect">
                <a:avLst/>
              </a:prstGeom>
            </p:spPr>
          </p:pic>
        </p:grpSp>
      </p:grpSp>
      <p:grpSp>
        <p:nvGrpSpPr>
          <p:cNvPr id="34" name="Group 33">
            <a:extLst>
              <a:ext uri="{FF2B5EF4-FFF2-40B4-BE49-F238E27FC236}">
                <a16:creationId xmlns:a16="http://schemas.microsoft.com/office/drawing/2014/main" id="{33688288-4D93-FA52-8382-21DB21F4CD4B}"/>
              </a:ext>
            </a:extLst>
          </p:cNvPr>
          <p:cNvGrpSpPr/>
          <p:nvPr/>
        </p:nvGrpSpPr>
        <p:grpSpPr>
          <a:xfrm>
            <a:off x="609599" y="1903848"/>
            <a:ext cx="5752479" cy="1172972"/>
            <a:chOff x="6066997" y="5369352"/>
            <a:chExt cx="6154006" cy="1058880"/>
          </a:xfrm>
        </p:grpSpPr>
        <p:sp>
          <p:nvSpPr>
            <p:cNvPr id="27" name="Rectangle 26">
              <a:extLst>
                <a:ext uri="{FF2B5EF4-FFF2-40B4-BE49-F238E27FC236}">
                  <a16:creationId xmlns:a16="http://schemas.microsoft.com/office/drawing/2014/main" id="{A16C6007-894D-FAE4-4DC6-146EEC9B1671}"/>
                </a:ext>
              </a:extLst>
            </p:cNvPr>
            <p:cNvSpPr/>
            <p:nvPr/>
          </p:nvSpPr>
          <p:spPr>
            <a:xfrm>
              <a:off x="6066997" y="5369352"/>
              <a:ext cx="6154006" cy="105888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A147C7D0-CB7C-A763-9DE9-CDB1F9ED3D16}"/>
                </a:ext>
              </a:extLst>
            </p:cNvPr>
            <p:cNvGrpSpPr/>
            <p:nvPr/>
          </p:nvGrpSpPr>
          <p:grpSpPr>
            <a:xfrm>
              <a:off x="6242181" y="5400713"/>
              <a:ext cx="5810597" cy="955073"/>
              <a:chOff x="1460268" y="1928133"/>
              <a:chExt cx="5810597" cy="955073"/>
            </a:xfrm>
          </p:grpSpPr>
          <p:pic>
            <p:nvPicPr>
              <p:cNvPr id="31" name="Picture 30">
                <a:extLst>
                  <a:ext uri="{FF2B5EF4-FFF2-40B4-BE49-F238E27FC236}">
                    <a16:creationId xmlns:a16="http://schemas.microsoft.com/office/drawing/2014/main" id="{62F48D61-74A8-879E-AC50-241EA812231A}"/>
                  </a:ext>
                </a:extLst>
              </p:cNvPr>
              <p:cNvPicPr>
                <a:picLocks noChangeAspect="1"/>
              </p:cNvPicPr>
              <p:nvPr/>
            </p:nvPicPr>
            <p:blipFill>
              <a:blip r:embed="rId5"/>
              <a:stretch>
                <a:fillRect/>
              </a:stretch>
            </p:blipFill>
            <p:spPr>
              <a:xfrm>
                <a:off x="1460268" y="1928133"/>
                <a:ext cx="5810597" cy="643617"/>
              </a:xfrm>
              <a:prstGeom prst="rect">
                <a:avLst/>
              </a:prstGeom>
            </p:spPr>
          </p:pic>
          <p:pic>
            <p:nvPicPr>
              <p:cNvPr id="30" name="Picture 29">
                <a:extLst>
                  <a:ext uri="{FF2B5EF4-FFF2-40B4-BE49-F238E27FC236}">
                    <a16:creationId xmlns:a16="http://schemas.microsoft.com/office/drawing/2014/main" id="{18605681-F8C6-4177-313E-B10A0A731965}"/>
                  </a:ext>
                </a:extLst>
              </p:cNvPr>
              <p:cNvPicPr>
                <a:picLocks noChangeAspect="1"/>
              </p:cNvPicPr>
              <p:nvPr/>
            </p:nvPicPr>
            <p:blipFill>
              <a:blip r:embed="rId6"/>
              <a:stretch>
                <a:fillRect/>
              </a:stretch>
            </p:blipFill>
            <p:spPr>
              <a:xfrm>
                <a:off x="4071504" y="2571750"/>
                <a:ext cx="3070070" cy="311456"/>
              </a:xfrm>
              <a:prstGeom prst="rect">
                <a:avLst/>
              </a:prstGeom>
            </p:spPr>
          </p:pic>
        </p:grpSp>
      </p:grpSp>
      <p:grpSp>
        <p:nvGrpSpPr>
          <p:cNvPr id="39" name="Group 38">
            <a:extLst>
              <a:ext uri="{FF2B5EF4-FFF2-40B4-BE49-F238E27FC236}">
                <a16:creationId xmlns:a16="http://schemas.microsoft.com/office/drawing/2014/main" id="{2353BDAF-F9B7-16E6-CC62-8383C11DBEAB}"/>
              </a:ext>
            </a:extLst>
          </p:cNvPr>
          <p:cNvGrpSpPr/>
          <p:nvPr/>
        </p:nvGrpSpPr>
        <p:grpSpPr>
          <a:xfrm>
            <a:off x="609598" y="4621190"/>
            <a:ext cx="5752477" cy="552301"/>
            <a:chOff x="6830568" y="4195332"/>
            <a:chExt cx="3317300" cy="285009"/>
          </a:xfrm>
        </p:grpSpPr>
        <p:sp>
          <p:nvSpPr>
            <p:cNvPr id="38" name="Rectangle 37">
              <a:extLst>
                <a:ext uri="{FF2B5EF4-FFF2-40B4-BE49-F238E27FC236}">
                  <a16:creationId xmlns:a16="http://schemas.microsoft.com/office/drawing/2014/main" id="{46A8D9D3-8624-E51B-7707-715C2778C4CC}"/>
                </a:ext>
              </a:extLst>
            </p:cNvPr>
            <p:cNvSpPr/>
            <p:nvPr/>
          </p:nvSpPr>
          <p:spPr>
            <a:xfrm>
              <a:off x="6830568" y="4195332"/>
              <a:ext cx="3317300" cy="2850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37" name="Group 36">
              <a:extLst>
                <a:ext uri="{FF2B5EF4-FFF2-40B4-BE49-F238E27FC236}">
                  <a16:creationId xmlns:a16="http://schemas.microsoft.com/office/drawing/2014/main" id="{A10C51DC-CB4E-021E-3213-3FE1E90B490C}"/>
                </a:ext>
              </a:extLst>
            </p:cNvPr>
            <p:cNvGrpSpPr/>
            <p:nvPr/>
          </p:nvGrpSpPr>
          <p:grpSpPr>
            <a:xfrm>
              <a:off x="6910777" y="4242715"/>
              <a:ext cx="3193343" cy="199860"/>
              <a:chOff x="6910777" y="4242715"/>
              <a:chExt cx="3193343" cy="199860"/>
            </a:xfrm>
          </p:grpSpPr>
          <p:pic>
            <p:nvPicPr>
              <p:cNvPr id="35" name="Picture 34">
                <a:extLst>
                  <a:ext uri="{FF2B5EF4-FFF2-40B4-BE49-F238E27FC236}">
                    <a16:creationId xmlns:a16="http://schemas.microsoft.com/office/drawing/2014/main" id="{DBDAD072-742D-72AB-E6E9-C1AE31BD19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10777" y="4242715"/>
                <a:ext cx="3193343" cy="99930"/>
              </a:xfrm>
              <a:prstGeom prst="rect">
                <a:avLst/>
              </a:prstGeom>
            </p:spPr>
          </p:pic>
          <p:pic>
            <p:nvPicPr>
              <p:cNvPr id="36" name="Picture 35">
                <a:extLst>
                  <a:ext uri="{FF2B5EF4-FFF2-40B4-BE49-F238E27FC236}">
                    <a16:creationId xmlns:a16="http://schemas.microsoft.com/office/drawing/2014/main" id="{F8EB06B2-5929-F262-6CB5-EB3588DDB6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6580" y="4342645"/>
                <a:ext cx="1022149" cy="99930"/>
              </a:xfrm>
              <a:prstGeom prst="rect">
                <a:avLst/>
              </a:prstGeom>
            </p:spPr>
          </p:pic>
        </p:grpSp>
      </p:grpSp>
      <p:sp>
        <p:nvSpPr>
          <p:cNvPr id="2" name="TextBox 1">
            <a:extLst>
              <a:ext uri="{FF2B5EF4-FFF2-40B4-BE49-F238E27FC236}">
                <a16:creationId xmlns:a16="http://schemas.microsoft.com/office/drawing/2014/main" id="{4C9AB351-494F-8A60-26C6-DA39D9EB87A7}"/>
              </a:ext>
            </a:extLst>
          </p:cNvPr>
          <p:cNvSpPr txBox="1"/>
          <p:nvPr/>
        </p:nvSpPr>
        <p:spPr>
          <a:xfrm>
            <a:off x="238689" y="6488744"/>
            <a:ext cx="11932280" cy="276999"/>
          </a:xfrm>
          <a:prstGeom prst="rect">
            <a:avLst/>
          </a:prstGeom>
          <a:noFill/>
        </p:spPr>
        <p:txBody>
          <a:bodyPr wrap="square" rtlCol="0">
            <a:spAutoFit/>
          </a:bodyPr>
          <a:lstStyle/>
          <a:p>
            <a:r>
              <a:rPr lang="en-US" sz="1200" dirty="0">
                <a:solidFill>
                  <a:schemeClr val="bg1">
                    <a:lumMod val="65000"/>
                  </a:schemeClr>
                </a:solidFill>
              </a:rPr>
              <a:t>Amir R, et al. </a:t>
            </a:r>
            <a:r>
              <a:rPr lang="en-US" sz="1200" i="1" dirty="0">
                <a:solidFill>
                  <a:schemeClr val="bg1">
                    <a:lumMod val="65000"/>
                  </a:schemeClr>
                </a:solidFill>
              </a:rPr>
              <a:t>Nat Genet. </a:t>
            </a:r>
            <a:r>
              <a:rPr lang="en-US" sz="1200" dirty="0">
                <a:solidFill>
                  <a:schemeClr val="bg1">
                    <a:lumMod val="65000"/>
                  </a:schemeClr>
                </a:solidFill>
              </a:rPr>
              <a:t>1999;23:185-8; </a:t>
            </a:r>
            <a:r>
              <a:rPr lang="en-US" sz="1200" dirty="0" err="1">
                <a:solidFill>
                  <a:schemeClr val="bg1">
                    <a:lumMod val="65000"/>
                  </a:schemeClr>
                </a:solidFill>
              </a:rPr>
              <a:t>Laurvick</a:t>
            </a:r>
            <a:r>
              <a:rPr lang="en-US" sz="1200" dirty="0">
                <a:solidFill>
                  <a:schemeClr val="bg1">
                    <a:lumMod val="65000"/>
                  </a:schemeClr>
                </a:solidFill>
              </a:rPr>
              <a:t> CL, et al. </a:t>
            </a:r>
            <a:r>
              <a:rPr lang="en-US" sz="1200" i="1" dirty="0">
                <a:solidFill>
                  <a:schemeClr val="bg1">
                    <a:lumMod val="65000"/>
                  </a:schemeClr>
                </a:solidFill>
              </a:rPr>
              <a:t>J </a:t>
            </a:r>
            <a:r>
              <a:rPr lang="en-US" sz="1200" i="1" dirty="0" err="1">
                <a:solidFill>
                  <a:schemeClr val="bg1">
                    <a:lumMod val="65000"/>
                  </a:schemeClr>
                </a:solidFill>
              </a:rPr>
              <a:t>Pediatr</a:t>
            </a:r>
            <a:r>
              <a:rPr lang="en-US" sz="1200" i="1" dirty="0">
                <a:solidFill>
                  <a:schemeClr val="bg1">
                    <a:lumMod val="65000"/>
                  </a:schemeClr>
                </a:solidFill>
              </a:rPr>
              <a:t>. </a:t>
            </a:r>
            <a:r>
              <a:rPr lang="en-US" sz="1200" dirty="0">
                <a:solidFill>
                  <a:schemeClr val="bg1">
                    <a:lumMod val="65000"/>
                  </a:schemeClr>
                </a:solidFill>
              </a:rPr>
              <a:t>2006;148(3):347-52; </a:t>
            </a:r>
            <a:r>
              <a:rPr lang="en-US" sz="1200" dirty="0" err="1">
                <a:solidFill>
                  <a:schemeClr val="bg1">
                    <a:lumMod val="65000"/>
                  </a:schemeClr>
                </a:solidFill>
              </a:rPr>
              <a:t>Neul</a:t>
            </a:r>
            <a:r>
              <a:rPr lang="en-US" sz="1200" dirty="0">
                <a:solidFill>
                  <a:schemeClr val="bg1">
                    <a:lumMod val="65000"/>
                  </a:schemeClr>
                </a:solidFill>
              </a:rPr>
              <a:t> JL, et al. </a:t>
            </a:r>
            <a:r>
              <a:rPr lang="en-US" sz="1200" i="1" dirty="0">
                <a:solidFill>
                  <a:schemeClr val="bg1">
                    <a:lumMod val="65000"/>
                  </a:schemeClr>
                </a:solidFill>
              </a:rPr>
              <a:t>Am J Med Genet. </a:t>
            </a:r>
            <a:r>
              <a:rPr lang="en-US" sz="1200" dirty="0">
                <a:solidFill>
                  <a:schemeClr val="bg1">
                    <a:lumMod val="65000"/>
                  </a:schemeClr>
                </a:solidFill>
              </a:rPr>
              <a:t>2019;180(1):55-67.</a:t>
            </a:r>
          </a:p>
        </p:txBody>
      </p:sp>
      <p:sp>
        <p:nvSpPr>
          <p:cNvPr id="10" name="Title 9">
            <a:extLst>
              <a:ext uri="{FF2B5EF4-FFF2-40B4-BE49-F238E27FC236}">
                <a16:creationId xmlns:a16="http://schemas.microsoft.com/office/drawing/2014/main" id="{355901FF-95AE-2D6B-A374-E529583E0557}"/>
              </a:ext>
            </a:extLst>
          </p:cNvPr>
          <p:cNvSpPr>
            <a:spLocks noGrp="1"/>
          </p:cNvSpPr>
          <p:nvPr>
            <p:ph type="title"/>
          </p:nvPr>
        </p:nvSpPr>
        <p:spPr/>
        <p:txBody>
          <a:bodyPr/>
          <a:lstStyle/>
          <a:p>
            <a:r>
              <a:rPr lang="en-US" sz="3200" b="1" dirty="0"/>
              <a:t>What Is Rett Syndrome (RTT)?</a:t>
            </a:r>
            <a:br>
              <a:rPr lang="en-US" sz="3200" b="1" dirty="0"/>
            </a:br>
            <a:endParaRPr lang="en-US" dirty="0"/>
          </a:p>
        </p:txBody>
      </p:sp>
      <p:sp>
        <p:nvSpPr>
          <p:cNvPr id="5" name="Content Placeholder 4">
            <a:extLst>
              <a:ext uri="{FF2B5EF4-FFF2-40B4-BE49-F238E27FC236}">
                <a16:creationId xmlns:a16="http://schemas.microsoft.com/office/drawing/2014/main" id="{D77806B4-D080-5033-FE0E-E87489BFBAD9}"/>
              </a:ext>
            </a:extLst>
          </p:cNvPr>
          <p:cNvSpPr>
            <a:spLocks noGrp="1"/>
          </p:cNvSpPr>
          <p:nvPr>
            <p:ph sz="half" idx="2"/>
          </p:nvPr>
        </p:nvSpPr>
        <p:spPr>
          <a:xfrm>
            <a:off x="6678202" y="1496291"/>
            <a:ext cx="4446998" cy="4680672"/>
          </a:xfrm>
        </p:spPr>
        <p:txBody>
          <a:bodyPr/>
          <a:lstStyle/>
          <a:p>
            <a:r>
              <a:rPr lang="en-US" dirty="0"/>
              <a:t>Majority of cases have mutation in X-linked gene </a:t>
            </a:r>
            <a:r>
              <a:rPr lang="en-US" i="1" dirty="0"/>
              <a:t>MECP2</a:t>
            </a:r>
          </a:p>
          <a:p>
            <a:r>
              <a:rPr lang="en-US" dirty="0"/>
              <a:t>There are people who clinically have RTT but do not have mutations in </a:t>
            </a:r>
            <a:r>
              <a:rPr lang="en-US" i="1" dirty="0"/>
              <a:t>MECP2</a:t>
            </a:r>
          </a:p>
          <a:p>
            <a:r>
              <a:rPr lang="en-US" dirty="0"/>
              <a:t>Occurs mostly, but not exclusively, in girls</a:t>
            </a:r>
          </a:p>
          <a:p>
            <a:r>
              <a:rPr lang="en-US" dirty="0"/>
              <a:t>~1:10,000 live female births</a:t>
            </a:r>
          </a:p>
        </p:txBody>
      </p:sp>
    </p:spTree>
    <p:extLst>
      <p:ext uri="{BB962C8B-B14F-4D97-AF65-F5344CB8AC3E}">
        <p14:creationId xmlns:p14="http://schemas.microsoft.com/office/powerpoint/2010/main" val="236768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AEB195-CC9F-6B8D-D434-C61F7C047FD5}"/>
              </a:ext>
            </a:extLst>
          </p:cNvPr>
          <p:cNvGrpSpPr/>
          <p:nvPr/>
        </p:nvGrpSpPr>
        <p:grpSpPr>
          <a:xfrm>
            <a:off x="2993696" y="5036511"/>
            <a:ext cx="5686095" cy="892387"/>
            <a:chOff x="184804" y="778144"/>
            <a:chExt cx="7847087" cy="1068944"/>
          </a:xfrm>
        </p:grpSpPr>
        <p:sp>
          <p:nvSpPr>
            <p:cNvPr id="8" name="Rectangle 7">
              <a:extLst>
                <a:ext uri="{FF2B5EF4-FFF2-40B4-BE49-F238E27FC236}">
                  <a16:creationId xmlns:a16="http://schemas.microsoft.com/office/drawing/2014/main" id="{44003EEE-B00F-D5E8-57A8-71F4EF940EE0}"/>
                </a:ext>
              </a:extLst>
            </p:cNvPr>
            <p:cNvSpPr/>
            <p:nvPr/>
          </p:nvSpPr>
          <p:spPr>
            <a:xfrm>
              <a:off x="184804" y="778144"/>
              <a:ext cx="7847087" cy="106894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7" name="Group 6">
              <a:extLst>
                <a:ext uri="{FF2B5EF4-FFF2-40B4-BE49-F238E27FC236}">
                  <a16:creationId xmlns:a16="http://schemas.microsoft.com/office/drawing/2014/main" id="{A7F97941-657D-8FF0-1F89-AA411D1570A8}"/>
                </a:ext>
              </a:extLst>
            </p:cNvPr>
            <p:cNvGrpSpPr/>
            <p:nvPr/>
          </p:nvGrpSpPr>
          <p:grpSpPr>
            <a:xfrm>
              <a:off x="259492" y="900141"/>
              <a:ext cx="7677500" cy="874685"/>
              <a:chOff x="259492" y="900141"/>
              <a:chExt cx="7677500" cy="874685"/>
            </a:xfrm>
          </p:grpSpPr>
          <p:pic>
            <p:nvPicPr>
              <p:cNvPr id="4" name="Picture 3">
                <a:extLst>
                  <a:ext uri="{FF2B5EF4-FFF2-40B4-BE49-F238E27FC236}">
                    <a16:creationId xmlns:a16="http://schemas.microsoft.com/office/drawing/2014/main" id="{AAED4604-8AA0-1871-C144-68D7948C20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492" y="900141"/>
                <a:ext cx="7677500" cy="607528"/>
              </a:xfrm>
              <a:prstGeom prst="rect">
                <a:avLst/>
              </a:prstGeom>
            </p:spPr>
          </p:pic>
          <p:pic>
            <p:nvPicPr>
              <p:cNvPr id="5" name="Picture 4">
                <a:extLst>
                  <a:ext uri="{FF2B5EF4-FFF2-40B4-BE49-F238E27FC236}">
                    <a16:creationId xmlns:a16="http://schemas.microsoft.com/office/drawing/2014/main" id="{A21342A6-BE5A-2049-231D-4BDA0CB9A36C}"/>
                  </a:ext>
                </a:extLst>
              </p:cNvPr>
              <p:cNvPicPr>
                <a:picLocks noChangeAspect="1"/>
              </p:cNvPicPr>
              <p:nvPr/>
            </p:nvPicPr>
            <p:blipFill>
              <a:blip r:embed="rId3"/>
              <a:stretch>
                <a:fillRect/>
              </a:stretch>
            </p:blipFill>
            <p:spPr>
              <a:xfrm>
                <a:off x="2257597" y="1516772"/>
                <a:ext cx="3776191" cy="258054"/>
              </a:xfrm>
              <a:prstGeom prst="rect">
                <a:avLst/>
              </a:prstGeom>
            </p:spPr>
          </p:pic>
        </p:grpSp>
      </p:grpSp>
      <p:sp>
        <p:nvSpPr>
          <p:cNvPr id="2" name="TextBox 1">
            <a:extLst>
              <a:ext uri="{FF2B5EF4-FFF2-40B4-BE49-F238E27FC236}">
                <a16:creationId xmlns:a16="http://schemas.microsoft.com/office/drawing/2014/main" id="{0009BDA9-DE6F-9C01-AD19-E2D6E1F93B17}"/>
              </a:ext>
            </a:extLst>
          </p:cNvPr>
          <p:cNvSpPr txBox="1"/>
          <p:nvPr/>
        </p:nvSpPr>
        <p:spPr>
          <a:xfrm>
            <a:off x="196193" y="6376276"/>
            <a:ext cx="11281103" cy="276999"/>
          </a:xfrm>
          <a:prstGeom prst="rect">
            <a:avLst/>
          </a:prstGeom>
          <a:noFill/>
        </p:spPr>
        <p:txBody>
          <a:bodyPr wrap="square" rtlCol="0">
            <a:spAutoFit/>
          </a:bodyPr>
          <a:lstStyle/>
          <a:p>
            <a:r>
              <a:rPr lang="en-US" sz="1200" dirty="0" err="1">
                <a:solidFill>
                  <a:schemeClr val="bg1">
                    <a:lumMod val="65000"/>
                  </a:schemeClr>
                </a:solidFill>
              </a:rPr>
              <a:t>Tarquino</a:t>
            </a:r>
            <a:r>
              <a:rPr lang="en-US" sz="1200" dirty="0">
                <a:solidFill>
                  <a:schemeClr val="bg1">
                    <a:lumMod val="65000"/>
                  </a:schemeClr>
                </a:solidFill>
              </a:rPr>
              <a:t> DC, et al. </a:t>
            </a:r>
            <a:r>
              <a:rPr lang="en-US" sz="1200" i="1" dirty="0" err="1">
                <a:solidFill>
                  <a:schemeClr val="bg1">
                    <a:lumMod val="65000"/>
                  </a:schemeClr>
                </a:solidFill>
              </a:rPr>
              <a:t>Pediatr</a:t>
            </a:r>
            <a:r>
              <a:rPr lang="en-US" sz="1200" i="1" dirty="0">
                <a:solidFill>
                  <a:schemeClr val="bg1">
                    <a:lumMod val="65000"/>
                  </a:schemeClr>
                </a:solidFill>
              </a:rPr>
              <a:t> Neurol. </a:t>
            </a:r>
            <a:r>
              <a:rPr lang="en-US" sz="1200" dirty="0">
                <a:solidFill>
                  <a:schemeClr val="bg1">
                    <a:lumMod val="65000"/>
                  </a:schemeClr>
                </a:solidFill>
              </a:rPr>
              <a:t>2015;52(6):585-91. </a:t>
            </a:r>
          </a:p>
        </p:txBody>
      </p:sp>
      <p:sp>
        <p:nvSpPr>
          <p:cNvPr id="14" name="Title 13">
            <a:extLst>
              <a:ext uri="{FF2B5EF4-FFF2-40B4-BE49-F238E27FC236}">
                <a16:creationId xmlns:a16="http://schemas.microsoft.com/office/drawing/2014/main" id="{5B5C6DEC-B417-5FB1-4D69-8C1BADBB7C5E}"/>
              </a:ext>
            </a:extLst>
          </p:cNvPr>
          <p:cNvSpPr>
            <a:spLocks noGrp="1"/>
          </p:cNvSpPr>
          <p:nvPr>
            <p:ph type="title"/>
          </p:nvPr>
        </p:nvSpPr>
        <p:spPr/>
        <p:txBody>
          <a:bodyPr/>
          <a:lstStyle/>
          <a:p>
            <a:r>
              <a:rPr lang="en-US" sz="3200" b="1" dirty="0"/>
              <a:t>Challenges in Diagnosis</a:t>
            </a:r>
            <a:endParaRPr lang="en-US" dirty="0"/>
          </a:p>
        </p:txBody>
      </p:sp>
      <p:sp>
        <p:nvSpPr>
          <p:cNvPr id="6" name="Content Placeholder 5">
            <a:extLst>
              <a:ext uri="{FF2B5EF4-FFF2-40B4-BE49-F238E27FC236}">
                <a16:creationId xmlns:a16="http://schemas.microsoft.com/office/drawing/2014/main" id="{4404B6D7-985B-C096-BBA6-ECE13FCA011A}"/>
              </a:ext>
            </a:extLst>
          </p:cNvPr>
          <p:cNvSpPr>
            <a:spLocks noGrp="1"/>
          </p:cNvSpPr>
          <p:nvPr>
            <p:ph idx="1"/>
          </p:nvPr>
        </p:nvSpPr>
        <p:spPr/>
        <p:txBody>
          <a:bodyPr/>
          <a:lstStyle/>
          <a:p>
            <a:pPr>
              <a:lnSpc>
                <a:spcPct val="150000"/>
              </a:lnSpc>
            </a:pPr>
            <a:r>
              <a:rPr lang="en-US" dirty="0"/>
              <a:t>Regression typically occurs between 18-30 months of life.</a:t>
            </a:r>
          </a:p>
          <a:p>
            <a:pPr>
              <a:lnSpc>
                <a:spcPct val="150000"/>
              </a:lnSpc>
            </a:pPr>
            <a:r>
              <a:rPr lang="en-US" dirty="0"/>
              <a:t>Average age of diagnosis is 2.7 years </a:t>
            </a:r>
          </a:p>
          <a:p>
            <a:pPr lvl="1">
              <a:lnSpc>
                <a:spcPct val="150000"/>
              </a:lnSpc>
            </a:pPr>
            <a:r>
              <a:rPr lang="en-US" dirty="0"/>
              <a:t>Less likely to be diagnosed by a pediatrician than by a specialist</a:t>
            </a:r>
          </a:p>
          <a:p>
            <a:pPr lvl="1">
              <a:lnSpc>
                <a:spcPct val="150000"/>
              </a:lnSpc>
            </a:pPr>
            <a:r>
              <a:rPr lang="en-US" dirty="0"/>
              <a:t>Earlier diagnosis with marked delay in acquisition of basic gross motor skills </a:t>
            </a:r>
          </a:p>
          <a:p>
            <a:pPr lvl="1">
              <a:lnSpc>
                <a:spcPct val="150000"/>
              </a:lnSpc>
            </a:pPr>
            <a:r>
              <a:rPr lang="en-US" dirty="0"/>
              <a:t>Later diagnosis with normal head circumference</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23861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B4C05F-3746-1B63-3988-D35B0DB408BE}"/>
              </a:ext>
            </a:extLst>
          </p:cNvPr>
          <p:cNvGrpSpPr/>
          <p:nvPr/>
        </p:nvGrpSpPr>
        <p:grpSpPr>
          <a:xfrm>
            <a:off x="7031432" y="5236897"/>
            <a:ext cx="4550968" cy="615553"/>
            <a:chOff x="280894" y="2647576"/>
            <a:chExt cx="4533538" cy="572209"/>
          </a:xfrm>
        </p:grpSpPr>
        <p:sp>
          <p:nvSpPr>
            <p:cNvPr id="3" name="Rectangle 2">
              <a:extLst>
                <a:ext uri="{FF2B5EF4-FFF2-40B4-BE49-F238E27FC236}">
                  <a16:creationId xmlns:a16="http://schemas.microsoft.com/office/drawing/2014/main" id="{3033AB5D-92D0-683E-C176-A23C9566AE20}"/>
                </a:ext>
              </a:extLst>
            </p:cNvPr>
            <p:cNvSpPr/>
            <p:nvPr/>
          </p:nvSpPr>
          <p:spPr>
            <a:xfrm>
              <a:off x="280894" y="2647576"/>
              <a:ext cx="4533538" cy="5722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82F7865D-0A94-3A27-F59C-A4D2C2352F08}"/>
                </a:ext>
              </a:extLst>
            </p:cNvPr>
            <p:cNvGrpSpPr/>
            <p:nvPr/>
          </p:nvGrpSpPr>
          <p:grpSpPr>
            <a:xfrm>
              <a:off x="326434" y="2725270"/>
              <a:ext cx="4446166" cy="488539"/>
              <a:chOff x="368266" y="2731246"/>
              <a:chExt cx="4446166" cy="488539"/>
            </a:xfrm>
          </p:grpSpPr>
          <p:pic>
            <p:nvPicPr>
              <p:cNvPr id="12" name="Picture 11">
                <a:extLst>
                  <a:ext uri="{FF2B5EF4-FFF2-40B4-BE49-F238E27FC236}">
                    <a16:creationId xmlns:a16="http://schemas.microsoft.com/office/drawing/2014/main" id="{E57F0423-3DC5-3598-AF41-68E6EEAA49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8266" y="2731246"/>
                <a:ext cx="4446166" cy="488539"/>
              </a:xfrm>
              <a:prstGeom prst="rect">
                <a:avLst/>
              </a:prstGeom>
            </p:spPr>
          </p:pic>
          <p:pic>
            <p:nvPicPr>
              <p:cNvPr id="13" name="Picture 12">
                <a:extLst>
                  <a:ext uri="{FF2B5EF4-FFF2-40B4-BE49-F238E27FC236}">
                    <a16:creationId xmlns:a16="http://schemas.microsoft.com/office/drawing/2014/main" id="{49D4EE0A-EF19-91E3-2266-E0208863AB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7"/>
              <a:stretch/>
            </p:blipFill>
            <p:spPr>
              <a:xfrm>
                <a:off x="2659300" y="3057486"/>
                <a:ext cx="2155132" cy="110112"/>
              </a:xfrm>
              <a:prstGeom prst="rect">
                <a:avLst/>
              </a:prstGeom>
            </p:spPr>
          </p:pic>
        </p:grpSp>
      </p:grpSp>
      <p:grpSp>
        <p:nvGrpSpPr>
          <p:cNvPr id="14" name="Group 13">
            <a:extLst>
              <a:ext uri="{FF2B5EF4-FFF2-40B4-BE49-F238E27FC236}">
                <a16:creationId xmlns:a16="http://schemas.microsoft.com/office/drawing/2014/main" id="{4846D23A-3580-2606-1312-5386E12DCCD5}"/>
              </a:ext>
            </a:extLst>
          </p:cNvPr>
          <p:cNvGrpSpPr/>
          <p:nvPr/>
        </p:nvGrpSpPr>
        <p:grpSpPr>
          <a:xfrm>
            <a:off x="6967500" y="1553157"/>
            <a:ext cx="4614900" cy="3403707"/>
            <a:chOff x="3968749" y="1441450"/>
            <a:chExt cx="4527551" cy="3339283"/>
          </a:xfrm>
        </p:grpSpPr>
        <p:grpSp>
          <p:nvGrpSpPr>
            <p:cNvPr id="15" name="Group 14">
              <a:extLst>
                <a:ext uri="{FF2B5EF4-FFF2-40B4-BE49-F238E27FC236}">
                  <a16:creationId xmlns:a16="http://schemas.microsoft.com/office/drawing/2014/main" id="{85B14E1B-85DA-0CC6-AF49-AF35962BF43E}"/>
                </a:ext>
              </a:extLst>
            </p:cNvPr>
            <p:cNvGrpSpPr/>
            <p:nvPr/>
          </p:nvGrpSpPr>
          <p:grpSpPr>
            <a:xfrm>
              <a:off x="3968749" y="1441450"/>
              <a:ext cx="4527551" cy="3339283"/>
              <a:chOff x="3968749" y="1441450"/>
              <a:chExt cx="4527551" cy="3339283"/>
            </a:xfrm>
          </p:grpSpPr>
          <p:pic>
            <p:nvPicPr>
              <p:cNvPr id="18" name="Picture 17">
                <a:extLst>
                  <a:ext uri="{FF2B5EF4-FFF2-40B4-BE49-F238E27FC236}">
                    <a16:creationId xmlns:a16="http://schemas.microsoft.com/office/drawing/2014/main" id="{3EEC152D-4DFC-CF0E-6E2D-68046ABD53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6097" t="2846" b="66619"/>
              <a:stretch/>
            </p:blipFill>
            <p:spPr bwMode="auto">
              <a:xfrm>
                <a:off x="3968749" y="1441450"/>
                <a:ext cx="4527551" cy="3339283"/>
              </a:xfrm>
              <a:prstGeom prst="rect">
                <a:avLst/>
              </a:prstGeom>
              <a:noFill/>
              <a:ln>
                <a:noFill/>
              </a:ln>
            </p:spPr>
          </p:pic>
          <p:sp>
            <p:nvSpPr>
              <p:cNvPr id="19" name="Rectangle 18">
                <a:extLst>
                  <a:ext uri="{FF2B5EF4-FFF2-40B4-BE49-F238E27FC236}">
                    <a16:creationId xmlns:a16="http://schemas.microsoft.com/office/drawing/2014/main" id="{B0C09B34-989D-DF4D-BFF8-0C994C7ACD6F}"/>
                  </a:ext>
                </a:extLst>
              </p:cNvPr>
              <p:cNvSpPr/>
              <p:nvPr/>
            </p:nvSpPr>
            <p:spPr>
              <a:xfrm>
                <a:off x="4019550" y="1441450"/>
                <a:ext cx="184150" cy="17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86AE0163-E993-E6DB-7EE6-1C1034E69871}"/>
                  </a:ext>
                </a:extLst>
              </p:cNvPr>
              <p:cNvSpPr/>
              <p:nvPr/>
            </p:nvSpPr>
            <p:spPr>
              <a:xfrm>
                <a:off x="6718300" y="1873250"/>
                <a:ext cx="1479550" cy="81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A16FAC14-8037-7976-5A01-592A38116D7F}"/>
                  </a:ext>
                </a:extLst>
              </p:cNvPr>
              <p:cNvSpPr/>
              <p:nvPr/>
            </p:nvSpPr>
            <p:spPr>
              <a:xfrm>
                <a:off x="5994400" y="3270250"/>
                <a:ext cx="577850" cy="374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3C34836F-1F88-CE0E-22CC-C26B33E41B2F}"/>
                  </a:ext>
                </a:extLst>
              </p:cNvPr>
              <p:cNvSpPr/>
              <p:nvPr/>
            </p:nvSpPr>
            <p:spPr>
              <a:xfrm>
                <a:off x="6743700" y="2511424"/>
                <a:ext cx="577850" cy="49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5AA9F9EB-5085-8558-8BAD-9D491BE81B73}"/>
                  </a:ext>
                </a:extLst>
              </p:cNvPr>
              <p:cNvSpPr/>
              <p:nvPr/>
            </p:nvSpPr>
            <p:spPr>
              <a:xfrm>
                <a:off x="6610350" y="2784475"/>
                <a:ext cx="234950" cy="49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92CA1509-6064-C8D7-31CF-91B114650426}"/>
                  </a:ext>
                </a:extLst>
              </p:cNvPr>
              <p:cNvSpPr/>
              <p:nvPr/>
            </p:nvSpPr>
            <p:spPr>
              <a:xfrm rot="18744385">
                <a:off x="5705474" y="3562350"/>
                <a:ext cx="577850" cy="374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48F7014A-989B-D21E-5A8D-B26E717C444C}"/>
                  </a:ext>
                </a:extLst>
              </p:cNvPr>
              <p:cNvSpPr/>
              <p:nvPr/>
            </p:nvSpPr>
            <p:spPr>
              <a:xfrm rot="16200000">
                <a:off x="5588393" y="3806102"/>
                <a:ext cx="489009" cy="153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EFE5CEC5-3C7E-F8DD-2306-8FD2DE94DB1D}"/>
                  </a:ext>
                </a:extLst>
              </p:cNvPr>
              <p:cNvSpPr/>
              <p:nvPr/>
            </p:nvSpPr>
            <p:spPr>
              <a:xfrm>
                <a:off x="6610350" y="4050606"/>
                <a:ext cx="1587500" cy="153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CE860170-A7E9-11CD-E2BB-EBA3226F6A22}"/>
                  </a:ext>
                </a:extLst>
              </p:cNvPr>
              <p:cNvSpPr/>
              <p:nvPr/>
            </p:nvSpPr>
            <p:spPr>
              <a:xfrm>
                <a:off x="5917035" y="4127441"/>
                <a:ext cx="666328" cy="76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16" name="Picture 15">
              <a:extLst>
                <a:ext uri="{FF2B5EF4-FFF2-40B4-BE49-F238E27FC236}">
                  <a16:creationId xmlns:a16="http://schemas.microsoft.com/office/drawing/2014/main" id="{FB1B668E-46C1-5849-514F-EE0297AD1F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9851"/>
            <a:stretch/>
          </p:blipFill>
          <p:spPr>
            <a:xfrm>
              <a:off x="6743700" y="3556005"/>
              <a:ext cx="954848" cy="473070"/>
            </a:xfrm>
            <a:prstGeom prst="rect">
              <a:avLst/>
            </a:prstGeom>
          </p:spPr>
        </p:pic>
        <p:pic>
          <p:nvPicPr>
            <p:cNvPr id="17" name="Picture 16">
              <a:extLst>
                <a:ext uri="{FF2B5EF4-FFF2-40B4-BE49-F238E27FC236}">
                  <a16:creationId xmlns:a16="http://schemas.microsoft.com/office/drawing/2014/main" id="{81531D82-DFFA-116A-82A3-25153F327D3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720327" y="1764089"/>
              <a:ext cx="1785200" cy="326332"/>
            </a:xfrm>
            <a:prstGeom prst="rect">
              <a:avLst/>
            </a:prstGeom>
          </p:spPr>
        </p:pic>
      </p:grpSp>
      <p:sp>
        <p:nvSpPr>
          <p:cNvPr id="4" name="TextBox 3">
            <a:extLst>
              <a:ext uri="{FF2B5EF4-FFF2-40B4-BE49-F238E27FC236}">
                <a16:creationId xmlns:a16="http://schemas.microsoft.com/office/drawing/2014/main" id="{39517CA4-3E0A-D53C-0864-B14C232C4879}"/>
              </a:ext>
            </a:extLst>
          </p:cNvPr>
          <p:cNvSpPr txBox="1"/>
          <p:nvPr/>
        </p:nvSpPr>
        <p:spPr>
          <a:xfrm>
            <a:off x="130415" y="6412515"/>
            <a:ext cx="9591100" cy="276999"/>
          </a:xfrm>
          <a:prstGeom prst="rect">
            <a:avLst/>
          </a:prstGeom>
          <a:noFill/>
        </p:spPr>
        <p:txBody>
          <a:bodyPr wrap="square" rtlCol="0">
            <a:spAutoFit/>
          </a:bodyPr>
          <a:lstStyle/>
          <a:p>
            <a:r>
              <a:rPr lang="en-US" sz="1200" dirty="0" err="1">
                <a:solidFill>
                  <a:schemeClr val="bg1">
                    <a:lumMod val="65000"/>
                  </a:schemeClr>
                </a:solidFill>
              </a:rPr>
              <a:t>Neul</a:t>
            </a:r>
            <a:r>
              <a:rPr lang="en-US" sz="1200" dirty="0">
                <a:solidFill>
                  <a:schemeClr val="bg1">
                    <a:lumMod val="65000"/>
                  </a:schemeClr>
                </a:solidFill>
              </a:rPr>
              <a:t> JL, et al. </a:t>
            </a:r>
            <a:r>
              <a:rPr lang="en-US" sz="1200" i="1" dirty="0">
                <a:solidFill>
                  <a:schemeClr val="bg1">
                    <a:lumMod val="65000"/>
                  </a:schemeClr>
                </a:solidFill>
              </a:rPr>
              <a:t>J </a:t>
            </a:r>
            <a:r>
              <a:rPr lang="en-US" sz="1200" i="1" dirty="0" err="1">
                <a:solidFill>
                  <a:schemeClr val="bg1">
                    <a:lumMod val="65000"/>
                  </a:schemeClr>
                </a:solidFill>
              </a:rPr>
              <a:t>Neurodev</a:t>
            </a:r>
            <a:r>
              <a:rPr lang="en-US" sz="1200" i="1" dirty="0">
                <a:solidFill>
                  <a:schemeClr val="bg1">
                    <a:lumMod val="65000"/>
                  </a:schemeClr>
                </a:solidFill>
              </a:rPr>
              <a:t> </a:t>
            </a:r>
            <a:r>
              <a:rPr lang="en-US" sz="1200" i="1" dirty="0" err="1">
                <a:solidFill>
                  <a:schemeClr val="bg1">
                    <a:lumMod val="65000"/>
                  </a:schemeClr>
                </a:solidFill>
              </a:rPr>
              <a:t>Disord</a:t>
            </a:r>
            <a:r>
              <a:rPr lang="en-US" sz="1200" i="1" dirty="0">
                <a:solidFill>
                  <a:schemeClr val="bg1">
                    <a:lumMod val="65000"/>
                  </a:schemeClr>
                </a:solidFill>
              </a:rPr>
              <a:t>. </a:t>
            </a:r>
            <a:r>
              <a:rPr lang="en-US" sz="1200" dirty="0">
                <a:solidFill>
                  <a:schemeClr val="bg1">
                    <a:lumMod val="65000"/>
                  </a:schemeClr>
                </a:solidFill>
              </a:rPr>
              <a:t>2014;6(1):20.</a:t>
            </a:r>
          </a:p>
        </p:txBody>
      </p:sp>
      <p:sp>
        <p:nvSpPr>
          <p:cNvPr id="5" name="Title 4">
            <a:extLst>
              <a:ext uri="{FF2B5EF4-FFF2-40B4-BE49-F238E27FC236}">
                <a16:creationId xmlns:a16="http://schemas.microsoft.com/office/drawing/2014/main" id="{66C44462-10B1-D25D-3BB4-6C367478FB53}"/>
              </a:ext>
            </a:extLst>
          </p:cNvPr>
          <p:cNvSpPr>
            <a:spLocks noGrp="1"/>
          </p:cNvSpPr>
          <p:nvPr>
            <p:ph type="title"/>
          </p:nvPr>
        </p:nvSpPr>
        <p:spPr/>
        <p:txBody>
          <a:bodyPr/>
          <a:lstStyle/>
          <a:p>
            <a:r>
              <a:rPr lang="en-US" sz="3200" b="1" dirty="0"/>
              <a:t>Challenges in Diagnosis</a:t>
            </a:r>
            <a:endParaRPr lang="en-US" dirty="0"/>
          </a:p>
        </p:txBody>
      </p:sp>
      <p:sp>
        <p:nvSpPr>
          <p:cNvPr id="7" name="Content Placeholder 6">
            <a:extLst>
              <a:ext uri="{FF2B5EF4-FFF2-40B4-BE49-F238E27FC236}">
                <a16:creationId xmlns:a16="http://schemas.microsoft.com/office/drawing/2014/main" id="{743F6ADF-C060-6F14-D172-D569523EBE24}"/>
              </a:ext>
            </a:extLst>
          </p:cNvPr>
          <p:cNvSpPr>
            <a:spLocks noGrp="1"/>
          </p:cNvSpPr>
          <p:nvPr>
            <p:ph idx="1"/>
          </p:nvPr>
        </p:nvSpPr>
        <p:spPr>
          <a:xfrm>
            <a:off x="609600" y="1477906"/>
            <a:ext cx="6274396" cy="4722477"/>
          </a:xfrm>
        </p:spPr>
        <p:txBody>
          <a:bodyPr>
            <a:normAutofit/>
          </a:bodyPr>
          <a:lstStyle/>
          <a:p>
            <a:pPr marL="380990" indent="-380990">
              <a:buFont typeface="Arial" panose="020B0604020202020204" pitchFamily="34" charset="0"/>
              <a:buChar char="•"/>
            </a:pPr>
            <a:r>
              <a:rPr lang="en-US" sz="2000" dirty="0"/>
              <a:t>Developmental delay may be “mild”</a:t>
            </a:r>
          </a:p>
          <a:p>
            <a:pPr marL="990575" lvl="1" indent="-380990">
              <a:buFont typeface="Arial" panose="020B0604020202020204" pitchFamily="34" charset="0"/>
              <a:buChar char="•"/>
            </a:pPr>
            <a:r>
              <a:rPr lang="en-US" dirty="0"/>
              <a:t>Family concerned that child is not meeting milestones at the same rate of siblings but still within “accepted norms”</a:t>
            </a:r>
          </a:p>
          <a:p>
            <a:pPr marL="380990" indent="-380990">
              <a:buFont typeface="Arial" panose="020B0604020202020204" pitchFamily="34" charset="0"/>
              <a:buChar char="•"/>
            </a:pPr>
            <a:r>
              <a:rPr lang="en-US" sz="2000" dirty="0"/>
              <a:t>Misconception that regression of skills is “rapid”</a:t>
            </a:r>
          </a:p>
          <a:p>
            <a:pPr marL="990575" lvl="1" indent="-380990">
              <a:buFont typeface="Arial" panose="020B0604020202020204" pitchFamily="34" charset="0"/>
              <a:buChar char="•"/>
            </a:pPr>
            <a:r>
              <a:rPr lang="en-US" dirty="0"/>
              <a:t>Loss of skills may occur quickly in some cases but often occurs over months</a:t>
            </a:r>
          </a:p>
          <a:p>
            <a:pPr marL="990575" lvl="1" indent="-380990">
              <a:buFont typeface="Arial" panose="020B0604020202020204" pitchFamily="34" charset="0"/>
              <a:buChar char="•"/>
            </a:pPr>
            <a:r>
              <a:rPr lang="en-US" dirty="0"/>
              <a:t>Loss of spoken language and hand skills often occurs at different time points</a:t>
            </a:r>
          </a:p>
          <a:p>
            <a:pPr marL="380990" indent="-380990">
              <a:buFont typeface="Arial" panose="020B0604020202020204" pitchFamily="34" charset="0"/>
              <a:buChar char="•"/>
            </a:pPr>
            <a:r>
              <a:rPr lang="en-US" sz="2000" dirty="0"/>
              <a:t>Confusion about the degree of “regression”</a:t>
            </a:r>
          </a:p>
          <a:p>
            <a:pPr marL="990575" lvl="1" indent="-380990">
              <a:buFont typeface="Arial" panose="020B0604020202020204" pitchFamily="34" charset="0"/>
              <a:buChar char="•"/>
            </a:pPr>
            <a:r>
              <a:rPr lang="en-US" dirty="0"/>
              <a:t>Does not require complete acquisition of skills</a:t>
            </a:r>
          </a:p>
          <a:p>
            <a:pPr marL="990575" lvl="1" indent="-380990">
              <a:buFont typeface="Arial" panose="020B0604020202020204" pitchFamily="34" charset="0"/>
              <a:buChar char="•"/>
            </a:pPr>
            <a:r>
              <a:rPr lang="en-US" dirty="0"/>
              <a:t>Does not require complete loss of skills</a:t>
            </a:r>
          </a:p>
        </p:txBody>
      </p:sp>
    </p:spTree>
    <p:extLst>
      <p:ext uri="{BB962C8B-B14F-4D97-AF65-F5344CB8AC3E}">
        <p14:creationId xmlns:p14="http://schemas.microsoft.com/office/powerpoint/2010/main" val="313947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DB73247-F5FE-D97D-6475-F64C8863590A}"/>
              </a:ext>
            </a:extLst>
          </p:cNvPr>
          <p:cNvGrpSpPr/>
          <p:nvPr/>
        </p:nvGrpSpPr>
        <p:grpSpPr>
          <a:xfrm>
            <a:off x="6234929" y="5577990"/>
            <a:ext cx="2647011" cy="743713"/>
            <a:chOff x="5689600" y="4106848"/>
            <a:chExt cx="2717800" cy="763602"/>
          </a:xfrm>
        </p:grpSpPr>
        <p:sp>
          <p:nvSpPr>
            <p:cNvPr id="15" name="Rectangle 14">
              <a:extLst>
                <a:ext uri="{FF2B5EF4-FFF2-40B4-BE49-F238E27FC236}">
                  <a16:creationId xmlns:a16="http://schemas.microsoft.com/office/drawing/2014/main" id="{D6E3E8B2-EBB6-852E-70BB-028E3495524E}"/>
                </a:ext>
              </a:extLst>
            </p:cNvPr>
            <p:cNvSpPr/>
            <p:nvPr/>
          </p:nvSpPr>
          <p:spPr>
            <a:xfrm>
              <a:off x="5689600" y="4106848"/>
              <a:ext cx="2717800" cy="76360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8A1DE195-8437-5C07-8CD6-D5F2CA451D6E}"/>
                </a:ext>
              </a:extLst>
            </p:cNvPr>
            <p:cNvGrpSpPr/>
            <p:nvPr/>
          </p:nvGrpSpPr>
          <p:grpSpPr>
            <a:xfrm>
              <a:off x="5792195" y="4168072"/>
              <a:ext cx="2512610" cy="641154"/>
              <a:chOff x="5304427" y="622136"/>
              <a:chExt cx="3469779" cy="773461"/>
            </a:xfrm>
          </p:grpSpPr>
          <p:pic>
            <p:nvPicPr>
              <p:cNvPr id="17" name="Picture 16">
                <a:extLst>
                  <a:ext uri="{FF2B5EF4-FFF2-40B4-BE49-F238E27FC236}">
                    <a16:creationId xmlns:a16="http://schemas.microsoft.com/office/drawing/2014/main" id="{B91FFEEF-4ADB-3894-35BA-4630D40ABF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4427" y="622136"/>
                <a:ext cx="3220571" cy="773461"/>
              </a:xfrm>
              <a:prstGeom prst="rect">
                <a:avLst/>
              </a:prstGeom>
            </p:spPr>
          </p:pic>
          <p:pic>
            <p:nvPicPr>
              <p:cNvPr id="18" name="Picture 17">
                <a:extLst>
                  <a:ext uri="{FF2B5EF4-FFF2-40B4-BE49-F238E27FC236}">
                    <a16:creationId xmlns:a16="http://schemas.microsoft.com/office/drawing/2014/main" id="{D7BE3937-6EED-D0D4-D949-B71C429F3C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6381" y="1233205"/>
                <a:ext cx="1587825" cy="162392"/>
              </a:xfrm>
              <a:prstGeom prst="rect">
                <a:avLst/>
              </a:prstGeom>
            </p:spPr>
          </p:pic>
        </p:grpSp>
      </p:grpSp>
      <p:grpSp>
        <p:nvGrpSpPr>
          <p:cNvPr id="12" name="Group 11">
            <a:extLst>
              <a:ext uri="{FF2B5EF4-FFF2-40B4-BE49-F238E27FC236}">
                <a16:creationId xmlns:a16="http://schemas.microsoft.com/office/drawing/2014/main" id="{13A06984-67B7-D20D-C318-AD967D6B66A3}"/>
              </a:ext>
            </a:extLst>
          </p:cNvPr>
          <p:cNvGrpSpPr/>
          <p:nvPr/>
        </p:nvGrpSpPr>
        <p:grpSpPr>
          <a:xfrm>
            <a:off x="6108563" y="1294431"/>
            <a:ext cx="5652115" cy="3986088"/>
            <a:chOff x="6108563" y="1356076"/>
            <a:chExt cx="5652115" cy="3986088"/>
          </a:xfrm>
        </p:grpSpPr>
        <p:pic>
          <p:nvPicPr>
            <p:cNvPr id="5" name="Picture 4">
              <a:extLst>
                <a:ext uri="{FF2B5EF4-FFF2-40B4-BE49-F238E27FC236}">
                  <a16:creationId xmlns:a16="http://schemas.microsoft.com/office/drawing/2014/main" id="{B56CA824-9320-8489-8474-725A6C792FD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108563" y="1356076"/>
              <a:ext cx="5652115" cy="3598871"/>
            </a:xfrm>
            <a:prstGeom prst="rect">
              <a:avLst/>
            </a:prstGeom>
          </p:spPr>
        </p:pic>
        <p:pic>
          <p:nvPicPr>
            <p:cNvPr id="19" name="Picture 18">
              <a:extLst>
                <a:ext uri="{FF2B5EF4-FFF2-40B4-BE49-F238E27FC236}">
                  <a16:creationId xmlns:a16="http://schemas.microsoft.com/office/drawing/2014/main" id="{37C9DE6C-5B4F-EFDE-69D4-2E3B717AA4A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108563" y="4954172"/>
              <a:ext cx="5652115" cy="387992"/>
            </a:xfrm>
            <a:prstGeom prst="rect">
              <a:avLst/>
            </a:prstGeom>
          </p:spPr>
        </p:pic>
      </p:grpSp>
      <p:grpSp>
        <p:nvGrpSpPr>
          <p:cNvPr id="7" name="Group 6">
            <a:extLst>
              <a:ext uri="{FF2B5EF4-FFF2-40B4-BE49-F238E27FC236}">
                <a16:creationId xmlns:a16="http://schemas.microsoft.com/office/drawing/2014/main" id="{BD96DC8C-186E-C3BA-CD83-186F52BB585C}"/>
              </a:ext>
            </a:extLst>
          </p:cNvPr>
          <p:cNvGrpSpPr/>
          <p:nvPr/>
        </p:nvGrpSpPr>
        <p:grpSpPr>
          <a:xfrm>
            <a:off x="9698437" y="3516653"/>
            <a:ext cx="955364" cy="516658"/>
            <a:chOff x="5748467" y="1641671"/>
            <a:chExt cx="811443" cy="442143"/>
          </a:xfrm>
        </p:grpSpPr>
        <p:sp>
          <p:nvSpPr>
            <p:cNvPr id="8" name="TextBox 7">
              <a:extLst>
                <a:ext uri="{FF2B5EF4-FFF2-40B4-BE49-F238E27FC236}">
                  <a16:creationId xmlns:a16="http://schemas.microsoft.com/office/drawing/2014/main" id="{15EC8D5F-B151-674A-A0C7-FF2E56E1DF4C}"/>
                </a:ext>
              </a:extLst>
            </p:cNvPr>
            <p:cNvSpPr txBox="1"/>
            <p:nvPr/>
          </p:nvSpPr>
          <p:spPr>
            <a:xfrm>
              <a:off x="5748467" y="1846765"/>
              <a:ext cx="659476" cy="237049"/>
            </a:xfrm>
            <a:prstGeom prst="rect">
              <a:avLst/>
            </a:prstGeom>
            <a:noFill/>
          </p:spPr>
          <p:txBody>
            <a:bodyPr wrap="square" rtlCol="0">
              <a:spAutoFit/>
            </a:bodyPr>
            <a:lstStyle/>
            <a:p>
              <a:pPr defTabSz="609570"/>
              <a:r>
                <a:rPr lang="en-US" sz="1200" dirty="0">
                  <a:solidFill>
                    <a:srgbClr val="1F497D"/>
                  </a:solidFill>
                </a:rPr>
                <a:t>RTT</a:t>
              </a:r>
            </a:p>
          </p:txBody>
        </p:sp>
        <p:sp>
          <p:nvSpPr>
            <p:cNvPr id="9" name="TextBox 8">
              <a:extLst>
                <a:ext uri="{FF2B5EF4-FFF2-40B4-BE49-F238E27FC236}">
                  <a16:creationId xmlns:a16="http://schemas.microsoft.com/office/drawing/2014/main" id="{50FDAEC8-6DCF-9BDE-3B57-964B10FF2750}"/>
                </a:ext>
              </a:extLst>
            </p:cNvPr>
            <p:cNvSpPr txBox="1"/>
            <p:nvPr/>
          </p:nvSpPr>
          <p:spPr>
            <a:xfrm>
              <a:off x="5748467" y="1641671"/>
              <a:ext cx="811443" cy="237049"/>
            </a:xfrm>
            <a:prstGeom prst="rect">
              <a:avLst/>
            </a:prstGeom>
            <a:noFill/>
          </p:spPr>
          <p:txBody>
            <a:bodyPr wrap="square" rtlCol="0">
              <a:spAutoFit/>
            </a:bodyPr>
            <a:lstStyle/>
            <a:p>
              <a:pPr defTabSz="609570"/>
              <a:r>
                <a:rPr lang="en-US" sz="1200" dirty="0">
                  <a:solidFill>
                    <a:srgbClr val="FF8000"/>
                  </a:solidFill>
                </a:rPr>
                <a:t>Control</a:t>
              </a:r>
            </a:p>
          </p:txBody>
        </p:sp>
      </p:grpSp>
      <p:grpSp>
        <p:nvGrpSpPr>
          <p:cNvPr id="22" name="Group 21">
            <a:extLst>
              <a:ext uri="{FF2B5EF4-FFF2-40B4-BE49-F238E27FC236}">
                <a16:creationId xmlns:a16="http://schemas.microsoft.com/office/drawing/2014/main" id="{F5FE65F5-5DB0-FAE5-BB43-E7CDA15C3DF5}"/>
              </a:ext>
            </a:extLst>
          </p:cNvPr>
          <p:cNvGrpSpPr/>
          <p:nvPr/>
        </p:nvGrpSpPr>
        <p:grpSpPr>
          <a:xfrm>
            <a:off x="8981863" y="5572786"/>
            <a:ext cx="2791896" cy="721852"/>
            <a:chOff x="-320041" y="5400714"/>
            <a:chExt cx="3397045" cy="619408"/>
          </a:xfrm>
        </p:grpSpPr>
        <p:sp>
          <p:nvSpPr>
            <p:cNvPr id="23" name="Rectangle 22">
              <a:extLst>
                <a:ext uri="{FF2B5EF4-FFF2-40B4-BE49-F238E27FC236}">
                  <a16:creationId xmlns:a16="http://schemas.microsoft.com/office/drawing/2014/main" id="{64D320B6-A070-272F-F6D7-9C7775E4366E}"/>
                </a:ext>
              </a:extLst>
            </p:cNvPr>
            <p:cNvSpPr/>
            <p:nvPr/>
          </p:nvSpPr>
          <p:spPr>
            <a:xfrm>
              <a:off x="-320041" y="5400714"/>
              <a:ext cx="3397045" cy="61940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4" name="Group 23">
              <a:extLst>
                <a:ext uri="{FF2B5EF4-FFF2-40B4-BE49-F238E27FC236}">
                  <a16:creationId xmlns:a16="http://schemas.microsoft.com/office/drawing/2014/main" id="{FB6F2862-1E0A-F513-33E7-3524AD3BA44C}"/>
                </a:ext>
              </a:extLst>
            </p:cNvPr>
            <p:cNvGrpSpPr/>
            <p:nvPr/>
          </p:nvGrpSpPr>
          <p:grpSpPr>
            <a:xfrm>
              <a:off x="-243221" y="5447493"/>
              <a:ext cx="3196733" cy="477670"/>
              <a:chOff x="5392271" y="2419351"/>
              <a:chExt cx="3606506" cy="538901"/>
            </a:xfrm>
          </p:grpSpPr>
          <p:pic>
            <p:nvPicPr>
              <p:cNvPr id="25" name="Picture 24">
                <a:extLst>
                  <a:ext uri="{FF2B5EF4-FFF2-40B4-BE49-F238E27FC236}">
                    <a16:creationId xmlns:a16="http://schemas.microsoft.com/office/drawing/2014/main" id="{EE4C7678-5457-5F51-7F7D-85E0BBBEF0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92271" y="2419351"/>
                <a:ext cx="3606506" cy="298010"/>
              </a:xfrm>
              <a:prstGeom prst="rect">
                <a:avLst/>
              </a:prstGeom>
            </p:spPr>
          </p:pic>
          <p:pic>
            <p:nvPicPr>
              <p:cNvPr id="26" name="Picture 25">
                <a:extLst>
                  <a:ext uri="{FF2B5EF4-FFF2-40B4-BE49-F238E27FC236}">
                    <a16:creationId xmlns:a16="http://schemas.microsoft.com/office/drawing/2014/main" id="{C2A2754E-119F-1B73-7DEE-912D16DC29D2}"/>
                  </a:ext>
                </a:extLst>
              </p:cNvPr>
              <p:cNvPicPr>
                <a:picLocks noChangeAspect="1"/>
              </p:cNvPicPr>
              <p:nvPr/>
            </p:nvPicPr>
            <p:blipFill>
              <a:blip r:embed="rId7"/>
              <a:stretch>
                <a:fillRect/>
              </a:stretch>
            </p:blipFill>
            <p:spPr>
              <a:xfrm>
                <a:off x="6921752" y="2783226"/>
                <a:ext cx="2048822" cy="175026"/>
              </a:xfrm>
              <a:prstGeom prst="rect">
                <a:avLst/>
              </a:prstGeom>
            </p:spPr>
          </p:pic>
        </p:grpSp>
      </p:grpSp>
      <p:sp>
        <p:nvSpPr>
          <p:cNvPr id="2" name="TextBox 1">
            <a:extLst>
              <a:ext uri="{FF2B5EF4-FFF2-40B4-BE49-F238E27FC236}">
                <a16:creationId xmlns:a16="http://schemas.microsoft.com/office/drawing/2014/main" id="{D8692912-311B-CADA-6B2F-F34021052660}"/>
              </a:ext>
            </a:extLst>
          </p:cNvPr>
          <p:cNvSpPr txBox="1"/>
          <p:nvPr/>
        </p:nvSpPr>
        <p:spPr>
          <a:xfrm>
            <a:off x="59828" y="6485107"/>
            <a:ext cx="11029949" cy="276999"/>
          </a:xfrm>
          <a:prstGeom prst="rect">
            <a:avLst/>
          </a:prstGeom>
          <a:noFill/>
        </p:spPr>
        <p:txBody>
          <a:bodyPr wrap="square" rtlCol="0">
            <a:spAutoFit/>
          </a:bodyPr>
          <a:lstStyle/>
          <a:p>
            <a:r>
              <a:rPr lang="en-US" sz="1200" dirty="0" err="1">
                <a:solidFill>
                  <a:schemeClr val="bg1">
                    <a:lumMod val="65000"/>
                  </a:schemeClr>
                </a:solidFill>
              </a:rPr>
              <a:t>Neul</a:t>
            </a:r>
            <a:r>
              <a:rPr lang="en-US" sz="1200" dirty="0">
                <a:solidFill>
                  <a:schemeClr val="bg1">
                    <a:lumMod val="65000"/>
                  </a:schemeClr>
                </a:solidFill>
              </a:rPr>
              <a:t> JL, et al.</a:t>
            </a:r>
            <a:r>
              <a:rPr lang="en-US" sz="1200" i="1" dirty="0">
                <a:solidFill>
                  <a:schemeClr val="bg1">
                    <a:lumMod val="65000"/>
                  </a:schemeClr>
                </a:solidFill>
              </a:rPr>
              <a:t> Am J Med Genet. </a:t>
            </a:r>
            <a:r>
              <a:rPr lang="en-US" sz="1200" dirty="0">
                <a:solidFill>
                  <a:schemeClr val="bg1">
                    <a:lumMod val="65000"/>
                  </a:schemeClr>
                </a:solidFill>
              </a:rPr>
              <a:t>2019;180(1):55-67; </a:t>
            </a:r>
            <a:r>
              <a:rPr lang="en-US" sz="1200" dirty="0" err="1">
                <a:solidFill>
                  <a:schemeClr val="bg1">
                    <a:lumMod val="65000"/>
                  </a:schemeClr>
                </a:solidFill>
              </a:rPr>
              <a:t>Tarquino</a:t>
            </a:r>
            <a:r>
              <a:rPr lang="en-US" sz="1200" dirty="0">
                <a:solidFill>
                  <a:schemeClr val="bg1">
                    <a:lumMod val="65000"/>
                  </a:schemeClr>
                </a:solidFill>
              </a:rPr>
              <a:t> DC, et al. </a:t>
            </a:r>
            <a:r>
              <a:rPr lang="en-US" sz="1200" i="1" dirty="0">
                <a:solidFill>
                  <a:schemeClr val="bg1">
                    <a:lumMod val="65000"/>
                  </a:schemeClr>
                </a:solidFill>
              </a:rPr>
              <a:t>Neurology.</a:t>
            </a:r>
            <a:r>
              <a:rPr lang="en-US" sz="1200" dirty="0">
                <a:solidFill>
                  <a:schemeClr val="bg1">
                    <a:lumMod val="65000"/>
                  </a:schemeClr>
                </a:solidFill>
              </a:rPr>
              <a:t> 2012;79(16):1653-61.</a:t>
            </a:r>
          </a:p>
        </p:txBody>
      </p:sp>
      <p:sp>
        <p:nvSpPr>
          <p:cNvPr id="3" name="Title 2">
            <a:extLst>
              <a:ext uri="{FF2B5EF4-FFF2-40B4-BE49-F238E27FC236}">
                <a16:creationId xmlns:a16="http://schemas.microsoft.com/office/drawing/2014/main" id="{86B08989-338D-5932-B8B3-83D1645D93AD}"/>
              </a:ext>
            </a:extLst>
          </p:cNvPr>
          <p:cNvSpPr>
            <a:spLocks noGrp="1"/>
          </p:cNvSpPr>
          <p:nvPr>
            <p:ph type="title"/>
          </p:nvPr>
        </p:nvSpPr>
        <p:spPr/>
        <p:txBody>
          <a:bodyPr/>
          <a:lstStyle/>
          <a:p>
            <a:r>
              <a:rPr lang="en-US" sz="3200" b="1" dirty="0"/>
              <a:t>Challenges in Diagnosis</a:t>
            </a:r>
            <a:endParaRPr lang="en-US" dirty="0"/>
          </a:p>
        </p:txBody>
      </p:sp>
      <p:sp>
        <p:nvSpPr>
          <p:cNvPr id="4" name="Content Placeholder 3">
            <a:extLst>
              <a:ext uri="{FF2B5EF4-FFF2-40B4-BE49-F238E27FC236}">
                <a16:creationId xmlns:a16="http://schemas.microsoft.com/office/drawing/2014/main" id="{28F29FB9-8148-5E74-10BD-FB9DC6C8D92E}"/>
              </a:ext>
            </a:extLst>
          </p:cNvPr>
          <p:cNvSpPr>
            <a:spLocks noGrp="1"/>
          </p:cNvSpPr>
          <p:nvPr>
            <p:ph sz="half" idx="1"/>
          </p:nvPr>
        </p:nvSpPr>
        <p:spPr>
          <a:xfrm>
            <a:off x="609600" y="1385082"/>
            <a:ext cx="5061735" cy="4791881"/>
          </a:xfrm>
        </p:spPr>
        <p:txBody>
          <a:bodyPr>
            <a:normAutofit fontScale="85000" lnSpcReduction="10000"/>
          </a:bodyPr>
          <a:lstStyle/>
          <a:p>
            <a:pPr marL="380990" indent="-380990">
              <a:buFont typeface="Arial" panose="020B0604020202020204" pitchFamily="34" charset="0"/>
              <a:buChar char="•"/>
            </a:pPr>
            <a:r>
              <a:rPr lang="en-US" sz="2400" dirty="0"/>
              <a:t>Misconception related to microcephaly</a:t>
            </a:r>
          </a:p>
          <a:p>
            <a:pPr marL="990575" lvl="1" indent="-380990">
              <a:buFont typeface="Arial" panose="020B0604020202020204" pitchFamily="34" charset="0"/>
              <a:buChar char="•"/>
            </a:pPr>
            <a:r>
              <a:rPr lang="en-US" sz="2400" dirty="0"/>
              <a:t>Not all people with RTT have absolute acquired microcephaly</a:t>
            </a:r>
          </a:p>
          <a:p>
            <a:pPr marL="990575" lvl="1" indent="-380990">
              <a:buFont typeface="Arial" panose="020B0604020202020204" pitchFamily="34" charset="0"/>
              <a:buChar char="•"/>
            </a:pPr>
            <a:r>
              <a:rPr lang="en-US" sz="2400" dirty="0"/>
              <a:t>Change in the rate of head growth is an important early feature, even if not objectively “microcephalic”</a:t>
            </a:r>
          </a:p>
          <a:p>
            <a:pPr marL="380990" indent="-380990">
              <a:buFont typeface="Arial" panose="020B0604020202020204" pitchFamily="34" charset="0"/>
              <a:buChar char="•"/>
            </a:pPr>
            <a:r>
              <a:rPr lang="en-US" sz="2400" dirty="0"/>
              <a:t>Males with RTT</a:t>
            </a:r>
          </a:p>
          <a:p>
            <a:pPr marL="990575" lvl="1" indent="-380990">
              <a:buFont typeface="Arial" panose="020B0604020202020204" pitchFamily="34" charset="0"/>
              <a:buChar char="•"/>
            </a:pPr>
            <a:r>
              <a:rPr lang="en-US" sz="2400" dirty="0"/>
              <a:t>Clear evidence of boys with RTT</a:t>
            </a:r>
          </a:p>
          <a:p>
            <a:pPr marL="1600160" lvl="2" indent="-380990">
              <a:buFont typeface="Arial" panose="020B0604020202020204" pitchFamily="34" charset="0"/>
              <a:buChar char="•"/>
            </a:pPr>
            <a:r>
              <a:rPr lang="en-US" sz="2400" dirty="0"/>
              <a:t>“If we let his hair grow out long and put it into braids, we would have had the diagnosis earlier”</a:t>
            </a:r>
          </a:p>
          <a:p>
            <a:pPr marL="1600160" lvl="2" indent="-380990">
              <a:buFont typeface="Arial" panose="020B0604020202020204" pitchFamily="34" charset="0"/>
              <a:buChar char="•"/>
            </a:pPr>
            <a:r>
              <a:rPr lang="en-US" sz="2400" dirty="0"/>
              <a:t>XXY</a:t>
            </a:r>
          </a:p>
          <a:p>
            <a:pPr marL="1600160" lvl="2" indent="-380990">
              <a:buFont typeface="Arial" panose="020B0604020202020204" pitchFamily="34" charset="0"/>
              <a:buChar char="•"/>
            </a:pPr>
            <a:r>
              <a:rPr lang="en-US" sz="2400" dirty="0"/>
              <a:t>Somatic mutations</a:t>
            </a:r>
          </a:p>
        </p:txBody>
      </p:sp>
    </p:spTree>
    <p:extLst>
      <p:ext uri="{BB962C8B-B14F-4D97-AF65-F5344CB8AC3E}">
        <p14:creationId xmlns:p14="http://schemas.microsoft.com/office/powerpoint/2010/main" val="356572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1E22-EC56-62B4-0185-B147E8B0EE54}"/>
              </a:ext>
            </a:extLst>
          </p:cNvPr>
          <p:cNvSpPr>
            <a:spLocks noGrp="1"/>
          </p:cNvSpPr>
          <p:nvPr>
            <p:ph type="title"/>
          </p:nvPr>
        </p:nvSpPr>
        <p:spPr/>
        <p:txBody>
          <a:bodyPr/>
          <a:lstStyle/>
          <a:p>
            <a:r>
              <a:rPr lang="en-US" dirty="0"/>
              <a:t>Issues Related to Early Identification of People</a:t>
            </a:r>
            <a:br>
              <a:rPr lang="en-US" dirty="0"/>
            </a:br>
            <a:r>
              <a:rPr lang="en-US" dirty="0"/>
              <a:t>with Rett Syndrome</a:t>
            </a:r>
          </a:p>
        </p:txBody>
      </p:sp>
      <p:sp>
        <p:nvSpPr>
          <p:cNvPr id="5" name="Content Placeholder 4">
            <a:extLst>
              <a:ext uri="{FF2B5EF4-FFF2-40B4-BE49-F238E27FC236}">
                <a16:creationId xmlns:a16="http://schemas.microsoft.com/office/drawing/2014/main" id="{34B792F8-CB3C-3D46-3574-56C610036466}"/>
              </a:ext>
            </a:extLst>
          </p:cNvPr>
          <p:cNvSpPr>
            <a:spLocks noGrp="1"/>
          </p:cNvSpPr>
          <p:nvPr>
            <p:ph sz="half" idx="1"/>
          </p:nvPr>
        </p:nvSpPr>
        <p:spPr>
          <a:xfrm>
            <a:off x="609600" y="1619581"/>
            <a:ext cx="5181600" cy="4680672"/>
          </a:xfrm>
        </p:spPr>
        <p:txBody>
          <a:bodyPr/>
          <a:lstStyle/>
          <a:p>
            <a:r>
              <a:rPr lang="en-US" dirty="0"/>
              <a:t>Need to develop ways for early identification of people with RTT</a:t>
            </a:r>
          </a:p>
          <a:p>
            <a:pPr lvl="1"/>
            <a:r>
              <a:rPr lang="en-US" dirty="0"/>
              <a:t>“Too good” infants with evidence of hypotonia and reflux early in life</a:t>
            </a:r>
          </a:p>
          <a:p>
            <a:pPr lvl="1"/>
            <a:r>
              <a:rPr lang="en-US" dirty="0"/>
              <a:t>Subtle sensitive and specific developmental abnormalities</a:t>
            </a:r>
          </a:p>
          <a:p>
            <a:pPr lvl="1"/>
            <a:r>
              <a:rPr lang="en-US" i="1" dirty="0"/>
              <a:t>MECP2</a:t>
            </a:r>
            <a:r>
              <a:rPr lang="en-US" dirty="0"/>
              <a:t> mutations with well-known relationships to RTT</a:t>
            </a:r>
          </a:p>
          <a:p>
            <a:pPr lvl="1"/>
            <a:r>
              <a:rPr lang="en-US" dirty="0"/>
              <a:t>Physical and clinical features (careful early head growth assessment)</a:t>
            </a:r>
          </a:p>
        </p:txBody>
      </p:sp>
      <p:grpSp>
        <p:nvGrpSpPr>
          <p:cNvPr id="6" name="Group 5">
            <a:extLst>
              <a:ext uri="{FF2B5EF4-FFF2-40B4-BE49-F238E27FC236}">
                <a16:creationId xmlns:a16="http://schemas.microsoft.com/office/drawing/2014/main" id="{6B6040FA-FBAF-9957-F48C-43C52EDE5CC8}"/>
              </a:ext>
            </a:extLst>
          </p:cNvPr>
          <p:cNvGrpSpPr/>
          <p:nvPr/>
        </p:nvGrpSpPr>
        <p:grpSpPr>
          <a:xfrm>
            <a:off x="6409950" y="3814599"/>
            <a:ext cx="4609016" cy="2021122"/>
            <a:chOff x="4638612" y="2294271"/>
            <a:chExt cx="4189486" cy="1872002"/>
          </a:xfrm>
        </p:grpSpPr>
        <p:sp>
          <p:nvSpPr>
            <p:cNvPr id="7" name="Rectangle 6">
              <a:extLst>
                <a:ext uri="{FF2B5EF4-FFF2-40B4-BE49-F238E27FC236}">
                  <a16:creationId xmlns:a16="http://schemas.microsoft.com/office/drawing/2014/main" id="{074021C0-0D16-B330-660C-96C7528D07D4}"/>
                </a:ext>
              </a:extLst>
            </p:cNvPr>
            <p:cNvSpPr/>
            <p:nvPr/>
          </p:nvSpPr>
          <p:spPr>
            <a:xfrm>
              <a:off x="4638612" y="2294271"/>
              <a:ext cx="4189486" cy="187200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789EB119-AE3A-43D7-837A-93D61059C9A5}"/>
                </a:ext>
              </a:extLst>
            </p:cNvPr>
            <p:cNvPicPr>
              <a:picLocks noChangeAspect="1"/>
            </p:cNvPicPr>
            <p:nvPr/>
          </p:nvPicPr>
          <p:blipFill>
            <a:blip r:embed="rId2"/>
            <a:stretch>
              <a:fillRect/>
            </a:stretch>
          </p:blipFill>
          <p:spPr>
            <a:xfrm>
              <a:off x="4725746" y="2337718"/>
              <a:ext cx="4038600" cy="1778000"/>
            </a:xfrm>
            <a:prstGeom prst="rect">
              <a:avLst/>
            </a:prstGeom>
          </p:spPr>
        </p:pic>
      </p:grpSp>
      <p:grpSp>
        <p:nvGrpSpPr>
          <p:cNvPr id="9" name="Group 8">
            <a:extLst>
              <a:ext uri="{FF2B5EF4-FFF2-40B4-BE49-F238E27FC236}">
                <a16:creationId xmlns:a16="http://schemas.microsoft.com/office/drawing/2014/main" id="{CB62E7BB-4A65-C411-9EBB-69D9117CD774}"/>
              </a:ext>
            </a:extLst>
          </p:cNvPr>
          <p:cNvGrpSpPr/>
          <p:nvPr/>
        </p:nvGrpSpPr>
        <p:grpSpPr>
          <a:xfrm>
            <a:off x="6400802" y="1721080"/>
            <a:ext cx="4616549" cy="1889752"/>
            <a:chOff x="449126" y="809633"/>
            <a:chExt cx="4189486" cy="1528085"/>
          </a:xfrm>
        </p:grpSpPr>
        <p:sp>
          <p:nvSpPr>
            <p:cNvPr id="10" name="Rectangle 9">
              <a:extLst>
                <a:ext uri="{FF2B5EF4-FFF2-40B4-BE49-F238E27FC236}">
                  <a16:creationId xmlns:a16="http://schemas.microsoft.com/office/drawing/2014/main" id="{67435055-6AC8-D706-634A-0F7ABA333081}"/>
                </a:ext>
              </a:extLst>
            </p:cNvPr>
            <p:cNvSpPr/>
            <p:nvPr/>
          </p:nvSpPr>
          <p:spPr>
            <a:xfrm>
              <a:off x="449126" y="809633"/>
              <a:ext cx="4189486" cy="152808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50949C6A-9B5C-2D47-8202-483A6A6B3410}"/>
                </a:ext>
              </a:extLst>
            </p:cNvPr>
            <p:cNvPicPr>
              <a:picLocks noChangeAspect="1"/>
            </p:cNvPicPr>
            <p:nvPr/>
          </p:nvPicPr>
          <p:blipFill>
            <a:blip r:embed="rId3"/>
            <a:stretch>
              <a:fillRect/>
            </a:stretch>
          </p:blipFill>
          <p:spPr>
            <a:xfrm>
              <a:off x="585546" y="913294"/>
              <a:ext cx="3986454" cy="1321353"/>
            </a:xfrm>
            <a:prstGeom prst="rect">
              <a:avLst/>
            </a:prstGeom>
          </p:spPr>
        </p:pic>
      </p:grpSp>
      <p:sp>
        <p:nvSpPr>
          <p:cNvPr id="3" name="TextBox 2">
            <a:extLst>
              <a:ext uri="{FF2B5EF4-FFF2-40B4-BE49-F238E27FC236}">
                <a16:creationId xmlns:a16="http://schemas.microsoft.com/office/drawing/2014/main" id="{60CF1F93-2C9A-BEC3-3CDC-FDAC103E7A30}"/>
              </a:ext>
            </a:extLst>
          </p:cNvPr>
          <p:cNvSpPr txBox="1"/>
          <p:nvPr/>
        </p:nvSpPr>
        <p:spPr>
          <a:xfrm>
            <a:off x="38765" y="6508926"/>
            <a:ext cx="11335537" cy="276999"/>
          </a:xfrm>
          <a:prstGeom prst="rect">
            <a:avLst/>
          </a:prstGeom>
          <a:noFill/>
        </p:spPr>
        <p:txBody>
          <a:bodyPr wrap="square" rtlCol="0">
            <a:spAutoFit/>
          </a:bodyPr>
          <a:lstStyle/>
          <a:p>
            <a:r>
              <a:rPr lang="en-US" sz="1200" dirty="0" err="1">
                <a:solidFill>
                  <a:schemeClr val="bg1">
                    <a:lumMod val="65000"/>
                  </a:schemeClr>
                </a:solidFill>
              </a:rPr>
              <a:t>Bartl</a:t>
            </a:r>
            <a:r>
              <a:rPr lang="en-US" sz="1200" dirty="0">
                <a:solidFill>
                  <a:schemeClr val="bg1">
                    <a:lumMod val="65000"/>
                  </a:schemeClr>
                </a:solidFill>
              </a:rPr>
              <a:t>-Pokorny KD, et al. </a:t>
            </a:r>
            <a:r>
              <a:rPr lang="en-US" sz="1200" i="1" dirty="0">
                <a:solidFill>
                  <a:schemeClr val="bg1">
                    <a:lumMod val="65000"/>
                  </a:schemeClr>
                </a:solidFill>
              </a:rPr>
              <a:t>J Dev Phys </a:t>
            </a:r>
            <a:r>
              <a:rPr lang="en-US" sz="1200" i="1" dirty="0" err="1">
                <a:solidFill>
                  <a:schemeClr val="bg1">
                    <a:lumMod val="65000"/>
                  </a:schemeClr>
                </a:solidFill>
              </a:rPr>
              <a:t>Disabil</a:t>
            </a:r>
            <a:r>
              <a:rPr lang="en-US" sz="1200" i="1" dirty="0">
                <a:solidFill>
                  <a:schemeClr val="bg1">
                    <a:lumMod val="65000"/>
                  </a:schemeClr>
                </a:solidFill>
              </a:rPr>
              <a:t>.</a:t>
            </a:r>
            <a:r>
              <a:rPr lang="en-US" sz="1200" dirty="0">
                <a:solidFill>
                  <a:schemeClr val="bg1">
                    <a:lumMod val="65000"/>
                  </a:schemeClr>
                </a:solidFill>
              </a:rPr>
              <a:t> 2022;34:1053-69; </a:t>
            </a:r>
            <a:r>
              <a:rPr lang="en-US" sz="1200" dirty="0" err="1">
                <a:solidFill>
                  <a:schemeClr val="bg1">
                    <a:lumMod val="65000"/>
                  </a:schemeClr>
                </a:solidFill>
              </a:rPr>
              <a:t>Einspieler</a:t>
            </a:r>
            <a:r>
              <a:rPr lang="en-US" sz="1200" dirty="0">
                <a:solidFill>
                  <a:schemeClr val="bg1">
                    <a:lumMod val="65000"/>
                  </a:schemeClr>
                </a:solidFill>
              </a:rPr>
              <a:t> C, et al. </a:t>
            </a:r>
            <a:r>
              <a:rPr lang="en-US" sz="1200" i="1" dirty="0">
                <a:solidFill>
                  <a:schemeClr val="bg1">
                    <a:lumMod val="65000"/>
                  </a:schemeClr>
                </a:solidFill>
              </a:rPr>
              <a:t>Wein Med </a:t>
            </a:r>
            <a:r>
              <a:rPr lang="en-US" sz="1200" i="1" dirty="0" err="1">
                <a:solidFill>
                  <a:schemeClr val="bg1">
                    <a:lumMod val="65000"/>
                  </a:schemeClr>
                </a:solidFill>
              </a:rPr>
              <a:t>Wochenschr</a:t>
            </a:r>
            <a:r>
              <a:rPr lang="en-US" sz="1200" i="1" dirty="0">
                <a:solidFill>
                  <a:schemeClr val="bg1">
                    <a:lumMod val="65000"/>
                  </a:schemeClr>
                </a:solidFill>
              </a:rPr>
              <a:t>.</a:t>
            </a:r>
            <a:r>
              <a:rPr lang="en-US" sz="1200" dirty="0">
                <a:solidFill>
                  <a:schemeClr val="bg1">
                    <a:lumMod val="65000"/>
                  </a:schemeClr>
                </a:solidFill>
              </a:rPr>
              <a:t> 2016;166:333-7.</a:t>
            </a:r>
          </a:p>
        </p:txBody>
      </p:sp>
    </p:spTree>
    <p:extLst>
      <p:ext uri="{BB962C8B-B14F-4D97-AF65-F5344CB8AC3E}">
        <p14:creationId xmlns:p14="http://schemas.microsoft.com/office/powerpoint/2010/main" val="3089210351"/>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781</TotalTime>
  <Words>1051</Words>
  <Application>Microsoft Macintosh PowerPoint</Application>
  <PresentationFormat>Widescreen</PresentationFormat>
  <Paragraphs>99</Paragraphs>
  <Slides>12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Century Gothic</vt:lpstr>
      <vt:lpstr>Trebuchet MS</vt:lpstr>
      <vt:lpstr>Neurology2023</vt:lpstr>
      <vt:lpstr>Office Theme</vt:lpstr>
      <vt:lpstr>Recognizing the Early and Subtle Signs and Symptoms of Rett Syndrome </vt:lpstr>
      <vt:lpstr>Disclaimer</vt:lpstr>
      <vt:lpstr>PowerPoint Presentation</vt:lpstr>
      <vt:lpstr>What Is Rett Syndrome (RTT)?</vt:lpstr>
      <vt:lpstr>What Is Rett Syndrome (RTT)? </vt:lpstr>
      <vt:lpstr>Challenges in Diagnosis</vt:lpstr>
      <vt:lpstr>Challenges in Diagnosis</vt:lpstr>
      <vt:lpstr>Challenges in Diagnosis</vt:lpstr>
      <vt:lpstr>Issues Related to Early Identification of People with Rett Syndrome</vt:lpstr>
      <vt:lpstr>Closing Remarks</vt:lpstr>
      <vt:lpstr>Thanks to my friends!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Moriah Diethorn</cp:lastModifiedBy>
  <cp:revision>10</cp:revision>
  <cp:lastPrinted>2023-02-11T00:53:38Z</cp:lastPrinted>
  <dcterms:created xsi:type="dcterms:W3CDTF">2023-02-11T00:50:27Z</dcterms:created>
  <dcterms:modified xsi:type="dcterms:W3CDTF">2023-05-05T17:01:26Z</dcterms:modified>
</cp:coreProperties>
</file>