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8" r:id="rId4"/>
    <p:sldMasterId id="2147493540" r:id="rId5"/>
    <p:sldMasterId id="2147493552" r:id="rId6"/>
  </p:sldMasterIdLst>
  <p:notesMasterIdLst>
    <p:notesMasterId r:id="rId18"/>
  </p:notesMasterIdLst>
  <p:sldIdLst>
    <p:sldId id="1949" r:id="rId7"/>
    <p:sldId id="3690" r:id="rId8"/>
    <p:sldId id="256" r:id="rId9"/>
    <p:sldId id="261" r:id="rId10"/>
    <p:sldId id="1950" r:id="rId11"/>
    <p:sldId id="263" r:id="rId12"/>
    <p:sldId id="265" r:id="rId13"/>
    <p:sldId id="3684" r:id="rId14"/>
    <p:sldId id="3689" r:id="rId15"/>
    <p:sldId id="1952"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04231C20-65D9-1B1D-0BE3-C208C6288E8A}" name="Karen Lebo" initials="KRL" userId="Karen Lebo"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62B"/>
    <a:srgbClr val="922932"/>
    <a:srgbClr val="04573B"/>
    <a:srgbClr val="00B9CE"/>
    <a:srgbClr val="FF00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1020" autoAdjust="0"/>
  </p:normalViewPr>
  <p:slideViewPr>
    <p:cSldViewPr snapToGrid="0" snapToObjects="1">
      <p:cViewPr varScale="1">
        <p:scale>
          <a:sx n="106" d="100"/>
          <a:sy n="106" d="100"/>
        </p:scale>
        <p:origin x="208" y="29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15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14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8</a:t>
            </a:fld>
            <a:endParaRPr lang="en-US"/>
          </a:p>
        </p:txBody>
      </p:sp>
    </p:spTree>
    <p:extLst>
      <p:ext uri="{BB962C8B-B14F-4D97-AF65-F5344CB8AC3E}">
        <p14:creationId xmlns:p14="http://schemas.microsoft.com/office/powerpoint/2010/main" val="311099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4.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387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5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3038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207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584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627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9018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1085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530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495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744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5981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57335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659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1047052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1602928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157156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278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39604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091254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6909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405342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33595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75549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49259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4733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4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4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60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054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79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3729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4824979"/>
      </p:ext>
    </p:extLst>
  </p:cSld>
  <p:clrMap bg1="lt1" tx1="dk1" bg2="lt2" tx2="dk2" accent1="accent1" accent2="accent2" accent3="accent3" accent4="accent4" accent5="accent5" accent6="accent6" hlink="hlink" folHlink="folHlink"/>
  <p:sldLayoutIdLst>
    <p:sldLayoutId id="2147493529" r:id="rId1"/>
    <p:sldLayoutId id="2147493530" r:id="rId2"/>
    <p:sldLayoutId id="2147493531" r:id="rId3"/>
    <p:sldLayoutId id="2147493532" r:id="rId4"/>
    <p:sldLayoutId id="2147493533" r:id="rId5"/>
    <p:sldLayoutId id="2147493534" r:id="rId6"/>
    <p:sldLayoutId id="2147493535" r:id="rId7"/>
    <p:sldLayoutId id="2147493536" r:id="rId8"/>
    <p:sldLayoutId id="2147493537" r:id="rId9"/>
    <p:sldLayoutId id="2147493538" r:id="rId10"/>
    <p:sldLayoutId id="2147493539"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827393863"/>
      </p:ext>
    </p:extLst>
  </p:cSld>
  <p:clrMap bg1="lt1" tx1="dk1" bg2="lt2" tx2="dk2" accent1="accent1" accent2="accent2" accent3="accent3" accent4="accent4" accent5="accent5" accent6="accent6" hlink="hlink" folHlink="folHlink"/>
  <p:sldLayoutIdLst>
    <p:sldLayoutId id="2147493541" r:id="rId1"/>
    <p:sldLayoutId id="2147493542" r:id="rId2"/>
    <p:sldLayoutId id="2147493543" r:id="rId3"/>
    <p:sldLayoutId id="2147493544" r:id="rId4"/>
    <p:sldLayoutId id="2147493545" r:id="rId5"/>
    <p:sldLayoutId id="2147493546" r:id="rId6"/>
    <p:sldLayoutId id="2147493547" r:id="rId7"/>
    <p:sldLayoutId id="2147493548" r:id="rId8"/>
    <p:sldLayoutId id="2147493549" r:id="rId9"/>
    <p:sldLayoutId id="2147493550" r:id="rId10"/>
    <p:sldLayoutId id="21474935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54317788"/>
      </p:ext>
    </p:extLst>
  </p:cSld>
  <p:clrMap bg1="lt1" tx1="dk1" bg2="lt2" tx2="dk2" accent1="accent1" accent2="accent2" accent3="accent3" accent4="accent4" accent5="accent5" accent6="accent6" hlink="hlink" folHlink="folHlink"/>
  <p:sldLayoutIdLst>
    <p:sldLayoutId id="2147493553" r:id="rId1"/>
    <p:sldLayoutId id="2147493554" r:id="rId2"/>
    <p:sldLayoutId id="2147493555" r:id="rId3"/>
    <p:sldLayoutId id="2147493556" r:id="rId4"/>
    <p:sldLayoutId id="2147493557" r:id="rId5"/>
    <p:sldLayoutId id="2147493558" r:id="rId6"/>
    <p:sldLayoutId id="2147493559" r:id="rId7"/>
    <p:sldLayoutId id="2147493560" r:id="rId8"/>
    <p:sldLayoutId id="2147493561" r:id="rId9"/>
    <p:sldLayoutId id="2147493562" r:id="rId10"/>
    <p:sldLayoutId id="2147493563"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7.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16" TargetMode="External"/><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alford royal logo"/>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AutoShape 4" descr="Image result for salford royal logo"/>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B22ECADC-8172-AA82-34BC-55BDCC0FE863}"/>
              </a:ext>
            </a:extLst>
          </p:cNvPr>
          <p:cNvSpPr>
            <a:spLocks noGrp="1"/>
          </p:cNvSpPr>
          <p:nvPr>
            <p:ph type="title"/>
          </p:nvPr>
        </p:nvSpPr>
        <p:spPr>
          <a:xfrm>
            <a:off x="609601" y="1709738"/>
            <a:ext cx="11052312" cy="2852737"/>
          </a:xfrm>
        </p:spPr>
        <p:txBody>
          <a:bodyPr>
            <a:normAutofit fontScale="90000"/>
          </a:bodyPr>
          <a:lstStyle/>
          <a:p>
            <a:r>
              <a:rPr lang="en-GB" altLang="en-US" dirty="0"/>
              <a:t>Management of ICH in the Anticoagulated Patient Using Specific Reversal Therapy: Importance of Timing </a:t>
            </a:r>
            <a:endParaRPr lang="en-US" dirty="0"/>
          </a:p>
        </p:txBody>
      </p:sp>
      <p:sp>
        <p:nvSpPr>
          <p:cNvPr id="6" name="Text Placeholder 5">
            <a:extLst>
              <a:ext uri="{FF2B5EF4-FFF2-40B4-BE49-F238E27FC236}">
                <a16:creationId xmlns:a16="http://schemas.microsoft.com/office/drawing/2014/main" id="{A07D00AB-B3E2-F834-8BC3-52372FD14DD7}"/>
              </a:ext>
            </a:extLst>
          </p:cNvPr>
          <p:cNvSpPr>
            <a:spLocks noGrp="1"/>
          </p:cNvSpPr>
          <p:nvPr>
            <p:ph type="body" idx="1"/>
          </p:nvPr>
        </p:nvSpPr>
        <p:spPr/>
        <p:txBody>
          <a:bodyPr/>
          <a:lstStyle/>
          <a:p>
            <a:r>
              <a:rPr lang="en-GB" altLang="en-US" b="1" dirty="0"/>
              <a:t>Adrian R. Parry-Jones, FRCP, PhD</a:t>
            </a:r>
          </a:p>
          <a:p>
            <a:r>
              <a:rPr lang="en-GB" altLang="en-US" dirty="0"/>
              <a:t>Geoffrey Jefferson Brain Research Centre</a:t>
            </a:r>
            <a:br>
              <a:rPr lang="en-GB" altLang="en-US" dirty="0"/>
            </a:br>
            <a:r>
              <a:rPr lang="en-GB" altLang="en-US" dirty="0"/>
              <a:t>University of Manchester</a:t>
            </a:r>
            <a:br>
              <a:rPr lang="en-GB" altLang="en-US" dirty="0"/>
            </a:br>
            <a:r>
              <a:rPr lang="en-GB" altLang="en-US" dirty="0" err="1"/>
              <a:t>Manchester</a:t>
            </a:r>
            <a:r>
              <a:rPr lang="en-GB" altLang="en-US" dirty="0"/>
              <a:t>, UK</a:t>
            </a:r>
          </a:p>
        </p:txBody>
      </p:sp>
    </p:spTree>
    <p:extLst>
      <p:ext uri="{BB962C8B-B14F-4D97-AF65-F5344CB8AC3E}">
        <p14:creationId xmlns:p14="http://schemas.microsoft.com/office/powerpoint/2010/main" val="33780764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12" name="Content Placeholder 2">
            <a:extLst>
              <a:ext uri="{FF2B5EF4-FFF2-40B4-BE49-F238E27FC236}">
                <a16:creationId xmlns:a16="http://schemas.microsoft.com/office/drawing/2014/main" id="{3DBC1FA1-0E3B-493D-5AFD-9445D774F0F1}"/>
              </a:ext>
            </a:extLst>
          </p:cNvPr>
          <p:cNvSpPr>
            <a:spLocks noGrp="1"/>
          </p:cNvSpPr>
          <p:nvPr>
            <p:ph sz="half" idx="1"/>
          </p:nvPr>
        </p:nvSpPr>
        <p:spPr/>
        <p:txBody>
          <a:bodyPr/>
          <a:lstStyle/>
          <a:p>
            <a:r>
              <a:rPr lang="en-US" sz="2800" dirty="0"/>
              <a:t>Approximately 10 to 20% of ICHs occur on anticoagulants</a:t>
            </a:r>
          </a:p>
          <a:p>
            <a:endParaRPr lang="en-US" sz="2800" dirty="0"/>
          </a:p>
          <a:p>
            <a:r>
              <a:rPr lang="en-US" sz="2800" dirty="0"/>
              <a:t>Delays increase the risk of expansion</a:t>
            </a:r>
          </a:p>
          <a:p>
            <a:endParaRPr lang="en-US" sz="2800" dirty="0"/>
          </a:p>
          <a:p>
            <a:r>
              <a:rPr lang="en-US" sz="2800" dirty="0"/>
              <a:t>Decide quickly whether to treat</a:t>
            </a:r>
          </a:p>
        </p:txBody>
      </p:sp>
      <p:sp>
        <p:nvSpPr>
          <p:cNvPr id="4" name="Content Placeholder 3">
            <a:extLst>
              <a:ext uri="{FF2B5EF4-FFF2-40B4-BE49-F238E27FC236}">
                <a16:creationId xmlns:a16="http://schemas.microsoft.com/office/drawing/2014/main" id="{B592372F-8551-98B3-10CE-428348736682}"/>
              </a:ext>
            </a:extLst>
          </p:cNvPr>
          <p:cNvSpPr>
            <a:spLocks noGrp="1"/>
          </p:cNvSpPr>
          <p:nvPr>
            <p:ph sz="half" idx="2"/>
          </p:nvPr>
        </p:nvSpPr>
        <p:spPr/>
        <p:txBody>
          <a:bodyPr>
            <a:normAutofit/>
          </a:bodyPr>
          <a:lstStyle/>
          <a:p>
            <a:r>
              <a:rPr lang="en-US" sz="2800" dirty="0"/>
              <a:t>Two key times to consider:</a:t>
            </a:r>
          </a:p>
          <a:p>
            <a:pPr marL="914400" lvl="1" indent="-457200">
              <a:buFont typeface="+mj-lt"/>
              <a:buAutoNum type="arabicPeriod"/>
            </a:pPr>
            <a:r>
              <a:rPr lang="en-US" sz="2400" dirty="0"/>
              <a:t>Time of last anticoagulant</a:t>
            </a:r>
          </a:p>
          <a:p>
            <a:pPr marL="914400" lvl="1" indent="-457200">
              <a:buFont typeface="+mj-lt"/>
              <a:buAutoNum type="arabicPeriod"/>
            </a:pPr>
            <a:r>
              <a:rPr lang="en-US" sz="2400" dirty="0"/>
              <a:t>Time since ICH onset</a:t>
            </a:r>
          </a:p>
          <a:p>
            <a:pPr marL="914400" lvl="1" indent="-457200">
              <a:buFont typeface="+mj-lt"/>
              <a:buAutoNum type="arabicPeriod"/>
            </a:pPr>
            <a:endParaRPr lang="en-US" sz="2400" dirty="0"/>
          </a:p>
          <a:p>
            <a:r>
              <a:rPr lang="en-US" sz="2800" dirty="0"/>
              <a:t>Other key patient factors:</a:t>
            </a:r>
          </a:p>
          <a:p>
            <a:pPr lvl="1"/>
            <a:r>
              <a:rPr lang="en-US" sz="2400" dirty="0"/>
              <a:t>ICH volume (risk of expansion)</a:t>
            </a:r>
          </a:p>
          <a:p>
            <a:pPr lvl="1"/>
            <a:r>
              <a:rPr lang="en-US" sz="2400" dirty="0"/>
              <a:t>Very poor prognosis (futility)</a:t>
            </a:r>
          </a:p>
          <a:p>
            <a:endParaRPr lang="en-US" sz="2800" dirty="0"/>
          </a:p>
        </p:txBody>
      </p:sp>
    </p:spTree>
    <p:extLst>
      <p:ext uri="{BB962C8B-B14F-4D97-AF65-F5344CB8AC3E}">
        <p14:creationId xmlns:p14="http://schemas.microsoft.com/office/powerpoint/2010/main" val="1743131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Real World Data and the Management of Intracranial Hemorrhages (ICH) in Anticoagulated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appropriate treatment management strategies to address the critical clinical aspects of ICH and hematoma expansion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when and how to initiate appropriate reversal agents in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the need to develop and implement protocols and local care pathways based on existing evidence-based medicine guidelines to improve the management of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47129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History and Examination</a:t>
            </a:r>
          </a:p>
        </p:txBody>
      </p:sp>
      <p:sp>
        <p:nvSpPr>
          <p:cNvPr id="3" name="Content Placeholder 2"/>
          <p:cNvSpPr>
            <a:spLocks noGrp="1"/>
          </p:cNvSpPr>
          <p:nvPr>
            <p:ph sz="half" idx="1"/>
          </p:nvPr>
        </p:nvSpPr>
        <p:spPr/>
        <p:txBody>
          <a:bodyPr>
            <a:normAutofit/>
          </a:bodyPr>
          <a:lstStyle/>
          <a:p>
            <a:r>
              <a:rPr lang="en-US" sz="2600" dirty="0"/>
              <a:t>61-year-old male patient, prestroke </a:t>
            </a:r>
            <a:r>
              <a:rPr lang="en-US" sz="2600" dirty="0" err="1"/>
              <a:t>mRS</a:t>
            </a:r>
            <a:r>
              <a:rPr lang="en-US" sz="2600" dirty="0"/>
              <a:t> 0</a:t>
            </a:r>
          </a:p>
          <a:p>
            <a:r>
              <a:rPr lang="en-US" sz="2600" dirty="0"/>
              <a:t>Known type 2 diabetes mellitus, hypertension, TIA 10 months prior, atrial fibrillation</a:t>
            </a:r>
          </a:p>
          <a:p>
            <a:r>
              <a:rPr lang="en-US" sz="2600" dirty="0"/>
              <a:t>Anticoagulated with apixaban 5 mg BID</a:t>
            </a:r>
          </a:p>
        </p:txBody>
      </p:sp>
      <p:sp>
        <p:nvSpPr>
          <p:cNvPr id="4" name="Content Placeholder 3">
            <a:extLst>
              <a:ext uri="{FF2B5EF4-FFF2-40B4-BE49-F238E27FC236}">
                <a16:creationId xmlns:a16="http://schemas.microsoft.com/office/drawing/2014/main" id="{9DA61B6E-1130-F080-CCAF-CBE4857B8FA7}"/>
              </a:ext>
            </a:extLst>
          </p:cNvPr>
          <p:cNvSpPr>
            <a:spLocks noGrp="1"/>
          </p:cNvSpPr>
          <p:nvPr>
            <p:ph sz="half" idx="2"/>
          </p:nvPr>
        </p:nvSpPr>
        <p:spPr/>
        <p:txBody>
          <a:bodyPr>
            <a:normAutofit/>
          </a:bodyPr>
          <a:lstStyle/>
          <a:p>
            <a:r>
              <a:rPr lang="en-US" sz="2600" dirty="0"/>
              <a:t>Found with right-sided weakness and drowsiness at</a:t>
            </a:r>
            <a:br>
              <a:rPr lang="en-US" sz="2600" dirty="0"/>
            </a:br>
            <a:r>
              <a:rPr lang="en-US" sz="2600" dirty="0"/>
              <a:t>9 AM today (1 hour ago)</a:t>
            </a:r>
          </a:p>
          <a:p>
            <a:r>
              <a:rPr lang="en-US" sz="2600" dirty="0"/>
              <a:t>Examination: GCS M6 V2 E4 (12), right hemiplegia and neglect, NIHSS 21</a:t>
            </a:r>
          </a:p>
          <a:p>
            <a:r>
              <a:rPr lang="en-US" sz="2600" dirty="0"/>
              <a:t>BP 216/114 on arrival</a:t>
            </a:r>
          </a:p>
          <a:p>
            <a:endParaRPr lang="en-US" sz="2600" dirty="0"/>
          </a:p>
        </p:txBody>
      </p:sp>
      <p:sp>
        <p:nvSpPr>
          <p:cNvPr id="5" name="Footer Placeholder 4">
            <a:extLst>
              <a:ext uri="{FF2B5EF4-FFF2-40B4-BE49-F238E27FC236}">
                <a16:creationId xmlns:a16="http://schemas.microsoft.com/office/drawing/2014/main" id="{A26E233B-8E84-6222-FC7F-30C7982999B2}"/>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BID, twice daily; BP, blood pressure; GCS, Glasgow Coma Scale; </a:t>
            </a:r>
            <a:r>
              <a:rPr kumimoji="0" lang="en-US"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mRS</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modified Rankin Scale; NIHSS, National Institute of Health Stroke Severity Scale; TIA, transient ischemic attack.</a:t>
            </a:r>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178855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980E95-1B11-466D-538E-83E757A97BC4}"/>
              </a:ext>
            </a:extLst>
          </p:cNvPr>
          <p:cNvSpPr/>
          <p:nvPr/>
        </p:nvSpPr>
        <p:spPr>
          <a:xfrm>
            <a:off x="818547" y="1196752"/>
            <a:ext cx="10535252" cy="4689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F764406-22D5-3A8F-4D46-62AE28C50F6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CT, computed tomography.</a:t>
            </a:r>
          </a:p>
        </p:txBody>
      </p:sp>
      <p:sp>
        <p:nvSpPr>
          <p:cNvPr id="6" name="Title 5">
            <a:extLst>
              <a:ext uri="{FF2B5EF4-FFF2-40B4-BE49-F238E27FC236}">
                <a16:creationId xmlns:a16="http://schemas.microsoft.com/office/drawing/2014/main" id="{377D3478-4EEB-7B89-4ED8-7482A9786BBF}"/>
              </a:ext>
            </a:extLst>
          </p:cNvPr>
          <p:cNvSpPr>
            <a:spLocks noGrp="1"/>
          </p:cNvSpPr>
          <p:nvPr>
            <p:ph type="title"/>
          </p:nvPr>
        </p:nvSpPr>
        <p:spPr/>
        <p:txBody>
          <a:bodyPr/>
          <a:lstStyle/>
          <a:p>
            <a:r>
              <a:rPr lang="en-US" dirty="0"/>
              <a:t>CT Brain Scan</a:t>
            </a:r>
          </a:p>
        </p:txBody>
      </p:sp>
      <p:sp>
        <p:nvSpPr>
          <p:cNvPr id="7" name="Content Placeholder 6">
            <a:extLst>
              <a:ext uri="{FF2B5EF4-FFF2-40B4-BE49-F238E27FC236}">
                <a16:creationId xmlns:a16="http://schemas.microsoft.com/office/drawing/2014/main" id="{E4A3B561-64D3-F47A-FF4C-3EB7FEC309C7}"/>
              </a:ext>
            </a:extLst>
          </p:cNvPr>
          <p:cNvSpPr>
            <a:spLocks noGrp="1"/>
          </p:cNvSpPr>
          <p:nvPr>
            <p:ph idx="1"/>
          </p:nvPr>
        </p:nvSpPr>
        <p:spPr>
          <a:xfrm>
            <a:off x="818546" y="5971314"/>
            <a:ext cx="10535254" cy="384767"/>
          </a:xfrm>
        </p:spPr>
        <p:txBody>
          <a:bodyPr/>
          <a:lstStyle/>
          <a:p>
            <a:pPr marL="0" indent="0">
              <a:buNone/>
            </a:pPr>
            <a:r>
              <a:rPr lang="en-US" sz="1800" dirty="0"/>
              <a:t>Volume (ABC/2)=20.0 ml</a:t>
            </a:r>
          </a:p>
          <a:p>
            <a:endParaRPr lang="en-US" dirty="0"/>
          </a:p>
        </p:txBody>
      </p:sp>
      <p:grpSp>
        <p:nvGrpSpPr>
          <p:cNvPr id="11" name="Group 10">
            <a:extLst>
              <a:ext uri="{FF2B5EF4-FFF2-40B4-BE49-F238E27FC236}">
                <a16:creationId xmlns:a16="http://schemas.microsoft.com/office/drawing/2014/main" id="{223E3DDF-04FA-5EB2-624D-6D8FA691E78F}"/>
              </a:ext>
            </a:extLst>
          </p:cNvPr>
          <p:cNvGrpSpPr/>
          <p:nvPr/>
        </p:nvGrpSpPr>
        <p:grpSpPr>
          <a:xfrm>
            <a:off x="818547" y="1320957"/>
            <a:ext cx="10326303" cy="4479281"/>
            <a:chOff x="1588" y="1052736"/>
            <a:chExt cx="12188825" cy="5287195"/>
          </a:xfrm>
        </p:grpSpPr>
        <p:pic>
          <p:nvPicPr>
            <p:cNvPr id="12" name="Picture 11" descr="A planet in space&#10;&#10;Description automatically generated with low confidence">
              <a:extLst>
                <a:ext uri="{FF2B5EF4-FFF2-40B4-BE49-F238E27FC236}">
                  <a16:creationId xmlns:a16="http://schemas.microsoft.com/office/drawing/2014/main" id="{6F552508-8641-B416-47BA-D64C063E65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9781" y="3556790"/>
              <a:ext cx="2770632" cy="2770632"/>
            </a:xfrm>
            <a:prstGeom prst="rect">
              <a:avLst/>
            </a:prstGeom>
          </p:spPr>
        </p:pic>
        <p:pic>
          <p:nvPicPr>
            <p:cNvPr id="13" name="Picture 12" descr="A planet in space&#10;&#10;Description automatically generated with low confidence">
              <a:extLst>
                <a:ext uri="{FF2B5EF4-FFF2-40B4-BE49-F238E27FC236}">
                  <a16:creationId xmlns:a16="http://schemas.microsoft.com/office/drawing/2014/main" id="{0FD3FF32-7EDD-915C-1995-99663F2963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9189" y="3561742"/>
              <a:ext cx="2770632" cy="2770632"/>
            </a:xfrm>
            <a:prstGeom prst="rect">
              <a:avLst/>
            </a:prstGeom>
          </p:spPr>
        </p:pic>
        <p:pic>
          <p:nvPicPr>
            <p:cNvPr id="14" name="Picture 13" descr="A planet in space&#10;&#10;Description automatically generated with low confidence">
              <a:extLst>
                <a:ext uri="{FF2B5EF4-FFF2-40B4-BE49-F238E27FC236}">
                  <a16:creationId xmlns:a16="http://schemas.microsoft.com/office/drawing/2014/main" id="{83679DA3-263F-EE52-5FB0-9A54C85567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4392" y="3568982"/>
              <a:ext cx="2770632" cy="2770632"/>
            </a:xfrm>
            <a:prstGeom prst="rect">
              <a:avLst/>
            </a:prstGeom>
          </p:spPr>
        </p:pic>
        <p:pic>
          <p:nvPicPr>
            <p:cNvPr id="15" name="Picture 14" descr="A close-up of the moon&#10;&#10;Description automatically generated with medium confidence">
              <a:extLst>
                <a:ext uri="{FF2B5EF4-FFF2-40B4-BE49-F238E27FC236}">
                  <a16:creationId xmlns:a16="http://schemas.microsoft.com/office/drawing/2014/main" id="{4ACCE078-B482-5312-1CA1-A08D20BA81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2181" y="3568982"/>
              <a:ext cx="2583839" cy="2770632"/>
            </a:xfrm>
            <a:prstGeom prst="rect">
              <a:avLst/>
            </a:prstGeom>
          </p:spPr>
        </p:pic>
        <p:pic>
          <p:nvPicPr>
            <p:cNvPr id="16" name="Picture 15" descr="A planet in space&#10;&#10;Description automatically generated with low confidence">
              <a:extLst>
                <a:ext uri="{FF2B5EF4-FFF2-40B4-BE49-F238E27FC236}">
                  <a16:creationId xmlns:a16="http://schemas.microsoft.com/office/drawing/2014/main" id="{34F7AF37-1D5A-A6D8-0603-257009E6D9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88" y="3569299"/>
              <a:ext cx="2450592" cy="2770632"/>
            </a:xfrm>
            <a:prstGeom prst="rect">
              <a:avLst/>
            </a:prstGeom>
          </p:spPr>
        </p:pic>
        <p:pic>
          <p:nvPicPr>
            <p:cNvPr id="17" name="Picture 16" descr="A close-up of the moon&#10;&#10;Description automatically generated with medium confidence">
              <a:extLst>
                <a:ext uri="{FF2B5EF4-FFF2-40B4-BE49-F238E27FC236}">
                  <a16:creationId xmlns:a16="http://schemas.microsoft.com/office/drawing/2014/main" id="{E82DA963-0DC6-BEDD-D65B-7C47FC85C3F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19781" y="1052736"/>
              <a:ext cx="2770632" cy="2580935"/>
            </a:xfrm>
            <a:prstGeom prst="rect">
              <a:avLst/>
            </a:prstGeom>
          </p:spPr>
        </p:pic>
        <p:pic>
          <p:nvPicPr>
            <p:cNvPr id="18" name="Picture 17" descr="A planet in space&#10;&#10;Description automatically generated with low confidence">
              <a:extLst>
                <a:ext uri="{FF2B5EF4-FFF2-40B4-BE49-F238E27FC236}">
                  <a16:creationId xmlns:a16="http://schemas.microsoft.com/office/drawing/2014/main" id="{25DFBC53-4DA1-0DCA-F835-81A82F904D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23047" y="1060055"/>
              <a:ext cx="2770632" cy="2580936"/>
            </a:xfrm>
            <a:prstGeom prst="rect">
              <a:avLst/>
            </a:prstGeom>
          </p:spPr>
        </p:pic>
        <p:pic>
          <p:nvPicPr>
            <p:cNvPr id="19" name="Picture 18" descr="A close-up of a planet&#10;&#10;Description automatically generated with low confidence">
              <a:extLst>
                <a:ext uri="{FF2B5EF4-FFF2-40B4-BE49-F238E27FC236}">
                  <a16:creationId xmlns:a16="http://schemas.microsoft.com/office/drawing/2014/main" id="{6376C6F5-7DCB-2008-9C91-250E1AAF8DF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69189" y="1060055"/>
              <a:ext cx="2770632" cy="2580936"/>
            </a:xfrm>
            <a:prstGeom prst="rect">
              <a:avLst/>
            </a:prstGeom>
          </p:spPr>
        </p:pic>
        <p:pic>
          <p:nvPicPr>
            <p:cNvPr id="20" name="Picture 19" descr="A close-up of the moon&#10;&#10;Description automatically generated with medium confidence">
              <a:extLst>
                <a:ext uri="{FF2B5EF4-FFF2-40B4-BE49-F238E27FC236}">
                  <a16:creationId xmlns:a16="http://schemas.microsoft.com/office/drawing/2014/main" id="{230B8C0B-BF96-B779-7933-B34E201B9EE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452181" y="1124745"/>
              <a:ext cx="2583839" cy="2516245"/>
            </a:xfrm>
            <a:prstGeom prst="rect">
              <a:avLst/>
            </a:prstGeom>
          </p:spPr>
        </p:pic>
        <p:pic>
          <p:nvPicPr>
            <p:cNvPr id="21" name="Picture 20" descr="A close up of the moon&#10;&#10;Description automatically generated with medium confidence">
              <a:extLst>
                <a:ext uri="{FF2B5EF4-FFF2-40B4-BE49-F238E27FC236}">
                  <a16:creationId xmlns:a16="http://schemas.microsoft.com/office/drawing/2014/main" id="{BEB43C5C-0827-CFC6-1C0D-B7974CEA9FA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88" y="1196752"/>
              <a:ext cx="2450592" cy="2444555"/>
            </a:xfrm>
            <a:prstGeom prst="rect">
              <a:avLst/>
            </a:prstGeom>
          </p:spPr>
        </p:pic>
      </p:grpSp>
    </p:spTree>
    <p:extLst>
      <p:ext uri="{BB962C8B-B14F-4D97-AF65-F5344CB8AC3E}">
        <p14:creationId xmlns:p14="http://schemas.microsoft.com/office/powerpoint/2010/main" val="15897642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Assessment</a:t>
            </a:r>
          </a:p>
        </p:txBody>
      </p:sp>
      <p:sp>
        <p:nvSpPr>
          <p:cNvPr id="3" name="Content Placeholder 2"/>
          <p:cNvSpPr>
            <a:spLocks noGrp="1"/>
          </p:cNvSpPr>
          <p:nvPr>
            <p:ph sz="half" idx="1"/>
          </p:nvPr>
        </p:nvSpPr>
        <p:spPr/>
        <p:txBody>
          <a:bodyPr>
            <a:normAutofit/>
          </a:bodyPr>
          <a:lstStyle/>
          <a:p>
            <a:r>
              <a:rPr lang="en-US" dirty="0"/>
              <a:t>Patient unaccompanied and last apixaban dose unknown</a:t>
            </a:r>
          </a:p>
          <a:p>
            <a:r>
              <a:rPr lang="en-US" dirty="0"/>
              <a:t>Call to patient’s son:</a:t>
            </a:r>
          </a:p>
          <a:p>
            <a:pPr lvl="1"/>
            <a:r>
              <a:rPr lang="en-US" dirty="0"/>
              <a:t>Patient lives alone, looks after his own medication</a:t>
            </a:r>
          </a:p>
          <a:p>
            <a:pPr lvl="1"/>
            <a:r>
              <a:rPr lang="en-US" dirty="0"/>
              <a:t>Last seen well yesterday at 11 AM, found with weakness today</a:t>
            </a:r>
          </a:p>
          <a:p>
            <a:pPr lvl="1"/>
            <a:r>
              <a:rPr lang="en-US" dirty="0"/>
              <a:t>Seems to have slept in his bed, got up, and dressed</a:t>
            </a:r>
          </a:p>
          <a:p>
            <a:pPr lvl="1"/>
            <a:r>
              <a:rPr lang="en-US" dirty="0"/>
              <a:t>Poor compliance and recently given a blister pack to help with this. Blister pack not with patient</a:t>
            </a:r>
          </a:p>
        </p:txBody>
      </p:sp>
      <p:sp>
        <p:nvSpPr>
          <p:cNvPr id="4" name="Content Placeholder 3">
            <a:extLst>
              <a:ext uri="{FF2B5EF4-FFF2-40B4-BE49-F238E27FC236}">
                <a16:creationId xmlns:a16="http://schemas.microsoft.com/office/drawing/2014/main" id="{3EAB73CF-736F-6705-14C6-20FAD95248E5}"/>
              </a:ext>
            </a:extLst>
          </p:cNvPr>
          <p:cNvSpPr>
            <a:spLocks noGrp="1"/>
          </p:cNvSpPr>
          <p:nvPr>
            <p:ph sz="half" idx="2"/>
          </p:nvPr>
        </p:nvSpPr>
        <p:spPr/>
        <p:txBody>
          <a:bodyPr>
            <a:normAutofit/>
          </a:bodyPr>
          <a:lstStyle/>
          <a:p>
            <a:r>
              <a:rPr lang="en-US" dirty="0"/>
              <a:t>Some lab results back: eGFR &gt;90</a:t>
            </a:r>
          </a:p>
          <a:p>
            <a:r>
              <a:rPr lang="en-US" dirty="0"/>
              <a:t>Now 11 AM. Could be 2 to 24 hours after onset</a:t>
            </a:r>
          </a:p>
          <a:p>
            <a:endParaRPr lang="en-US" dirty="0"/>
          </a:p>
        </p:txBody>
      </p:sp>
      <p:sp>
        <p:nvSpPr>
          <p:cNvPr id="5" name="Footer Placeholder 4">
            <a:extLst>
              <a:ext uri="{FF2B5EF4-FFF2-40B4-BE49-F238E27FC236}">
                <a16:creationId xmlns:a16="http://schemas.microsoft.com/office/drawing/2014/main" id="{38EAD58F-5972-E378-F00C-6CC2D85FFEA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eGFR, estimated glomerular filtration rate.</a:t>
            </a:r>
          </a:p>
        </p:txBody>
      </p:sp>
    </p:spTree>
    <p:extLst>
      <p:ext uri="{BB962C8B-B14F-4D97-AF65-F5344CB8AC3E}">
        <p14:creationId xmlns:p14="http://schemas.microsoft.com/office/powerpoint/2010/main" val="36179462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half" idx="1"/>
          </p:nvPr>
        </p:nvSpPr>
        <p:spPr/>
        <p:txBody>
          <a:bodyPr>
            <a:normAutofit/>
          </a:bodyPr>
          <a:lstStyle/>
          <a:p>
            <a:r>
              <a:rPr lang="en-US" dirty="0"/>
              <a:t>Phone call to </a:t>
            </a:r>
            <a:r>
              <a:rPr lang="en-US" dirty="0" err="1"/>
              <a:t>Haematology</a:t>
            </a:r>
            <a:r>
              <a:rPr lang="en-US" dirty="0"/>
              <a:t> (30 minutes later), advised give PCC, treatment then commenced</a:t>
            </a:r>
          </a:p>
          <a:p>
            <a:r>
              <a:rPr lang="en-US" dirty="0"/>
              <a:t>Andexanet alfa not currently available in England for ICH</a:t>
            </a:r>
          </a:p>
          <a:p>
            <a:r>
              <a:rPr lang="en-US" dirty="0"/>
              <a:t>BP lowering commenced shortly afterwards</a:t>
            </a:r>
          </a:p>
        </p:txBody>
      </p:sp>
      <p:sp>
        <p:nvSpPr>
          <p:cNvPr id="4" name="Content Placeholder 3">
            <a:extLst>
              <a:ext uri="{FF2B5EF4-FFF2-40B4-BE49-F238E27FC236}">
                <a16:creationId xmlns:a16="http://schemas.microsoft.com/office/drawing/2014/main" id="{58F3604E-6184-A787-1484-A1375FF18F01}"/>
              </a:ext>
            </a:extLst>
          </p:cNvPr>
          <p:cNvSpPr>
            <a:spLocks noGrp="1"/>
          </p:cNvSpPr>
          <p:nvPr>
            <p:ph sz="half" idx="2"/>
          </p:nvPr>
        </p:nvSpPr>
        <p:spPr/>
        <p:txBody>
          <a:bodyPr>
            <a:normAutofit/>
          </a:bodyPr>
          <a:lstStyle/>
          <a:p>
            <a:r>
              <a:rPr lang="en-US" dirty="0"/>
              <a:t>Discussed with Neurosurgery.</a:t>
            </a:r>
            <a:br>
              <a:rPr lang="en-US" dirty="0"/>
            </a:br>
            <a:r>
              <a:rPr lang="en-US" dirty="0"/>
              <a:t>Not for immediate intervention</a:t>
            </a:r>
          </a:p>
          <a:p>
            <a:r>
              <a:rPr lang="en-US" dirty="0"/>
              <a:t>Transferred to High Dependency Unit for arterial line and BP management </a:t>
            </a:r>
          </a:p>
          <a:p>
            <a:r>
              <a:rPr lang="en-US" dirty="0"/>
              <a:t>Transferred back to local hospital on Day 6</a:t>
            </a:r>
          </a:p>
          <a:p>
            <a:endParaRPr lang="en-US" dirty="0"/>
          </a:p>
        </p:txBody>
      </p:sp>
      <p:sp>
        <p:nvSpPr>
          <p:cNvPr id="5" name="Footer Placeholder 4">
            <a:extLst>
              <a:ext uri="{FF2B5EF4-FFF2-40B4-BE49-F238E27FC236}">
                <a16:creationId xmlns:a16="http://schemas.microsoft.com/office/drawing/2014/main" id="{3DC25FBC-D44B-3CA2-7772-8C3A83766CCB}"/>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ICH, intracerebral </a:t>
            </a:r>
            <a:r>
              <a:rPr kumimoji="0" lang="en-GB"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hemorrhage</a:t>
            </a: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a:t>
            </a:r>
          </a:p>
        </p:txBody>
      </p:sp>
    </p:spTree>
    <p:extLst>
      <p:ext uri="{BB962C8B-B14F-4D97-AF65-F5344CB8AC3E}">
        <p14:creationId xmlns:p14="http://schemas.microsoft.com/office/powerpoint/2010/main" val="5756218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Pharmacokinetics of Anti-</a:t>
            </a:r>
            <a:r>
              <a:rPr lang="en-US" dirty="0" err="1"/>
              <a:t>Xa</a:t>
            </a:r>
            <a:r>
              <a:rPr lang="en-US" dirty="0"/>
              <a:t> DOACs</a:t>
            </a:r>
          </a:p>
        </p:txBody>
      </p:sp>
      <p:sp>
        <p:nvSpPr>
          <p:cNvPr id="9" name="Footer Placeholder 8">
            <a:extLst>
              <a:ext uri="{FF2B5EF4-FFF2-40B4-BE49-F238E27FC236}">
                <a16:creationId xmlns:a16="http://schemas.microsoft.com/office/drawing/2014/main" id="{A3486CA2-0F8D-420F-4F8D-1C9AD811C54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DOAC, direct acting oral anticoagulant.
Kreutz R,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J </a:t>
            </a:r>
            <a:r>
              <a:rPr kumimoji="0" lang="en-US"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Thromb</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Haemost</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2017;15(10):2017-2028.</a:t>
            </a:r>
          </a:p>
        </p:txBody>
      </p:sp>
      <p:pic>
        <p:nvPicPr>
          <p:cNvPr id="25" name="Main graphic">
            <a:extLst>
              <a:ext uri="{FF2B5EF4-FFF2-40B4-BE49-F238E27FC236}">
                <a16:creationId xmlns:a16="http://schemas.microsoft.com/office/drawing/2014/main" id="{6CC0A4AA-B1FC-2FAE-DA66-B14ABA11605D}"/>
              </a:ext>
            </a:extLst>
          </p:cNvPr>
          <p:cNvPicPr/>
          <p:nvPr/>
        </p:nvPicPr>
        <p:blipFill>
          <a:blip r:embed="rId3" cstate="screen">
            <a:extLst>
              <a:ext uri="{28A0092B-C50C-407E-A947-70E740481C1C}">
                <a14:useLocalDpi xmlns:a14="http://schemas.microsoft.com/office/drawing/2010/main"/>
              </a:ext>
            </a:extLst>
          </a:blip>
          <a:stretch/>
        </p:blipFill>
        <p:spPr>
          <a:xfrm>
            <a:off x="1475104" y="1508063"/>
            <a:ext cx="8772664" cy="4724917"/>
          </a:xfrm>
          <a:prstGeom prst="rect">
            <a:avLst/>
          </a:prstGeom>
          <a:ln>
            <a:noFill/>
          </a:ln>
        </p:spPr>
      </p:pic>
      <p:grpSp>
        <p:nvGrpSpPr>
          <p:cNvPr id="6" name="Group 5">
            <a:extLst>
              <a:ext uri="{FF2B5EF4-FFF2-40B4-BE49-F238E27FC236}">
                <a16:creationId xmlns:a16="http://schemas.microsoft.com/office/drawing/2014/main" id="{9686916F-379A-4AEC-CBCD-B3055C75F897}"/>
              </a:ext>
            </a:extLst>
          </p:cNvPr>
          <p:cNvGrpSpPr/>
          <p:nvPr/>
        </p:nvGrpSpPr>
        <p:grpSpPr>
          <a:xfrm>
            <a:off x="1623706" y="1170790"/>
            <a:ext cx="7003191" cy="5062190"/>
            <a:chOff x="1623706" y="1170790"/>
            <a:chExt cx="7003191" cy="5062190"/>
          </a:xfrm>
        </p:grpSpPr>
        <p:cxnSp>
          <p:nvCxnSpPr>
            <p:cNvPr id="3" name="Straight Connector 2">
              <a:extLst>
                <a:ext uri="{FF2B5EF4-FFF2-40B4-BE49-F238E27FC236}">
                  <a16:creationId xmlns:a16="http://schemas.microsoft.com/office/drawing/2014/main" id="{FA3E9178-9F7C-0FA6-EF27-BAD74516A2F6}"/>
                </a:ext>
              </a:extLst>
            </p:cNvPr>
            <p:cNvCxnSpPr>
              <a:cxnSpLocks/>
            </p:cNvCxnSpPr>
            <p:nvPr/>
          </p:nvCxnSpPr>
          <p:spPr>
            <a:xfrm>
              <a:off x="2578224" y="1268351"/>
              <a:ext cx="0" cy="4964629"/>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CEF7B64D-8927-1A80-676C-C7D6E4194D0F}"/>
                </a:ext>
              </a:extLst>
            </p:cNvPr>
            <p:cNvSpPr txBox="1"/>
            <p:nvPr/>
          </p:nvSpPr>
          <p:spPr>
            <a:xfrm>
              <a:off x="2578222" y="1170790"/>
              <a:ext cx="1702817" cy="707886"/>
            </a:xfrm>
            <a:prstGeom prst="rect">
              <a:avLst/>
            </a:prstGeom>
            <a:noFill/>
          </p:spPr>
          <p:txBody>
            <a:bodyPr wrap="square" rtlCol="0">
              <a:spAutoFit/>
            </a:bodyPr>
            <a:lstStyle/>
            <a:p>
              <a:r>
                <a:rPr lang="en-US" sz="2000" b="1" dirty="0">
                  <a:latin typeface="Oxygen" panose="02000503000000000000" pitchFamily="2" charset="77"/>
                </a:rPr>
                <a:t>Taken as prescribed</a:t>
              </a:r>
            </a:p>
          </p:txBody>
        </p:sp>
        <p:cxnSp>
          <p:nvCxnSpPr>
            <p:cNvPr id="5" name="Straight Connector 4">
              <a:extLst>
                <a:ext uri="{FF2B5EF4-FFF2-40B4-BE49-F238E27FC236}">
                  <a16:creationId xmlns:a16="http://schemas.microsoft.com/office/drawing/2014/main" id="{EB9DE878-342D-B456-217D-8F555A42EB10}"/>
                </a:ext>
              </a:extLst>
            </p:cNvPr>
            <p:cNvCxnSpPr>
              <a:cxnSpLocks/>
            </p:cNvCxnSpPr>
            <p:nvPr/>
          </p:nvCxnSpPr>
          <p:spPr>
            <a:xfrm flipH="1">
              <a:off x="1623706" y="3951787"/>
              <a:ext cx="7003191"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EF54C2A0-FD6B-5EA4-DDA2-C7251F48097B}"/>
              </a:ext>
            </a:extLst>
          </p:cNvPr>
          <p:cNvGrpSpPr/>
          <p:nvPr/>
        </p:nvGrpSpPr>
        <p:grpSpPr>
          <a:xfrm>
            <a:off x="1623706" y="1268351"/>
            <a:ext cx="7003191" cy="4964629"/>
            <a:chOff x="1623706" y="1268351"/>
            <a:chExt cx="7003191" cy="4964629"/>
          </a:xfrm>
        </p:grpSpPr>
        <p:cxnSp>
          <p:nvCxnSpPr>
            <p:cNvPr id="7" name="Straight Connector 6">
              <a:extLst>
                <a:ext uri="{FF2B5EF4-FFF2-40B4-BE49-F238E27FC236}">
                  <a16:creationId xmlns:a16="http://schemas.microsoft.com/office/drawing/2014/main" id="{FB6EA1B3-DC44-9DA9-0E69-6D934104B70D}"/>
                </a:ext>
              </a:extLst>
            </p:cNvPr>
            <p:cNvCxnSpPr>
              <a:cxnSpLocks/>
            </p:cNvCxnSpPr>
            <p:nvPr/>
          </p:nvCxnSpPr>
          <p:spPr>
            <a:xfrm>
              <a:off x="5554554" y="1268351"/>
              <a:ext cx="0" cy="4964629"/>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AED5FAC-DF47-3CF4-C520-2802DCEA16C6}"/>
                </a:ext>
              </a:extLst>
            </p:cNvPr>
            <p:cNvSpPr txBox="1"/>
            <p:nvPr/>
          </p:nvSpPr>
          <p:spPr>
            <a:xfrm>
              <a:off x="5554554" y="1286063"/>
              <a:ext cx="1563591" cy="1015663"/>
            </a:xfrm>
            <a:prstGeom prst="rect">
              <a:avLst/>
            </a:prstGeom>
            <a:noFill/>
          </p:spPr>
          <p:txBody>
            <a:bodyPr wrap="square" rtlCol="0">
              <a:spAutoFit/>
            </a:bodyPr>
            <a:lstStyle/>
            <a:p>
              <a:r>
                <a:rPr lang="en-US" sz="2000" b="1" dirty="0">
                  <a:latin typeface="Oxygen" panose="02000503000000000000" pitchFamily="2" charset="77"/>
                </a:rPr>
                <a:t>Missed morning dose</a:t>
              </a:r>
            </a:p>
          </p:txBody>
        </p:sp>
        <p:cxnSp>
          <p:nvCxnSpPr>
            <p:cNvPr id="10" name="Straight Connector 9">
              <a:extLst>
                <a:ext uri="{FF2B5EF4-FFF2-40B4-BE49-F238E27FC236}">
                  <a16:creationId xmlns:a16="http://schemas.microsoft.com/office/drawing/2014/main" id="{BEE3905C-5648-8FCB-46AC-07DF47E85CFA}"/>
                </a:ext>
              </a:extLst>
            </p:cNvPr>
            <p:cNvCxnSpPr>
              <a:cxnSpLocks/>
            </p:cNvCxnSpPr>
            <p:nvPr/>
          </p:nvCxnSpPr>
          <p:spPr>
            <a:xfrm flipH="1">
              <a:off x="1623706" y="4911893"/>
              <a:ext cx="7003191"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EA50DB59-8269-5744-8D6C-AECB1AA69622}"/>
              </a:ext>
            </a:extLst>
          </p:cNvPr>
          <p:cNvGrpSpPr/>
          <p:nvPr/>
        </p:nvGrpSpPr>
        <p:grpSpPr>
          <a:xfrm>
            <a:off x="1522107" y="1268351"/>
            <a:ext cx="7338300" cy="4964629"/>
            <a:chOff x="1522107" y="1268351"/>
            <a:chExt cx="7338300" cy="4964629"/>
          </a:xfrm>
        </p:grpSpPr>
        <p:cxnSp>
          <p:nvCxnSpPr>
            <p:cNvPr id="12" name="Straight Connector 11">
              <a:extLst>
                <a:ext uri="{FF2B5EF4-FFF2-40B4-BE49-F238E27FC236}">
                  <a16:creationId xmlns:a16="http://schemas.microsoft.com/office/drawing/2014/main" id="{2C65D1E6-F138-CAFB-6C64-B1B94668EBC0}"/>
                </a:ext>
              </a:extLst>
            </p:cNvPr>
            <p:cNvCxnSpPr>
              <a:cxnSpLocks/>
            </p:cNvCxnSpPr>
            <p:nvPr/>
          </p:nvCxnSpPr>
          <p:spPr>
            <a:xfrm>
              <a:off x="7256420" y="1268351"/>
              <a:ext cx="15967" cy="4964629"/>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856486B-610A-6428-6016-9019094E469C}"/>
                </a:ext>
              </a:extLst>
            </p:cNvPr>
            <p:cNvSpPr txBox="1"/>
            <p:nvPr/>
          </p:nvSpPr>
          <p:spPr>
            <a:xfrm>
              <a:off x="7296816" y="2664159"/>
              <a:ext cx="1563591" cy="707886"/>
            </a:xfrm>
            <a:prstGeom prst="rect">
              <a:avLst/>
            </a:prstGeom>
            <a:noFill/>
          </p:spPr>
          <p:txBody>
            <a:bodyPr wrap="square" rtlCol="0">
              <a:spAutoFit/>
            </a:bodyPr>
            <a:lstStyle/>
            <a:p>
              <a:r>
                <a:rPr lang="en-US" sz="2000" b="1" dirty="0">
                  <a:latin typeface="Oxygen" panose="02000503000000000000" pitchFamily="2" charset="77"/>
                </a:rPr>
                <a:t>Missed both doses</a:t>
              </a:r>
            </a:p>
          </p:txBody>
        </p:sp>
        <p:cxnSp>
          <p:nvCxnSpPr>
            <p:cNvPr id="14" name="Straight Connector 13">
              <a:extLst>
                <a:ext uri="{FF2B5EF4-FFF2-40B4-BE49-F238E27FC236}">
                  <a16:creationId xmlns:a16="http://schemas.microsoft.com/office/drawing/2014/main" id="{0EC5E828-5AF3-DC8D-7AB9-5B6F55C4FA8D}"/>
                </a:ext>
              </a:extLst>
            </p:cNvPr>
            <p:cNvCxnSpPr>
              <a:cxnSpLocks/>
            </p:cNvCxnSpPr>
            <p:nvPr/>
          </p:nvCxnSpPr>
          <p:spPr>
            <a:xfrm flipH="1">
              <a:off x="1522107" y="5533960"/>
              <a:ext cx="7003191"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grpSp>
      <p:sp>
        <p:nvSpPr>
          <p:cNvPr id="16" name="Rectangle 15">
            <a:extLst>
              <a:ext uri="{FF2B5EF4-FFF2-40B4-BE49-F238E27FC236}">
                <a16:creationId xmlns:a16="http://schemas.microsoft.com/office/drawing/2014/main" id="{531A6901-01F8-164C-3389-150671DF824F}"/>
              </a:ext>
            </a:extLst>
          </p:cNvPr>
          <p:cNvSpPr/>
          <p:nvPr/>
        </p:nvSpPr>
        <p:spPr>
          <a:xfrm>
            <a:off x="2578224" y="3951787"/>
            <a:ext cx="4694163" cy="1585349"/>
          </a:xfrm>
          <a:prstGeom prst="rect">
            <a:avLst/>
          </a:prstGeom>
          <a:solidFill>
            <a:srgbClr val="FF0000">
              <a:alpha val="1984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xygen" panose="02000503000000000000" pitchFamily="2" charset="77"/>
            </a:endParaRPr>
          </a:p>
        </p:txBody>
      </p:sp>
    </p:spTree>
    <p:extLst>
      <p:ext uri="{BB962C8B-B14F-4D97-AF65-F5344CB8AC3E}">
        <p14:creationId xmlns:p14="http://schemas.microsoft.com/office/powerpoint/2010/main" val="15334427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E2DC476-44EB-090E-9F57-7A5B69F5F644}"/>
              </a:ext>
            </a:extLst>
          </p:cNvPr>
          <p:cNvSpPr>
            <a:spLocks noGrp="1"/>
          </p:cNvSpPr>
          <p:nvPr>
            <p:ph type="body" idx="1"/>
          </p:nvPr>
        </p:nvSpPr>
        <p:spPr>
          <a:xfrm>
            <a:off x="609601" y="1187885"/>
            <a:ext cx="5157787" cy="420864"/>
          </a:xfrm>
        </p:spPr>
        <p:txBody>
          <a:bodyPr>
            <a:normAutofit lnSpcReduction="10000"/>
          </a:bodyPr>
          <a:lstStyle/>
          <a:p>
            <a:pPr algn="ctr"/>
            <a:r>
              <a:rPr lang="en-US" sz="2400" dirty="0">
                <a:solidFill>
                  <a:schemeClr val="accent1"/>
                </a:solidFill>
                <a:latin typeface="+mj-lt"/>
                <a:cs typeface="Arial" panose="020B0604020202020204" pitchFamily="34" charset="0"/>
              </a:rPr>
              <a:t>Time</a:t>
            </a:r>
          </a:p>
        </p:txBody>
      </p:sp>
      <p:pic>
        <p:nvPicPr>
          <p:cNvPr id="25" name="Picture 4">
            <a:extLst>
              <a:ext uri="{FF2B5EF4-FFF2-40B4-BE49-F238E27FC236}">
                <a16:creationId xmlns:a16="http://schemas.microsoft.com/office/drawing/2014/main" id="{ACBF5783-BDF2-FCBE-72BE-212AF7514950}"/>
              </a:ext>
            </a:extLst>
          </p:cNvPr>
          <p:cNvPicPr>
            <a:picLocks noGrp="1" noChangeAspect="1" noChangeArrowheads="1"/>
          </p:cNvPicPr>
          <p:nvPr>
            <p:ph sz="half" idx="2"/>
          </p:nvPr>
        </p:nvPicPr>
        <p:blipFill rotWithShape="1">
          <a:blip r:embed="rId2" cstate="screen">
            <a:grayscl/>
            <a:extLst>
              <a:ext uri="{28A0092B-C50C-407E-A947-70E740481C1C}">
                <a14:useLocalDpi xmlns:a14="http://schemas.microsoft.com/office/drawing/2010/main"/>
              </a:ext>
            </a:extLst>
          </a:blip>
          <a:srcRect/>
          <a:stretch/>
        </p:blipFill>
        <p:spPr bwMode="auto">
          <a:xfrm>
            <a:off x="703880" y="1513508"/>
            <a:ext cx="5157786" cy="3579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7BB42806-B79B-59E2-FE13-E1EF9291E5A5}"/>
              </a:ext>
            </a:extLst>
          </p:cNvPr>
          <p:cNvSpPr>
            <a:spLocks noGrp="1"/>
          </p:cNvSpPr>
          <p:nvPr>
            <p:ph type="body" sz="quarter" idx="3"/>
          </p:nvPr>
        </p:nvSpPr>
        <p:spPr>
          <a:xfrm>
            <a:off x="5942013" y="1132800"/>
            <a:ext cx="5183188" cy="420864"/>
          </a:xfrm>
        </p:spPr>
        <p:txBody>
          <a:bodyPr>
            <a:normAutofit lnSpcReduction="10000"/>
          </a:bodyPr>
          <a:lstStyle/>
          <a:p>
            <a:pPr algn="ctr"/>
            <a:r>
              <a:rPr lang="en-US" sz="2400" dirty="0">
                <a:latin typeface="+mj-lt"/>
                <a:cs typeface="Arial" panose="020B0604020202020204" pitchFamily="34" charset="0"/>
              </a:rPr>
              <a:t>Volume</a:t>
            </a:r>
          </a:p>
        </p:txBody>
      </p:sp>
      <p:pic>
        <p:nvPicPr>
          <p:cNvPr id="26" name="Picture 2">
            <a:extLst>
              <a:ext uri="{FF2B5EF4-FFF2-40B4-BE49-F238E27FC236}">
                <a16:creationId xmlns:a16="http://schemas.microsoft.com/office/drawing/2014/main" id="{78DF3B88-AD6A-A6A5-39AB-DEDEC2B6CC49}"/>
              </a:ext>
            </a:extLst>
          </p:cNvPr>
          <p:cNvPicPr>
            <a:picLocks noGrp="1" noChangeAspect="1" noChangeArrowheads="1"/>
          </p:cNvPicPr>
          <p:nvPr>
            <p:ph sz="quarter" idx="4"/>
          </p:nvPr>
        </p:nvPicPr>
        <p:blipFill rotWithShape="1">
          <a:blip r:embed="rId3" cstate="screen">
            <a:grayscl/>
            <a:extLst>
              <a:ext uri="{28A0092B-C50C-407E-A947-70E740481C1C}">
                <a14:useLocalDpi xmlns:a14="http://schemas.microsoft.com/office/drawing/2010/main"/>
              </a:ext>
            </a:extLst>
          </a:blip>
          <a:srcRect/>
          <a:stretch/>
        </p:blipFill>
        <p:spPr bwMode="auto">
          <a:xfrm>
            <a:off x="5954714" y="1454347"/>
            <a:ext cx="5157786" cy="357992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245A9493-12C6-70AD-8504-B98F6C981529}"/>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rPr>
              <a:t>Al-Shahi Salman R,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rPr>
              <a:t>Lancet Neurol. </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rPr>
              <a:t>2018;17(10):885-894.</a:t>
            </a:r>
          </a:p>
        </p:txBody>
      </p:sp>
      <p:sp>
        <p:nvSpPr>
          <p:cNvPr id="2" name="Title 1"/>
          <p:cNvSpPr>
            <a:spLocks noGrp="1"/>
          </p:cNvSpPr>
          <p:nvPr>
            <p:ph type="title"/>
          </p:nvPr>
        </p:nvSpPr>
        <p:spPr/>
        <p:txBody>
          <a:bodyPr/>
          <a:lstStyle/>
          <a:p>
            <a:r>
              <a:rPr lang="en-US" dirty="0" err="1"/>
              <a:t>Haematoma</a:t>
            </a:r>
            <a:r>
              <a:rPr lang="en-US" dirty="0"/>
              <a:t> Expansion: Risk Factors</a:t>
            </a:r>
          </a:p>
        </p:txBody>
      </p:sp>
      <p:sp>
        <p:nvSpPr>
          <p:cNvPr id="6" name="TextBox 5">
            <a:extLst>
              <a:ext uri="{FF2B5EF4-FFF2-40B4-BE49-F238E27FC236}">
                <a16:creationId xmlns:a16="http://schemas.microsoft.com/office/drawing/2014/main" id="{20F3E274-7648-36C0-D370-446315E700D6}"/>
              </a:ext>
            </a:extLst>
          </p:cNvPr>
          <p:cNvSpPr txBox="1"/>
          <p:nvPr/>
        </p:nvSpPr>
        <p:spPr>
          <a:xfrm>
            <a:off x="611033" y="5423755"/>
            <a:ext cx="11263471" cy="830997"/>
          </a:xfrm>
          <a:prstGeom prst="rect">
            <a:avLst/>
          </a:prstGeom>
          <a:noFill/>
        </p:spPr>
        <p:txBody>
          <a:bodyPr wrap="square" rtlCol="0">
            <a:spAutoFit/>
          </a:bodyPr>
          <a:lstStyle/>
          <a:p>
            <a:pPr marL="285744" marR="0" lvl="0" indent="-285744" algn="l" defTabSz="457200" rtl="0" eaLnBrk="1" fontAlgn="auto" latinLnBrk="0" hangingPunct="1">
              <a:lnSpc>
                <a:spcPct val="100000"/>
              </a:lnSpc>
              <a:spcBef>
                <a:spcPts val="0"/>
              </a:spcBef>
              <a:spcAft>
                <a:spcPts val="0"/>
              </a:spcAft>
              <a:buClr>
                <a:srgbClr val="11385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Individual patient data meta-analysis: Curves derived from 5076 patients </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not taking anticoagulant therapy</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44" marR="0" lvl="0" indent="-285744" algn="l" defTabSz="457200" rtl="0" eaLnBrk="1" fontAlgn="auto" latinLnBrk="0" hangingPunct="1">
              <a:lnSpc>
                <a:spcPct val="100000"/>
              </a:lnSpc>
              <a:spcBef>
                <a:spcPts val="0"/>
              </a:spcBef>
              <a:spcAft>
                <a:spcPts val="0"/>
              </a:spcAft>
              <a:buClr>
                <a:srgbClr val="11385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Model underestimated probability of expansion in 351 patients taking anticoagulant therapy</a:t>
            </a:r>
          </a:p>
          <a:p>
            <a:pPr marL="285744" marR="0" lvl="0" indent="-285744" algn="l" defTabSz="457200" rtl="0" eaLnBrk="1" fontAlgn="auto" latinLnBrk="0" hangingPunct="1">
              <a:lnSpc>
                <a:spcPct val="100000"/>
              </a:lnSpc>
              <a:spcBef>
                <a:spcPts val="0"/>
              </a:spcBef>
              <a:spcAft>
                <a:spcPts val="0"/>
              </a:spcAft>
              <a:buClr>
                <a:srgbClr val="11385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Discrimination remained good (0·73, 0·68–0·79) versus non-anticoagulated validation cohort (0·76, 0·73–0·79)</a:t>
            </a:r>
          </a:p>
        </p:txBody>
      </p:sp>
      <p:grpSp>
        <p:nvGrpSpPr>
          <p:cNvPr id="10" name="Group 9">
            <a:extLst>
              <a:ext uri="{FF2B5EF4-FFF2-40B4-BE49-F238E27FC236}">
                <a16:creationId xmlns:a16="http://schemas.microsoft.com/office/drawing/2014/main" id="{30AEABBA-C137-28D0-6303-1E77F691D4BA}"/>
              </a:ext>
            </a:extLst>
          </p:cNvPr>
          <p:cNvGrpSpPr/>
          <p:nvPr/>
        </p:nvGrpSpPr>
        <p:grpSpPr>
          <a:xfrm>
            <a:off x="1639771" y="1576978"/>
            <a:ext cx="721504" cy="3148311"/>
            <a:chOff x="1639771" y="1576978"/>
            <a:chExt cx="721504" cy="3148311"/>
          </a:xfrm>
        </p:grpSpPr>
        <p:cxnSp>
          <p:nvCxnSpPr>
            <p:cNvPr id="7" name="Straight Connector 6">
              <a:extLst>
                <a:ext uri="{FF2B5EF4-FFF2-40B4-BE49-F238E27FC236}">
                  <a16:creationId xmlns:a16="http://schemas.microsoft.com/office/drawing/2014/main" id="{8BDF5C7B-FEE0-66DB-F75F-EE81A2968471}"/>
                </a:ext>
              </a:extLst>
            </p:cNvPr>
            <p:cNvCxnSpPr>
              <a:cxnSpLocks/>
              <a:stCxn id="8" idx="1"/>
            </p:cNvCxnSpPr>
            <p:nvPr/>
          </p:nvCxnSpPr>
          <p:spPr>
            <a:xfrm>
              <a:off x="1639771" y="1807811"/>
              <a:ext cx="0" cy="2917478"/>
            </a:xfrm>
            <a:prstGeom prst="line">
              <a:avLst/>
            </a:prstGeom>
            <a:ln w="571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321E062-2F8A-2003-40A1-EA556DDDF08F}"/>
                </a:ext>
              </a:extLst>
            </p:cNvPr>
            <p:cNvSpPr txBox="1"/>
            <p:nvPr/>
          </p:nvSpPr>
          <p:spPr>
            <a:xfrm>
              <a:off x="1639771" y="1576978"/>
              <a:ext cx="72150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xygen" panose="02000503000000000000" pitchFamily="2" charset="77"/>
                  <a:ea typeface="+mn-ea"/>
                  <a:cs typeface="+mn-cs"/>
                </a:rPr>
                <a:t>2 h</a:t>
              </a:r>
            </a:p>
          </p:txBody>
        </p:sp>
      </p:grpSp>
      <p:grpSp>
        <p:nvGrpSpPr>
          <p:cNvPr id="13" name="Group 12">
            <a:extLst>
              <a:ext uri="{FF2B5EF4-FFF2-40B4-BE49-F238E27FC236}">
                <a16:creationId xmlns:a16="http://schemas.microsoft.com/office/drawing/2014/main" id="{23AEC900-F6EC-DFE1-2BC1-4F880DA80F2E}"/>
              </a:ext>
            </a:extLst>
          </p:cNvPr>
          <p:cNvGrpSpPr/>
          <p:nvPr/>
        </p:nvGrpSpPr>
        <p:grpSpPr>
          <a:xfrm>
            <a:off x="4799228" y="1671651"/>
            <a:ext cx="1024091" cy="3053638"/>
            <a:chOff x="4799228" y="1671651"/>
            <a:chExt cx="1024091" cy="3053638"/>
          </a:xfrm>
        </p:grpSpPr>
        <p:cxnSp>
          <p:nvCxnSpPr>
            <p:cNvPr id="11" name="Straight Connector 10">
              <a:extLst>
                <a:ext uri="{FF2B5EF4-FFF2-40B4-BE49-F238E27FC236}">
                  <a16:creationId xmlns:a16="http://schemas.microsoft.com/office/drawing/2014/main" id="{CAB994E0-01D7-B4D9-E4C7-1295A1A39F87}"/>
                </a:ext>
              </a:extLst>
            </p:cNvPr>
            <p:cNvCxnSpPr>
              <a:cxnSpLocks/>
            </p:cNvCxnSpPr>
            <p:nvPr/>
          </p:nvCxnSpPr>
          <p:spPr>
            <a:xfrm>
              <a:off x="5732201" y="1746255"/>
              <a:ext cx="12701" cy="2979034"/>
            </a:xfrm>
            <a:prstGeom prst="line">
              <a:avLst/>
            </a:prstGeom>
            <a:ln w="571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CF85F6E-2FB1-CA67-4557-2668C39986DA}"/>
                </a:ext>
              </a:extLst>
            </p:cNvPr>
            <p:cNvSpPr txBox="1"/>
            <p:nvPr/>
          </p:nvSpPr>
          <p:spPr>
            <a:xfrm>
              <a:off x="4799228" y="1671651"/>
              <a:ext cx="102409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xygen" panose="02000503000000000000" pitchFamily="2" charset="77"/>
                  <a:ea typeface="+mn-ea"/>
                  <a:cs typeface="+mn-cs"/>
                </a:rPr>
                <a:t>24 h</a:t>
              </a:r>
            </a:p>
          </p:txBody>
        </p:sp>
      </p:grpSp>
      <p:sp>
        <p:nvSpPr>
          <p:cNvPr id="14" name="Rectangle 13">
            <a:extLst>
              <a:ext uri="{FF2B5EF4-FFF2-40B4-BE49-F238E27FC236}">
                <a16:creationId xmlns:a16="http://schemas.microsoft.com/office/drawing/2014/main" id="{4DA5FAF8-D060-2D7F-49FB-BE388E2792DE}"/>
              </a:ext>
            </a:extLst>
          </p:cNvPr>
          <p:cNvSpPr/>
          <p:nvPr/>
        </p:nvSpPr>
        <p:spPr>
          <a:xfrm>
            <a:off x="1284165" y="3461153"/>
            <a:ext cx="4460733" cy="852939"/>
          </a:xfrm>
          <a:prstGeom prst="rect">
            <a:avLst/>
          </a:prstGeom>
          <a:solidFill>
            <a:srgbClr val="FF0000">
              <a:alpha val="2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grpSp>
        <p:nvGrpSpPr>
          <p:cNvPr id="15" name="Group 14">
            <a:extLst>
              <a:ext uri="{FF2B5EF4-FFF2-40B4-BE49-F238E27FC236}">
                <a16:creationId xmlns:a16="http://schemas.microsoft.com/office/drawing/2014/main" id="{407C29C9-E087-CADE-9E38-D9CA7BB7491F}"/>
              </a:ext>
            </a:extLst>
          </p:cNvPr>
          <p:cNvGrpSpPr/>
          <p:nvPr/>
        </p:nvGrpSpPr>
        <p:grpSpPr>
          <a:xfrm>
            <a:off x="6535782" y="1603539"/>
            <a:ext cx="1772195" cy="3247135"/>
            <a:chOff x="6535782" y="1603539"/>
            <a:chExt cx="1772195" cy="3247135"/>
          </a:xfrm>
        </p:grpSpPr>
        <p:grpSp>
          <p:nvGrpSpPr>
            <p:cNvPr id="16" name="Group 15">
              <a:extLst>
                <a:ext uri="{FF2B5EF4-FFF2-40B4-BE49-F238E27FC236}">
                  <a16:creationId xmlns:a16="http://schemas.microsoft.com/office/drawing/2014/main" id="{EFC1E0E1-58AB-74C1-E50E-8E997D3BDF73}"/>
                </a:ext>
              </a:extLst>
            </p:cNvPr>
            <p:cNvGrpSpPr/>
            <p:nvPr/>
          </p:nvGrpSpPr>
          <p:grpSpPr>
            <a:xfrm>
              <a:off x="7165191" y="1603539"/>
              <a:ext cx="1142786" cy="3247135"/>
              <a:chOff x="7165191" y="1603539"/>
              <a:chExt cx="1142786" cy="3247135"/>
            </a:xfrm>
          </p:grpSpPr>
          <p:cxnSp>
            <p:nvCxnSpPr>
              <p:cNvPr id="18" name="Straight Connector 17">
                <a:extLst>
                  <a:ext uri="{FF2B5EF4-FFF2-40B4-BE49-F238E27FC236}">
                    <a16:creationId xmlns:a16="http://schemas.microsoft.com/office/drawing/2014/main" id="{898C3F0C-30B2-EF31-4551-0150A5A64E05}"/>
                  </a:ext>
                </a:extLst>
              </p:cNvPr>
              <p:cNvCxnSpPr>
                <a:cxnSpLocks/>
                <a:stCxn id="19" idx="1"/>
              </p:cNvCxnSpPr>
              <p:nvPr/>
            </p:nvCxnSpPr>
            <p:spPr>
              <a:xfrm>
                <a:off x="7165191" y="1834372"/>
                <a:ext cx="1" cy="3016302"/>
              </a:xfrm>
              <a:prstGeom prst="line">
                <a:avLst/>
              </a:prstGeom>
              <a:ln w="571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C483DC8-8169-4AFE-E9CA-AB40B55EB4BF}"/>
                  </a:ext>
                </a:extLst>
              </p:cNvPr>
              <p:cNvSpPr txBox="1"/>
              <p:nvPr/>
            </p:nvSpPr>
            <p:spPr>
              <a:xfrm>
                <a:off x="7165191" y="1603539"/>
                <a:ext cx="114278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xygen" panose="02000503000000000000" pitchFamily="2" charset="77"/>
                    <a:ea typeface="+mn-ea"/>
                    <a:cs typeface="+mn-cs"/>
                  </a:rPr>
                  <a:t>20 ml</a:t>
                </a:r>
              </a:p>
            </p:txBody>
          </p:sp>
        </p:grpSp>
        <p:sp>
          <p:nvSpPr>
            <p:cNvPr id="17" name="Rectangle 16">
              <a:extLst>
                <a:ext uri="{FF2B5EF4-FFF2-40B4-BE49-F238E27FC236}">
                  <a16:creationId xmlns:a16="http://schemas.microsoft.com/office/drawing/2014/main" id="{E12CAAAE-ED6A-1D5D-943A-22C590A7401A}"/>
                </a:ext>
              </a:extLst>
            </p:cNvPr>
            <p:cNvSpPr/>
            <p:nvPr/>
          </p:nvSpPr>
          <p:spPr>
            <a:xfrm>
              <a:off x="6535782" y="3340561"/>
              <a:ext cx="616271" cy="311928"/>
            </a:xfrm>
            <a:prstGeom prst="rect">
              <a:avLst/>
            </a:prstGeom>
            <a:solidFill>
              <a:srgbClr val="FF0000">
                <a:alpha val="2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grpSp>
    </p:spTree>
    <p:extLst>
      <p:ext uri="{BB962C8B-B14F-4D97-AF65-F5344CB8AC3E}">
        <p14:creationId xmlns:p14="http://schemas.microsoft.com/office/powerpoint/2010/main" val="12162640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29340</TotalTime>
  <Words>820</Words>
  <Application>Microsoft Macintosh PowerPoint</Application>
  <PresentationFormat>Widescreen</PresentationFormat>
  <Paragraphs>91</Paragraphs>
  <Slides>11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Oxygen</vt:lpstr>
      <vt:lpstr>Trebuchet MS</vt:lpstr>
      <vt:lpstr>EMCREG-Emed-19-Gray</vt:lpstr>
      <vt:lpstr>Office Theme</vt:lpstr>
      <vt:lpstr>1_EMCREG-Emed-19-Gray</vt:lpstr>
      <vt:lpstr>Management of ICH in the Anticoagulated Patient Using Specific Reversal Therapy: Importance of Timing </vt:lpstr>
      <vt:lpstr>PowerPoint Presentation</vt:lpstr>
      <vt:lpstr>Disclaimer</vt:lpstr>
      <vt:lpstr>Case History and Examination</vt:lpstr>
      <vt:lpstr>CT Brain Scan</vt:lpstr>
      <vt:lpstr>Further Assessment</vt:lpstr>
      <vt:lpstr>Management</vt:lpstr>
      <vt:lpstr>Pharmacokinetics of Anti-Xa DOACs</vt:lpstr>
      <vt:lpstr>Haematoma Expansion: Risk Factors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ICH in the Anticoagulated Patient Using Specific Reversal Therapy: Importance of Timing </dc:title>
  <dc:subject/>
  <dc:creator>MedEd On The Go</dc:creator>
  <cp:keywords/>
  <dc:description/>
  <cp:lastModifiedBy>Moriah Diethorn</cp:lastModifiedBy>
  <cp:revision>339</cp:revision>
  <dcterms:created xsi:type="dcterms:W3CDTF">2010-04-12T23:12:02Z</dcterms:created>
  <dcterms:modified xsi:type="dcterms:W3CDTF">2023-06-20T19:40:54Z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