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media/image18.jpg" ContentType="image/jpg"/>
  <Override PartName="/ppt/media/image20.jpg" ContentType="image/jpg"/>
  <Override PartName="/ppt/media/image21.jpg" ContentType="image/jpg"/>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17"/>
  </p:notesMasterIdLst>
  <p:sldIdLst>
    <p:sldId id="2147375297" r:id="rId4"/>
    <p:sldId id="265" r:id="rId5"/>
    <p:sldId id="256" r:id="rId6"/>
    <p:sldId id="2147375295" r:id="rId7"/>
    <p:sldId id="263" r:id="rId8"/>
    <p:sldId id="264" r:id="rId9"/>
    <p:sldId id="2147375292" r:id="rId10"/>
    <p:sldId id="2147375293" r:id="rId11"/>
    <p:sldId id="267" r:id="rId12"/>
    <p:sldId id="268" r:id="rId13"/>
    <p:sldId id="270" r:id="rId14"/>
    <p:sldId id="2147375294" r:id="rId15"/>
    <p:sldId id="2147375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EA14A-EB7A-914A-AE52-FD1A54B3B3A7}" v="6" dt="2023-10-13T19:40:01.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A70EA14A-EB7A-914A-AE52-FD1A54B3B3A7}"/>
    <pc:docChg chg="addSld delSld modSld">
      <pc:chgData name="Harley Kidner" userId="5b13863f-857f-45ba-b29d-d3555fa5f842" providerId="ADAL" clId="{A70EA14A-EB7A-914A-AE52-FD1A54B3B3A7}" dt="2023-10-13T19:40:04.706" v="2" actId="2696"/>
      <pc:docMkLst>
        <pc:docMk/>
      </pc:docMkLst>
      <pc:sldChg chg="modSp">
        <pc:chgData name="Harley Kidner" userId="5b13863f-857f-45ba-b29d-d3555fa5f842" providerId="ADAL" clId="{A70EA14A-EB7A-914A-AE52-FD1A54B3B3A7}" dt="2023-10-13T19:33:31.883" v="0" actId="18331"/>
        <pc:sldMkLst>
          <pc:docMk/>
          <pc:sldMk cId="0" sldId="264"/>
        </pc:sldMkLst>
        <pc:picChg chg="mod">
          <ac:chgData name="Harley Kidner" userId="5b13863f-857f-45ba-b29d-d3555fa5f842" providerId="ADAL" clId="{A70EA14A-EB7A-914A-AE52-FD1A54B3B3A7}" dt="2023-10-13T19:33:31.883" v="0" actId="18331"/>
          <ac:picMkLst>
            <pc:docMk/>
            <pc:sldMk cId="0" sldId="264"/>
            <ac:picMk id="4" creationId="{00000000-0000-0000-0000-000000000000}"/>
          </ac:picMkLst>
        </pc:picChg>
      </pc:sldChg>
      <pc:sldChg chg="del">
        <pc:chgData name="Harley Kidner" userId="5b13863f-857f-45ba-b29d-d3555fa5f842" providerId="ADAL" clId="{A70EA14A-EB7A-914A-AE52-FD1A54B3B3A7}" dt="2023-10-13T19:40:04.706" v="2" actId="2696"/>
        <pc:sldMkLst>
          <pc:docMk/>
          <pc:sldMk cId="1482527929" sldId="2141411963"/>
        </pc:sldMkLst>
      </pc:sldChg>
      <pc:sldChg chg="add">
        <pc:chgData name="Harley Kidner" userId="5b13863f-857f-45ba-b29d-d3555fa5f842" providerId="ADAL" clId="{A70EA14A-EB7A-914A-AE52-FD1A54B3B3A7}" dt="2023-10-13T19:40:01.712" v="1"/>
        <pc:sldMkLst>
          <pc:docMk/>
          <pc:sldMk cId="2561894406" sldId="2147375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4B6CB-1610-F742-ABD5-C6E968FA005E}" type="datetimeFigureOut">
              <a:t>10/13/23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AEB86-E187-5341-A2FA-9DEF317080BC}" type="slidenum">
              <a:t>‹#›</a:t>
            </a:fld>
            <a:endParaRPr lang="en-US"/>
          </a:p>
        </p:txBody>
      </p:sp>
    </p:spTree>
    <p:extLst>
      <p:ext uri="{BB962C8B-B14F-4D97-AF65-F5344CB8AC3E}">
        <p14:creationId xmlns:p14="http://schemas.microsoft.com/office/powerpoint/2010/main" val="159319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13A86-B563-DEC2-17C1-23C90FD15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C9A8A5-F03C-B579-7C41-1C4B4FD6A1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8178DD-6FA5-9090-168D-8F1EC755B943}"/>
              </a:ext>
            </a:extLst>
          </p:cNvPr>
          <p:cNvSpPr>
            <a:spLocks noGrp="1"/>
          </p:cNvSpPr>
          <p:nvPr>
            <p:ph type="dt" sz="half" idx="10"/>
          </p:nvPr>
        </p:nvSpPr>
        <p:spPr/>
        <p:txBody>
          <a:bodyPr/>
          <a:lstStyle/>
          <a:p>
            <a:fld id="{0B9A053D-75E9-EB4C-B619-6ACFCEA2CB0D}" type="datetimeFigureOut">
              <a:rPr lang="en-US" smtClean="0"/>
              <a:t>10/13/23</a:t>
            </a:fld>
            <a:endParaRPr lang="en-US"/>
          </a:p>
        </p:txBody>
      </p:sp>
      <p:sp>
        <p:nvSpPr>
          <p:cNvPr id="5" name="Footer Placeholder 4">
            <a:extLst>
              <a:ext uri="{FF2B5EF4-FFF2-40B4-BE49-F238E27FC236}">
                <a16:creationId xmlns:a16="http://schemas.microsoft.com/office/drawing/2014/main" id="{F30036DF-20B9-E788-FB00-A5E4C129E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96426-7DEC-D820-DE7B-46DB9DACC7DB}"/>
              </a:ext>
            </a:extLst>
          </p:cNvPr>
          <p:cNvSpPr>
            <a:spLocks noGrp="1"/>
          </p:cNvSpPr>
          <p:nvPr>
            <p:ph type="sldNum" sz="quarter" idx="12"/>
          </p:nvPr>
        </p:nvSpPr>
        <p:spPr/>
        <p:txBody>
          <a:bodyPr/>
          <a:lstStyle/>
          <a:p>
            <a:fld id="{14709014-06ED-2C43-933C-81839F68B2DC}" type="slidenum">
              <a:rPr lang="en-US" smtClean="0"/>
              <a:t>‹#›</a:t>
            </a:fld>
            <a:endParaRPr lang="en-US"/>
          </a:p>
        </p:txBody>
      </p:sp>
    </p:spTree>
    <p:extLst>
      <p:ext uri="{BB962C8B-B14F-4D97-AF65-F5344CB8AC3E}">
        <p14:creationId xmlns:p14="http://schemas.microsoft.com/office/powerpoint/2010/main" val="26035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8B09-E163-CE15-A1D7-4D36EC3DF5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65EB2-08BD-19AD-19EB-4015E58A79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25D80-90EF-1502-D810-4CF7DAF9C872}"/>
              </a:ext>
            </a:extLst>
          </p:cNvPr>
          <p:cNvSpPr>
            <a:spLocks noGrp="1"/>
          </p:cNvSpPr>
          <p:nvPr>
            <p:ph type="dt" sz="half" idx="10"/>
          </p:nvPr>
        </p:nvSpPr>
        <p:spPr/>
        <p:txBody>
          <a:bodyPr/>
          <a:lstStyle/>
          <a:p>
            <a:fld id="{0B9A053D-75E9-EB4C-B619-6ACFCEA2CB0D}" type="datetimeFigureOut">
              <a:rPr lang="en-US" smtClean="0"/>
              <a:t>10/13/23</a:t>
            </a:fld>
            <a:endParaRPr lang="en-US"/>
          </a:p>
        </p:txBody>
      </p:sp>
      <p:sp>
        <p:nvSpPr>
          <p:cNvPr id="5" name="Footer Placeholder 4">
            <a:extLst>
              <a:ext uri="{FF2B5EF4-FFF2-40B4-BE49-F238E27FC236}">
                <a16:creationId xmlns:a16="http://schemas.microsoft.com/office/drawing/2014/main" id="{ABFB8138-F97C-E4E2-9FB3-8CEFDD998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A9BF8-96D3-4871-0063-FBAF97682722}"/>
              </a:ext>
            </a:extLst>
          </p:cNvPr>
          <p:cNvSpPr>
            <a:spLocks noGrp="1"/>
          </p:cNvSpPr>
          <p:nvPr>
            <p:ph type="sldNum" sz="quarter" idx="12"/>
          </p:nvPr>
        </p:nvSpPr>
        <p:spPr/>
        <p:txBody>
          <a:bodyPr/>
          <a:lstStyle/>
          <a:p>
            <a:fld id="{14709014-06ED-2C43-933C-81839F68B2DC}" type="slidenum">
              <a:rPr lang="en-US" smtClean="0"/>
              <a:t>‹#›</a:t>
            </a:fld>
            <a:endParaRPr lang="en-US"/>
          </a:p>
        </p:txBody>
      </p:sp>
    </p:spTree>
    <p:extLst>
      <p:ext uri="{BB962C8B-B14F-4D97-AF65-F5344CB8AC3E}">
        <p14:creationId xmlns:p14="http://schemas.microsoft.com/office/powerpoint/2010/main" val="211762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336C0B-71E1-BF8E-6C38-91DD1E5844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B43D69-DF47-F143-017D-CD52442A2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9C861-1173-D7C8-5821-D7B6451BD127}"/>
              </a:ext>
            </a:extLst>
          </p:cNvPr>
          <p:cNvSpPr>
            <a:spLocks noGrp="1"/>
          </p:cNvSpPr>
          <p:nvPr>
            <p:ph type="dt" sz="half" idx="10"/>
          </p:nvPr>
        </p:nvSpPr>
        <p:spPr/>
        <p:txBody>
          <a:bodyPr/>
          <a:lstStyle/>
          <a:p>
            <a:fld id="{0B9A053D-75E9-EB4C-B619-6ACFCEA2CB0D}" type="datetimeFigureOut">
              <a:rPr lang="en-US" smtClean="0"/>
              <a:t>10/13/23</a:t>
            </a:fld>
            <a:endParaRPr lang="en-US"/>
          </a:p>
        </p:txBody>
      </p:sp>
      <p:sp>
        <p:nvSpPr>
          <p:cNvPr id="5" name="Footer Placeholder 4">
            <a:extLst>
              <a:ext uri="{FF2B5EF4-FFF2-40B4-BE49-F238E27FC236}">
                <a16:creationId xmlns:a16="http://schemas.microsoft.com/office/drawing/2014/main" id="{2B0B0B97-EE2F-8CB5-E748-20F5BFA28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79566-1416-08F5-3E9D-2F36F7B9B3C5}"/>
              </a:ext>
            </a:extLst>
          </p:cNvPr>
          <p:cNvSpPr>
            <a:spLocks noGrp="1"/>
          </p:cNvSpPr>
          <p:nvPr>
            <p:ph type="sldNum" sz="quarter" idx="12"/>
          </p:nvPr>
        </p:nvSpPr>
        <p:spPr/>
        <p:txBody>
          <a:bodyPr/>
          <a:lstStyle/>
          <a:p>
            <a:fld id="{14709014-06ED-2C43-933C-81839F68B2DC}" type="slidenum">
              <a:rPr lang="en-US" smtClean="0"/>
              <a:t>‹#›</a:t>
            </a:fld>
            <a:endParaRPr lang="en-US"/>
          </a:p>
        </p:txBody>
      </p:sp>
    </p:spTree>
    <p:extLst>
      <p:ext uri="{BB962C8B-B14F-4D97-AF65-F5344CB8AC3E}">
        <p14:creationId xmlns:p14="http://schemas.microsoft.com/office/powerpoint/2010/main" val="609024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89202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653144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339542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10879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9757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042091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448613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38461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1B31-D281-867B-5B7E-136F89A15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24DE1B-F718-2F9B-0B65-A41B8EAB4D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C98A6-F9F7-4F58-27E2-989AAC75E09B}"/>
              </a:ext>
            </a:extLst>
          </p:cNvPr>
          <p:cNvSpPr>
            <a:spLocks noGrp="1"/>
          </p:cNvSpPr>
          <p:nvPr>
            <p:ph type="dt" sz="half" idx="10"/>
          </p:nvPr>
        </p:nvSpPr>
        <p:spPr/>
        <p:txBody>
          <a:bodyPr/>
          <a:lstStyle/>
          <a:p>
            <a:fld id="{0B9A053D-75E9-EB4C-B619-6ACFCEA2CB0D}" type="datetimeFigureOut">
              <a:rPr lang="en-US" smtClean="0"/>
              <a:t>10/13/23</a:t>
            </a:fld>
            <a:endParaRPr lang="en-US"/>
          </a:p>
        </p:txBody>
      </p:sp>
      <p:sp>
        <p:nvSpPr>
          <p:cNvPr id="5" name="Footer Placeholder 4">
            <a:extLst>
              <a:ext uri="{FF2B5EF4-FFF2-40B4-BE49-F238E27FC236}">
                <a16:creationId xmlns:a16="http://schemas.microsoft.com/office/drawing/2014/main" id="{00C233A1-669A-A9F8-6243-C0A99FFBC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FA4F3-862C-9549-DE94-0BF91129EDF9}"/>
              </a:ext>
            </a:extLst>
          </p:cNvPr>
          <p:cNvSpPr>
            <a:spLocks noGrp="1"/>
          </p:cNvSpPr>
          <p:nvPr>
            <p:ph type="sldNum" sz="quarter" idx="12"/>
          </p:nvPr>
        </p:nvSpPr>
        <p:spPr/>
        <p:txBody>
          <a:bodyPr/>
          <a:lstStyle/>
          <a:p>
            <a:fld id="{14709014-06ED-2C43-933C-81839F68B2DC}" type="slidenum">
              <a:rPr lang="en-US" smtClean="0"/>
              <a:t>‹#›</a:t>
            </a:fld>
            <a:endParaRPr lang="en-US"/>
          </a:p>
        </p:txBody>
      </p:sp>
    </p:spTree>
    <p:extLst>
      <p:ext uri="{BB962C8B-B14F-4D97-AF65-F5344CB8AC3E}">
        <p14:creationId xmlns:p14="http://schemas.microsoft.com/office/powerpoint/2010/main" val="2711946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593668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06861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665073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54335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232984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735890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641972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126195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466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18594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19246-F8FB-9E64-AF06-5B65422A6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760E3-33EF-A689-0F99-DE48B7531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D0CAEB-88B2-FA6B-F5BA-9924B219A840}"/>
              </a:ext>
            </a:extLst>
          </p:cNvPr>
          <p:cNvSpPr>
            <a:spLocks noGrp="1"/>
          </p:cNvSpPr>
          <p:nvPr>
            <p:ph type="dt" sz="half" idx="10"/>
          </p:nvPr>
        </p:nvSpPr>
        <p:spPr/>
        <p:txBody>
          <a:bodyPr/>
          <a:lstStyle/>
          <a:p>
            <a:fld id="{0B9A053D-75E9-EB4C-B619-6ACFCEA2CB0D}" type="datetimeFigureOut">
              <a:rPr lang="en-US" smtClean="0"/>
              <a:t>10/13/23</a:t>
            </a:fld>
            <a:endParaRPr lang="en-US"/>
          </a:p>
        </p:txBody>
      </p:sp>
      <p:sp>
        <p:nvSpPr>
          <p:cNvPr id="5" name="Footer Placeholder 4">
            <a:extLst>
              <a:ext uri="{FF2B5EF4-FFF2-40B4-BE49-F238E27FC236}">
                <a16:creationId xmlns:a16="http://schemas.microsoft.com/office/drawing/2014/main" id="{DBD77ED3-1E2A-6389-E08E-041314CFD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2F242-EC1D-69AF-26C9-DA5421C3FB3C}"/>
              </a:ext>
            </a:extLst>
          </p:cNvPr>
          <p:cNvSpPr>
            <a:spLocks noGrp="1"/>
          </p:cNvSpPr>
          <p:nvPr>
            <p:ph type="sldNum" sz="quarter" idx="12"/>
          </p:nvPr>
        </p:nvSpPr>
        <p:spPr/>
        <p:txBody>
          <a:bodyPr/>
          <a:lstStyle/>
          <a:p>
            <a:fld id="{14709014-06ED-2C43-933C-81839F68B2DC}" type="slidenum">
              <a:rPr lang="en-US" smtClean="0"/>
              <a:t>‹#›</a:t>
            </a:fld>
            <a:endParaRPr lang="en-US"/>
          </a:p>
        </p:txBody>
      </p:sp>
    </p:spTree>
    <p:extLst>
      <p:ext uri="{BB962C8B-B14F-4D97-AF65-F5344CB8AC3E}">
        <p14:creationId xmlns:p14="http://schemas.microsoft.com/office/powerpoint/2010/main" val="3899827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737036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548139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149543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656612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43111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6955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with Bullets" userDrawn="1">
  <p:cSld name="Two Conten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11" name="Slide Number Placeholder 5">
            <a:extLst>
              <a:ext uri="{FF2B5EF4-FFF2-40B4-BE49-F238E27FC236}">
                <a16:creationId xmlns:a16="http://schemas.microsoft.com/office/drawing/2014/main" id="{AE238903-07E3-49CC-ABDE-8C6954453005}"/>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12" name="Text Placeholder 1">
            <a:extLst>
              <a:ext uri="{FF2B5EF4-FFF2-40B4-BE49-F238E27FC236}">
                <a16:creationId xmlns:a16="http://schemas.microsoft.com/office/drawing/2014/main" id="{348EBD5C-6878-45FE-9945-06F39BD9BE16}"/>
              </a:ext>
            </a:extLst>
          </p:cNvPr>
          <p:cNvSpPr>
            <a:spLocks noGrp="1"/>
          </p:cNvSpPr>
          <p:nvPr>
            <p:ph type="body" sz="quarter" idx="16"/>
          </p:nvPr>
        </p:nvSpPr>
        <p:spPr>
          <a:xfrm>
            <a:off x="601663" y="5943600"/>
            <a:ext cx="6430962" cy="354013"/>
          </a:xfrm>
        </p:spPr>
        <p:txBody>
          <a:bodyPr anchor="b"/>
          <a:lstStyle>
            <a:lvl1pPr marL="0" indent="0">
              <a:buNone/>
              <a:defRPr sz="700"/>
            </a:lvl1pPr>
          </a:lstStyle>
          <a:p>
            <a:endParaRPr lang="en-GB"/>
          </a:p>
        </p:txBody>
      </p:sp>
      <p:sp>
        <p:nvSpPr>
          <p:cNvPr id="13" name="Text Placeholder 4">
            <a:extLst>
              <a:ext uri="{FF2B5EF4-FFF2-40B4-BE49-F238E27FC236}">
                <a16:creationId xmlns:a16="http://schemas.microsoft.com/office/drawing/2014/main" id="{A8225904-4AA4-4609-BE38-9DC0EC66D33E}"/>
              </a:ext>
            </a:extLst>
          </p:cNvPr>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rgbClr val="1C75BC"/>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4" name="Content Placeholder 11">
            <a:extLst>
              <a:ext uri="{FF2B5EF4-FFF2-40B4-BE49-F238E27FC236}">
                <a16:creationId xmlns:a16="http://schemas.microsoft.com/office/drawing/2014/main" id="{796FC22E-45FF-4421-9195-07C0D6D92CFB}"/>
              </a:ext>
            </a:extLst>
          </p:cNvPr>
          <p:cNvSpPr>
            <a:spLocks noGrp="1"/>
          </p:cNvSpPr>
          <p:nvPr>
            <p:ph sz="quarter" idx="15" hasCustomPrompt="1"/>
          </p:nvPr>
        </p:nvSpPr>
        <p:spPr>
          <a:xfrm>
            <a:off x="601601"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5" name="Content Placeholder 11">
            <a:extLst>
              <a:ext uri="{FF2B5EF4-FFF2-40B4-BE49-F238E27FC236}">
                <a16:creationId xmlns:a16="http://schemas.microsoft.com/office/drawing/2014/main" id="{BD32F0CF-F076-47E1-A933-D854B083F31A}"/>
              </a:ext>
            </a:extLst>
          </p:cNvPr>
          <p:cNvSpPr>
            <a:spLocks noGrp="1"/>
          </p:cNvSpPr>
          <p:nvPr>
            <p:ph sz="quarter" idx="17" hasCustomPrompt="1"/>
          </p:nvPr>
        </p:nvSpPr>
        <p:spPr>
          <a:xfrm>
            <a:off x="6290518"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Tree>
    <p:extLst>
      <p:ext uri="{BB962C8B-B14F-4D97-AF65-F5344CB8AC3E}">
        <p14:creationId xmlns:p14="http://schemas.microsoft.com/office/powerpoint/2010/main" val="136331487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5F0E1B-9F1B-4F78-8FB2-01C582CA6E8A}" type="slidenum">
              <a:rPr kumimoji="0" lang="en-US" altLang="it-IT" sz="1800" b="0" i="0" u="none" strike="noStrike" kern="1200" cap="none" spc="0" normalizeH="0" baseline="0" noProof="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2283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AB04-7E89-1CF2-622C-4E75ED05F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E2DEB-3BCB-38A1-334B-3C697A9B8F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C214B4-7EA2-9F39-A713-016B5CF9F3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553A64-021D-9B74-8723-43485EC47766}"/>
              </a:ext>
            </a:extLst>
          </p:cNvPr>
          <p:cNvSpPr>
            <a:spLocks noGrp="1"/>
          </p:cNvSpPr>
          <p:nvPr>
            <p:ph type="dt" sz="half" idx="10"/>
          </p:nvPr>
        </p:nvSpPr>
        <p:spPr/>
        <p:txBody>
          <a:bodyPr/>
          <a:lstStyle/>
          <a:p>
            <a:fld id="{0B9A053D-75E9-EB4C-B619-6ACFCEA2CB0D}" type="datetimeFigureOut">
              <a:rPr lang="en-US" smtClean="0"/>
              <a:t>10/13/23</a:t>
            </a:fld>
            <a:endParaRPr lang="en-US"/>
          </a:p>
        </p:txBody>
      </p:sp>
      <p:sp>
        <p:nvSpPr>
          <p:cNvPr id="6" name="Footer Placeholder 5">
            <a:extLst>
              <a:ext uri="{FF2B5EF4-FFF2-40B4-BE49-F238E27FC236}">
                <a16:creationId xmlns:a16="http://schemas.microsoft.com/office/drawing/2014/main" id="{F30245AA-ECE7-2E59-E551-9902A1850C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A24B3-C7DB-0260-D552-C86ECB6F1D68}"/>
              </a:ext>
            </a:extLst>
          </p:cNvPr>
          <p:cNvSpPr>
            <a:spLocks noGrp="1"/>
          </p:cNvSpPr>
          <p:nvPr>
            <p:ph type="sldNum" sz="quarter" idx="12"/>
          </p:nvPr>
        </p:nvSpPr>
        <p:spPr/>
        <p:txBody>
          <a:bodyPr/>
          <a:lstStyle/>
          <a:p>
            <a:fld id="{14709014-06ED-2C43-933C-81839F68B2DC}" type="slidenum">
              <a:rPr lang="en-US" smtClean="0"/>
              <a:t>‹#›</a:t>
            </a:fld>
            <a:endParaRPr lang="en-US"/>
          </a:p>
        </p:txBody>
      </p:sp>
    </p:spTree>
    <p:extLst>
      <p:ext uri="{BB962C8B-B14F-4D97-AF65-F5344CB8AC3E}">
        <p14:creationId xmlns:p14="http://schemas.microsoft.com/office/powerpoint/2010/main" val="333384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7143-3853-1735-8C2D-3CEF1A97E5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22EA72-A1F8-1980-9D95-0828101595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2FDFD0-6CC7-4238-F5BE-825B27F99B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732815-6DE7-E93F-475D-1B8F47E596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B4CEAC-1562-B3BE-5FAC-53C3419D98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C38D9A-B090-2B48-0688-39B4F2EDB95B}"/>
              </a:ext>
            </a:extLst>
          </p:cNvPr>
          <p:cNvSpPr>
            <a:spLocks noGrp="1"/>
          </p:cNvSpPr>
          <p:nvPr>
            <p:ph type="dt" sz="half" idx="10"/>
          </p:nvPr>
        </p:nvSpPr>
        <p:spPr/>
        <p:txBody>
          <a:bodyPr/>
          <a:lstStyle/>
          <a:p>
            <a:fld id="{0B9A053D-75E9-EB4C-B619-6ACFCEA2CB0D}" type="datetimeFigureOut">
              <a:rPr lang="en-US" smtClean="0"/>
              <a:t>10/13/23</a:t>
            </a:fld>
            <a:endParaRPr lang="en-US"/>
          </a:p>
        </p:txBody>
      </p:sp>
      <p:sp>
        <p:nvSpPr>
          <p:cNvPr id="8" name="Footer Placeholder 7">
            <a:extLst>
              <a:ext uri="{FF2B5EF4-FFF2-40B4-BE49-F238E27FC236}">
                <a16:creationId xmlns:a16="http://schemas.microsoft.com/office/drawing/2014/main" id="{E4474C61-38C1-8D5C-8D87-341366241C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1DEB7A-C594-4D56-7574-1BDCC0E9B3FC}"/>
              </a:ext>
            </a:extLst>
          </p:cNvPr>
          <p:cNvSpPr>
            <a:spLocks noGrp="1"/>
          </p:cNvSpPr>
          <p:nvPr>
            <p:ph type="sldNum" sz="quarter" idx="12"/>
          </p:nvPr>
        </p:nvSpPr>
        <p:spPr/>
        <p:txBody>
          <a:bodyPr/>
          <a:lstStyle/>
          <a:p>
            <a:fld id="{14709014-06ED-2C43-933C-81839F68B2DC}" type="slidenum">
              <a:rPr lang="en-US" smtClean="0"/>
              <a:t>‹#›</a:t>
            </a:fld>
            <a:endParaRPr lang="en-US"/>
          </a:p>
        </p:txBody>
      </p:sp>
    </p:spTree>
    <p:extLst>
      <p:ext uri="{BB962C8B-B14F-4D97-AF65-F5344CB8AC3E}">
        <p14:creationId xmlns:p14="http://schemas.microsoft.com/office/powerpoint/2010/main" val="219969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E319C-81C7-666C-A580-563FD70DBD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0A3AAB-DE2E-44F1-EE7B-BA22DD263C91}"/>
              </a:ext>
            </a:extLst>
          </p:cNvPr>
          <p:cNvSpPr>
            <a:spLocks noGrp="1"/>
          </p:cNvSpPr>
          <p:nvPr>
            <p:ph type="dt" sz="half" idx="10"/>
          </p:nvPr>
        </p:nvSpPr>
        <p:spPr/>
        <p:txBody>
          <a:bodyPr/>
          <a:lstStyle/>
          <a:p>
            <a:fld id="{0B9A053D-75E9-EB4C-B619-6ACFCEA2CB0D}" type="datetimeFigureOut">
              <a:rPr lang="en-US" smtClean="0"/>
              <a:t>10/13/23</a:t>
            </a:fld>
            <a:endParaRPr lang="en-US"/>
          </a:p>
        </p:txBody>
      </p:sp>
      <p:sp>
        <p:nvSpPr>
          <p:cNvPr id="4" name="Footer Placeholder 3">
            <a:extLst>
              <a:ext uri="{FF2B5EF4-FFF2-40B4-BE49-F238E27FC236}">
                <a16:creationId xmlns:a16="http://schemas.microsoft.com/office/drawing/2014/main" id="{AFC4D21E-E338-7828-39D3-52D1503209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E4E07-2BA4-20D5-0A30-933DB91486CF}"/>
              </a:ext>
            </a:extLst>
          </p:cNvPr>
          <p:cNvSpPr>
            <a:spLocks noGrp="1"/>
          </p:cNvSpPr>
          <p:nvPr>
            <p:ph type="sldNum" sz="quarter" idx="12"/>
          </p:nvPr>
        </p:nvSpPr>
        <p:spPr/>
        <p:txBody>
          <a:bodyPr/>
          <a:lstStyle/>
          <a:p>
            <a:fld id="{14709014-06ED-2C43-933C-81839F68B2DC}" type="slidenum">
              <a:rPr lang="en-US" smtClean="0"/>
              <a:t>‹#›</a:t>
            </a:fld>
            <a:endParaRPr lang="en-US"/>
          </a:p>
        </p:txBody>
      </p:sp>
    </p:spTree>
    <p:extLst>
      <p:ext uri="{BB962C8B-B14F-4D97-AF65-F5344CB8AC3E}">
        <p14:creationId xmlns:p14="http://schemas.microsoft.com/office/powerpoint/2010/main" val="150519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E9B437-3E72-5FFC-7346-BC56B914A5D5}"/>
              </a:ext>
            </a:extLst>
          </p:cNvPr>
          <p:cNvSpPr>
            <a:spLocks noGrp="1"/>
          </p:cNvSpPr>
          <p:nvPr>
            <p:ph type="dt" sz="half" idx="10"/>
          </p:nvPr>
        </p:nvSpPr>
        <p:spPr/>
        <p:txBody>
          <a:bodyPr/>
          <a:lstStyle/>
          <a:p>
            <a:fld id="{0B9A053D-75E9-EB4C-B619-6ACFCEA2CB0D}" type="datetimeFigureOut">
              <a:rPr lang="en-US" smtClean="0"/>
              <a:t>10/13/23</a:t>
            </a:fld>
            <a:endParaRPr lang="en-US"/>
          </a:p>
        </p:txBody>
      </p:sp>
      <p:sp>
        <p:nvSpPr>
          <p:cNvPr id="3" name="Footer Placeholder 2">
            <a:extLst>
              <a:ext uri="{FF2B5EF4-FFF2-40B4-BE49-F238E27FC236}">
                <a16:creationId xmlns:a16="http://schemas.microsoft.com/office/drawing/2014/main" id="{011F0D28-AF69-ED10-5445-5BC027D1F5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80D6B4-5C70-9C27-9BC8-D1FFFAB938F4}"/>
              </a:ext>
            </a:extLst>
          </p:cNvPr>
          <p:cNvSpPr>
            <a:spLocks noGrp="1"/>
          </p:cNvSpPr>
          <p:nvPr>
            <p:ph type="sldNum" sz="quarter" idx="12"/>
          </p:nvPr>
        </p:nvSpPr>
        <p:spPr/>
        <p:txBody>
          <a:bodyPr/>
          <a:lstStyle/>
          <a:p>
            <a:fld id="{14709014-06ED-2C43-933C-81839F68B2DC}" type="slidenum">
              <a:rPr lang="en-US" smtClean="0"/>
              <a:t>‹#›</a:t>
            </a:fld>
            <a:endParaRPr lang="en-US"/>
          </a:p>
        </p:txBody>
      </p:sp>
    </p:spTree>
    <p:extLst>
      <p:ext uri="{BB962C8B-B14F-4D97-AF65-F5344CB8AC3E}">
        <p14:creationId xmlns:p14="http://schemas.microsoft.com/office/powerpoint/2010/main" val="266063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D6E2-A743-7BE7-D990-9B8DF20A6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A8961D-4CC4-E773-D8BF-C2B680E60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C7E694-D8FE-BD20-6F41-7D32E4A7B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7BEDB7-1FC5-01E2-9CC6-03F3F9278D48}"/>
              </a:ext>
            </a:extLst>
          </p:cNvPr>
          <p:cNvSpPr>
            <a:spLocks noGrp="1"/>
          </p:cNvSpPr>
          <p:nvPr>
            <p:ph type="dt" sz="half" idx="10"/>
          </p:nvPr>
        </p:nvSpPr>
        <p:spPr/>
        <p:txBody>
          <a:bodyPr/>
          <a:lstStyle/>
          <a:p>
            <a:fld id="{0B9A053D-75E9-EB4C-B619-6ACFCEA2CB0D}" type="datetimeFigureOut">
              <a:rPr lang="en-US" smtClean="0"/>
              <a:t>10/13/23</a:t>
            </a:fld>
            <a:endParaRPr lang="en-US"/>
          </a:p>
        </p:txBody>
      </p:sp>
      <p:sp>
        <p:nvSpPr>
          <p:cNvPr id="6" name="Footer Placeholder 5">
            <a:extLst>
              <a:ext uri="{FF2B5EF4-FFF2-40B4-BE49-F238E27FC236}">
                <a16:creationId xmlns:a16="http://schemas.microsoft.com/office/drawing/2014/main" id="{654EB824-0776-C4E6-58A8-99F08E0DDB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D82F26-ACDD-5378-73DA-860D07E59ED7}"/>
              </a:ext>
            </a:extLst>
          </p:cNvPr>
          <p:cNvSpPr>
            <a:spLocks noGrp="1"/>
          </p:cNvSpPr>
          <p:nvPr>
            <p:ph type="sldNum" sz="quarter" idx="12"/>
          </p:nvPr>
        </p:nvSpPr>
        <p:spPr/>
        <p:txBody>
          <a:bodyPr/>
          <a:lstStyle/>
          <a:p>
            <a:fld id="{14709014-06ED-2C43-933C-81839F68B2DC}" type="slidenum">
              <a:rPr lang="en-US" smtClean="0"/>
              <a:t>‹#›</a:t>
            </a:fld>
            <a:endParaRPr lang="en-US"/>
          </a:p>
        </p:txBody>
      </p:sp>
    </p:spTree>
    <p:extLst>
      <p:ext uri="{BB962C8B-B14F-4D97-AF65-F5344CB8AC3E}">
        <p14:creationId xmlns:p14="http://schemas.microsoft.com/office/powerpoint/2010/main" val="426465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F2CB-29E5-1B04-DB5D-06B3D8D9A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93E04F-0F97-5AD8-0E20-38398CD72B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D3020A-A597-5E3E-3CEB-67BBFEA23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05468-85B6-472D-0A67-B31B4D89DF48}"/>
              </a:ext>
            </a:extLst>
          </p:cNvPr>
          <p:cNvSpPr>
            <a:spLocks noGrp="1"/>
          </p:cNvSpPr>
          <p:nvPr>
            <p:ph type="dt" sz="half" idx="10"/>
          </p:nvPr>
        </p:nvSpPr>
        <p:spPr/>
        <p:txBody>
          <a:bodyPr/>
          <a:lstStyle/>
          <a:p>
            <a:fld id="{0B9A053D-75E9-EB4C-B619-6ACFCEA2CB0D}" type="datetimeFigureOut">
              <a:rPr lang="en-US" smtClean="0"/>
              <a:t>10/13/23</a:t>
            </a:fld>
            <a:endParaRPr lang="en-US"/>
          </a:p>
        </p:txBody>
      </p:sp>
      <p:sp>
        <p:nvSpPr>
          <p:cNvPr id="6" name="Footer Placeholder 5">
            <a:extLst>
              <a:ext uri="{FF2B5EF4-FFF2-40B4-BE49-F238E27FC236}">
                <a16:creationId xmlns:a16="http://schemas.microsoft.com/office/drawing/2014/main" id="{A4FE23DA-3782-5120-7847-19E767DA5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C53C4-FF3F-EE04-890E-93345C3E7AF9}"/>
              </a:ext>
            </a:extLst>
          </p:cNvPr>
          <p:cNvSpPr>
            <a:spLocks noGrp="1"/>
          </p:cNvSpPr>
          <p:nvPr>
            <p:ph type="sldNum" sz="quarter" idx="12"/>
          </p:nvPr>
        </p:nvSpPr>
        <p:spPr/>
        <p:txBody>
          <a:bodyPr/>
          <a:lstStyle/>
          <a:p>
            <a:fld id="{14709014-06ED-2C43-933C-81839F68B2DC}" type="slidenum">
              <a:rPr lang="en-US" smtClean="0"/>
              <a:t>‹#›</a:t>
            </a:fld>
            <a:endParaRPr lang="en-US"/>
          </a:p>
        </p:txBody>
      </p:sp>
    </p:spTree>
    <p:extLst>
      <p:ext uri="{BB962C8B-B14F-4D97-AF65-F5344CB8AC3E}">
        <p14:creationId xmlns:p14="http://schemas.microsoft.com/office/powerpoint/2010/main" val="336940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51F426-042B-ED07-2800-038B62A0B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C950C-28E3-6A3A-677E-BFA1ACEF93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200C3-787C-0A31-5A4B-0196B1775E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053D-75E9-EB4C-B619-6ACFCEA2CB0D}" type="datetimeFigureOut">
              <a:rPr lang="en-US" smtClean="0"/>
              <a:t>10/13/23</a:t>
            </a:fld>
            <a:endParaRPr lang="en-US"/>
          </a:p>
        </p:txBody>
      </p:sp>
      <p:sp>
        <p:nvSpPr>
          <p:cNvPr id="5" name="Footer Placeholder 4">
            <a:extLst>
              <a:ext uri="{FF2B5EF4-FFF2-40B4-BE49-F238E27FC236}">
                <a16:creationId xmlns:a16="http://schemas.microsoft.com/office/drawing/2014/main" id="{E5212EE2-2A2A-E45A-7D2D-3817849FE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8C8609-E044-6B8C-2A2D-B463DBC19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09014-06ED-2C43-933C-81839F68B2DC}" type="slidenum">
              <a:rPr lang="en-US" smtClean="0"/>
              <a:t>‹#›</a:t>
            </a:fld>
            <a:endParaRPr lang="en-US"/>
          </a:p>
        </p:txBody>
      </p:sp>
    </p:spTree>
    <p:extLst>
      <p:ext uri="{BB962C8B-B14F-4D97-AF65-F5344CB8AC3E}">
        <p14:creationId xmlns:p14="http://schemas.microsoft.com/office/powerpoint/2010/main" val="2069743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4" name="Rectangle 3">
            <a:extLst>
              <a:ext uri="{FF2B5EF4-FFF2-40B4-BE49-F238E27FC236}">
                <a16:creationId xmlns:a16="http://schemas.microsoft.com/office/drawing/2014/main" id="{14BB3787-54F8-4CB6-3EF9-917ADAE9B855}"/>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0151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ECA4198F-0A18-6EA4-14C6-D2BDC51EEF57}"/>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05217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4.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mededonthego.com/Video/program/968" TargetMode="External"/><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hyperlink" Target="mailto:support@MedEdOTG.com" TargetMode="External"/><Relationship Id="rId10" Type="http://schemas.openxmlformats.org/officeDocument/2006/relationships/image" Target="../media/image13.png"/><Relationship Id="rId4" Type="http://schemas.openxmlformats.org/officeDocument/2006/relationships/hyperlink" Target="http://www.mededonthego.com/" TargetMode="External"/><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779024" y="3636296"/>
            <a:ext cx="6668046" cy="1721492"/>
          </a:xfrm>
          <a:prstGeom prst="roundRect">
            <a:avLst>
              <a:gd name="adj" fmla="val 23876"/>
            </a:avLst>
          </a:prstGeom>
          <a:solidFill>
            <a:schemeClr val="bg1"/>
          </a:solidFill>
        </p:spPr>
        <p:txBody>
          <a:bodyPr anchor="ctr">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September 9,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3:00pm PT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UCLA </a:t>
            </a:r>
            <a:r>
              <a:rPr kumimoji="0" lang="en-US" sz="2000" b="0" i="0" u="none" strike="noStrike" kern="1200" cap="none" spc="0" normalizeH="0" baseline="0" noProof="0" dirty="0" err="1">
                <a:ln>
                  <a:noFill/>
                </a:ln>
                <a:solidFill>
                  <a:srgbClr val="03549F"/>
                </a:solidFill>
                <a:effectLst/>
                <a:uLnTx/>
                <a:uFillTx/>
                <a:latin typeface="Century Gothic" panose="020B0502020202020204" pitchFamily="34" charset="0"/>
                <a:ea typeface="+mn-ea"/>
                <a:cs typeface="+mn-cs"/>
              </a:rPr>
              <a:t>Covel</a:t>
            </a: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 Commons  |   Los Angeles, CA</a:t>
            </a:r>
          </a:p>
        </p:txBody>
      </p:sp>
      <p:grpSp>
        <p:nvGrpSpPr>
          <p:cNvPr id="18" name="Group 17">
            <a:extLst>
              <a:ext uri="{FF2B5EF4-FFF2-40B4-BE49-F238E27FC236}">
                <a16:creationId xmlns:a16="http://schemas.microsoft.com/office/drawing/2014/main" id="{29413730-D0A1-43A3-192B-54BBB38967BB}"/>
              </a:ext>
            </a:extLst>
          </p:cNvPr>
          <p:cNvGrpSpPr/>
          <p:nvPr/>
        </p:nvGrpSpPr>
        <p:grpSpPr>
          <a:xfrm>
            <a:off x="2148346" y="5782649"/>
            <a:ext cx="2226924" cy="452122"/>
            <a:chOff x="6988995" y="4117401"/>
            <a:chExt cx="3016124" cy="612349"/>
          </a:xfrm>
        </p:grpSpPr>
        <p:pic>
          <p:nvPicPr>
            <p:cNvPr id="19" name="Picture 2">
              <a:extLst>
                <a:ext uri="{FF2B5EF4-FFF2-40B4-BE49-F238E27FC236}">
                  <a16:creationId xmlns:a16="http://schemas.microsoft.com/office/drawing/2014/main" id="{AAC5381B-59DF-4133-501D-5F6D8D0186D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BBC76106-1ECE-2681-43E6-14092E2777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7281" y="4117401"/>
              <a:ext cx="1237838" cy="600164"/>
            </a:xfrm>
            <a:prstGeom prst="rect">
              <a:avLst/>
            </a:prstGeom>
          </p:spPr>
        </p:pic>
      </p:gr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3" name="Picture 2" descr="A blue lines on a black background&#10;&#10;Description automatically generated">
            <a:extLst>
              <a:ext uri="{FF2B5EF4-FFF2-40B4-BE49-F238E27FC236}">
                <a16:creationId xmlns:a16="http://schemas.microsoft.com/office/drawing/2014/main" id="{59733E4D-2A77-8BFD-43D9-37831A69670F}"/>
              </a:ext>
            </a:extLst>
          </p:cNvPr>
          <p:cNvPicPr>
            <a:picLocks noChangeAspect="1"/>
          </p:cNvPicPr>
          <p:nvPr/>
        </p:nvPicPr>
        <p:blipFill rotWithShape="1">
          <a:blip r:embed="rId7"/>
          <a:srcRect r="29580" b="60000"/>
          <a:stretch/>
        </p:blipFill>
        <p:spPr>
          <a:xfrm rot="10800000">
            <a:off x="0" y="0"/>
            <a:ext cx="4927834" cy="1383323"/>
          </a:xfrm>
          <a:prstGeom prst="rect">
            <a:avLst/>
          </a:prstGeom>
        </p:spPr>
      </p:pic>
      <p:pic>
        <p:nvPicPr>
          <p:cNvPr id="4" name="Picture 3" descr="A blue lines on a black background&#10;&#10;Description automatically generated">
            <a:extLst>
              <a:ext uri="{FF2B5EF4-FFF2-40B4-BE49-F238E27FC236}">
                <a16:creationId xmlns:a16="http://schemas.microsoft.com/office/drawing/2014/main" id="{1F25BDDD-14CD-0EB9-5E3A-066489E34286}"/>
              </a:ext>
            </a:extLst>
          </p:cNvPr>
          <p:cNvPicPr>
            <a:picLocks noChangeAspect="1"/>
          </p:cNvPicPr>
          <p:nvPr/>
        </p:nvPicPr>
        <p:blipFill rotWithShape="1">
          <a:blip r:embed="rId7"/>
          <a:srcRect r="42134" b="60995"/>
          <a:stretch/>
        </p:blipFill>
        <p:spPr>
          <a:xfrm>
            <a:off x="7688482" y="5357788"/>
            <a:ext cx="4503517" cy="1500212"/>
          </a:xfrm>
          <a:prstGeom prst="rect">
            <a:avLst/>
          </a:prstGeom>
        </p:spPr>
      </p:pic>
      <p:sp>
        <p:nvSpPr>
          <p:cNvPr id="5" name="Graphic 13">
            <a:extLst>
              <a:ext uri="{FF2B5EF4-FFF2-40B4-BE49-F238E27FC236}">
                <a16:creationId xmlns:a16="http://schemas.microsoft.com/office/drawing/2014/main" id="{6F7485AE-8111-BA54-282E-6E7337310E3A}"/>
              </a:ext>
            </a:extLst>
          </p:cNvPr>
          <p:cNvSpPr/>
          <p:nvPr/>
        </p:nvSpPr>
        <p:spPr>
          <a:xfrm>
            <a:off x="3359350" y="569929"/>
            <a:ext cx="5474851" cy="2750698"/>
          </a:xfrm>
          <a:custGeom>
            <a:avLst/>
            <a:gdLst>
              <a:gd name="connsiteX0" fmla="*/ 288203 w 5474851"/>
              <a:gd name="connsiteY0" fmla="*/ 1320399 h 2750698"/>
              <a:gd name="connsiteX1" fmla="*/ 235258 w 5474851"/>
              <a:gd name="connsiteY1" fmla="*/ 1040583 h 2750698"/>
              <a:gd name="connsiteX2" fmla="*/ 182924 w 5474851"/>
              <a:gd name="connsiteY2" fmla="*/ 1320399 h 2750698"/>
              <a:gd name="connsiteX3" fmla="*/ 96716 w 5474851"/>
              <a:gd name="connsiteY3" fmla="*/ 1320399 h 2750698"/>
              <a:gd name="connsiteX4" fmla="*/ 3121 w 5474851"/>
              <a:gd name="connsiteY4" fmla="*/ 900056 h 2750698"/>
              <a:gd name="connsiteX5" fmla="*/ 91791 w 5474851"/>
              <a:gd name="connsiteY5" fmla="*/ 900056 h 2750698"/>
              <a:gd name="connsiteX6" fmla="*/ 144737 w 5474851"/>
              <a:gd name="connsiteY6" fmla="*/ 1192461 h 2750698"/>
              <a:gd name="connsiteX7" fmla="*/ 203218 w 5474851"/>
              <a:gd name="connsiteY7" fmla="*/ 900056 h 2750698"/>
              <a:gd name="connsiteX8" fmla="*/ 267878 w 5474851"/>
              <a:gd name="connsiteY8" fmla="*/ 900056 h 2750698"/>
              <a:gd name="connsiteX9" fmla="*/ 326987 w 5474851"/>
              <a:gd name="connsiteY9" fmla="*/ 1192461 h 2750698"/>
              <a:gd name="connsiteX10" fmla="*/ 379320 w 5474851"/>
              <a:gd name="connsiteY10" fmla="*/ 900056 h 2750698"/>
              <a:gd name="connsiteX11" fmla="*/ 467975 w 5474851"/>
              <a:gd name="connsiteY11" fmla="*/ 900056 h 2750698"/>
              <a:gd name="connsiteX12" fmla="*/ 374380 w 5474851"/>
              <a:gd name="connsiteY12" fmla="*/ 1320399 h 2750698"/>
              <a:gd name="connsiteX13" fmla="*/ 288187 w 5474851"/>
              <a:gd name="connsiteY13" fmla="*/ 1320399 h 2750698"/>
              <a:gd name="connsiteX14" fmla="*/ 631155 w 5474851"/>
              <a:gd name="connsiteY14" fmla="*/ 1320399 h 2750698"/>
              <a:gd name="connsiteX15" fmla="*/ 631155 w 5474851"/>
              <a:gd name="connsiteY15" fmla="*/ 900056 h 2750698"/>
              <a:gd name="connsiteX16" fmla="*/ 866365 w 5474851"/>
              <a:gd name="connsiteY16" fmla="*/ 900056 h 2750698"/>
              <a:gd name="connsiteX17" fmla="*/ 866365 w 5474851"/>
              <a:gd name="connsiteY17" fmla="*/ 973789 h 2750698"/>
              <a:gd name="connsiteX18" fmla="*/ 713662 w 5474851"/>
              <a:gd name="connsiteY18" fmla="*/ 973789 h 2750698"/>
              <a:gd name="connsiteX19" fmla="*/ 713662 w 5474851"/>
              <a:gd name="connsiteY19" fmla="*/ 1070221 h 2750698"/>
              <a:gd name="connsiteX20" fmla="*/ 862052 w 5474851"/>
              <a:gd name="connsiteY20" fmla="*/ 1070221 h 2750698"/>
              <a:gd name="connsiteX21" fmla="*/ 862052 w 5474851"/>
              <a:gd name="connsiteY21" fmla="*/ 1143311 h 2750698"/>
              <a:gd name="connsiteX22" fmla="*/ 713662 w 5474851"/>
              <a:gd name="connsiteY22" fmla="*/ 1143311 h 2750698"/>
              <a:gd name="connsiteX23" fmla="*/ 713662 w 5474851"/>
              <a:gd name="connsiteY23" fmla="*/ 1246650 h 2750698"/>
              <a:gd name="connsiteX24" fmla="*/ 866365 w 5474851"/>
              <a:gd name="connsiteY24" fmla="*/ 1246650 h 2750698"/>
              <a:gd name="connsiteX25" fmla="*/ 866365 w 5474851"/>
              <a:gd name="connsiteY25" fmla="*/ 1320383 h 2750698"/>
              <a:gd name="connsiteX26" fmla="*/ 631155 w 5474851"/>
              <a:gd name="connsiteY26" fmla="*/ 1320383 h 2750698"/>
              <a:gd name="connsiteX27" fmla="*/ 1064612 w 5474851"/>
              <a:gd name="connsiteY27" fmla="*/ 1208865 h 2750698"/>
              <a:gd name="connsiteX28" fmla="*/ 1163131 w 5474851"/>
              <a:gd name="connsiteY28" fmla="*/ 1253604 h 2750698"/>
              <a:gd name="connsiteX29" fmla="*/ 1219777 w 5474851"/>
              <a:gd name="connsiteY29" fmla="*/ 1206966 h 2750698"/>
              <a:gd name="connsiteX30" fmla="*/ 1152655 w 5474851"/>
              <a:gd name="connsiteY30" fmla="*/ 1144582 h 2750698"/>
              <a:gd name="connsiteX31" fmla="*/ 1036288 w 5474851"/>
              <a:gd name="connsiteY31" fmla="*/ 1015404 h 2750698"/>
              <a:gd name="connsiteX32" fmla="*/ 1171741 w 5474851"/>
              <a:gd name="connsiteY32" fmla="*/ 893149 h 2750698"/>
              <a:gd name="connsiteX33" fmla="*/ 1296121 w 5474851"/>
              <a:gd name="connsiteY33" fmla="*/ 939787 h 2750698"/>
              <a:gd name="connsiteX34" fmla="*/ 1256710 w 5474851"/>
              <a:gd name="connsiteY34" fmla="*/ 1002814 h 2750698"/>
              <a:gd name="connsiteX35" fmla="*/ 1169890 w 5474851"/>
              <a:gd name="connsiteY35" fmla="*/ 967525 h 2750698"/>
              <a:gd name="connsiteX36" fmla="*/ 1120631 w 5474851"/>
              <a:gd name="connsiteY36" fmla="*/ 1010365 h 2750698"/>
              <a:gd name="connsiteX37" fmla="*/ 1185902 w 5474851"/>
              <a:gd name="connsiteY37" fmla="*/ 1067709 h 2750698"/>
              <a:gd name="connsiteX38" fmla="*/ 1303508 w 5474851"/>
              <a:gd name="connsiteY38" fmla="*/ 1200043 h 2750698"/>
              <a:gd name="connsiteX39" fmla="*/ 1164354 w 5474851"/>
              <a:gd name="connsiteY39" fmla="*/ 1327965 h 2750698"/>
              <a:gd name="connsiteX40" fmla="*/ 1023977 w 5474851"/>
              <a:gd name="connsiteY40" fmla="*/ 1273776 h 2750698"/>
              <a:gd name="connsiteX41" fmla="*/ 1064612 w 5474851"/>
              <a:gd name="connsiteY41" fmla="*/ 1208865 h 2750698"/>
              <a:gd name="connsiteX42" fmla="*/ 1543016 w 5474851"/>
              <a:gd name="connsiteY42" fmla="*/ 1320399 h 2750698"/>
              <a:gd name="connsiteX43" fmla="*/ 1543016 w 5474851"/>
              <a:gd name="connsiteY43" fmla="*/ 974417 h 2750698"/>
              <a:gd name="connsiteX44" fmla="*/ 1451271 w 5474851"/>
              <a:gd name="connsiteY44" fmla="*/ 974417 h 2750698"/>
              <a:gd name="connsiteX45" fmla="*/ 1451271 w 5474851"/>
              <a:gd name="connsiteY45" fmla="*/ 900056 h 2750698"/>
              <a:gd name="connsiteX46" fmla="*/ 1716640 w 5474851"/>
              <a:gd name="connsiteY46" fmla="*/ 900056 h 2750698"/>
              <a:gd name="connsiteX47" fmla="*/ 1716640 w 5474851"/>
              <a:gd name="connsiteY47" fmla="*/ 974417 h 2750698"/>
              <a:gd name="connsiteX48" fmla="*/ 1625507 w 5474851"/>
              <a:gd name="connsiteY48" fmla="*/ 974417 h 2750698"/>
              <a:gd name="connsiteX49" fmla="*/ 1625507 w 5474851"/>
              <a:gd name="connsiteY49" fmla="*/ 1320399 h 2750698"/>
              <a:gd name="connsiteX50" fmla="*/ 1543000 w 5474851"/>
              <a:gd name="connsiteY50" fmla="*/ 1320399 h 2750698"/>
              <a:gd name="connsiteX51" fmla="*/ 2331124 w 5474851"/>
              <a:gd name="connsiteY51" fmla="*/ 1320399 h 2750698"/>
              <a:gd name="connsiteX52" fmla="*/ 2268330 w 5474851"/>
              <a:gd name="connsiteY52" fmla="*/ 1167909 h 2750698"/>
              <a:gd name="connsiteX53" fmla="*/ 2223994 w 5474851"/>
              <a:gd name="connsiteY53" fmla="*/ 1167909 h 2750698"/>
              <a:gd name="connsiteX54" fmla="*/ 2223994 w 5474851"/>
              <a:gd name="connsiteY54" fmla="*/ 1320399 h 2750698"/>
              <a:gd name="connsiteX55" fmla="*/ 2141487 w 5474851"/>
              <a:gd name="connsiteY55" fmla="*/ 1320399 h 2750698"/>
              <a:gd name="connsiteX56" fmla="*/ 2141487 w 5474851"/>
              <a:gd name="connsiteY56" fmla="*/ 900056 h 2750698"/>
              <a:gd name="connsiteX57" fmla="*/ 2294802 w 5474851"/>
              <a:gd name="connsiteY57" fmla="*/ 900056 h 2750698"/>
              <a:gd name="connsiteX58" fmla="*/ 2419794 w 5474851"/>
              <a:gd name="connsiteY58" fmla="*/ 1033033 h 2750698"/>
              <a:gd name="connsiteX59" fmla="*/ 2348359 w 5474851"/>
              <a:gd name="connsiteY59" fmla="*/ 1153404 h 2750698"/>
              <a:gd name="connsiteX60" fmla="*/ 2422868 w 5474851"/>
              <a:gd name="connsiteY60" fmla="*/ 1320399 h 2750698"/>
              <a:gd name="connsiteX61" fmla="*/ 2331124 w 5474851"/>
              <a:gd name="connsiteY61" fmla="*/ 1320399 h 2750698"/>
              <a:gd name="connsiteX62" fmla="*/ 2282475 w 5474851"/>
              <a:gd name="connsiteY62" fmla="*/ 973789 h 2750698"/>
              <a:gd name="connsiteX63" fmla="*/ 2223979 w 5474851"/>
              <a:gd name="connsiteY63" fmla="*/ 973789 h 2750698"/>
              <a:gd name="connsiteX64" fmla="*/ 2223979 w 5474851"/>
              <a:gd name="connsiteY64" fmla="*/ 1094788 h 2750698"/>
              <a:gd name="connsiteX65" fmla="*/ 2282475 w 5474851"/>
              <a:gd name="connsiteY65" fmla="*/ 1094788 h 2750698"/>
              <a:gd name="connsiteX66" fmla="*/ 2335421 w 5474851"/>
              <a:gd name="connsiteY66" fmla="*/ 1034289 h 2750698"/>
              <a:gd name="connsiteX67" fmla="*/ 2282475 w 5474851"/>
              <a:gd name="connsiteY67" fmla="*/ 973789 h 2750698"/>
              <a:gd name="connsiteX68" fmla="*/ 2603879 w 5474851"/>
              <a:gd name="connsiteY68" fmla="*/ 1320399 h 2750698"/>
              <a:gd name="connsiteX69" fmla="*/ 2603879 w 5474851"/>
              <a:gd name="connsiteY69" fmla="*/ 900056 h 2750698"/>
              <a:gd name="connsiteX70" fmla="*/ 2839090 w 5474851"/>
              <a:gd name="connsiteY70" fmla="*/ 900056 h 2750698"/>
              <a:gd name="connsiteX71" fmla="*/ 2839090 w 5474851"/>
              <a:gd name="connsiteY71" fmla="*/ 973789 h 2750698"/>
              <a:gd name="connsiteX72" fmla="*/ 2686386 w 5474851"/>
              <a:gd name="connsiteY72" fmla="*/ 973789 h 2750698"/>
              <a:gd name="connsiteX73" fmla="*/ 2686386 w 5474851"/>
              <a:gd name="connsiteY73" fmla="*/ 1070221 h 2750698"/>
              <a:gd name="connsiteX74" fmla="*/ 2834777 w 5474851"/>
              <a:gd name="connsiteY74" fmla="*/ 1070221 h 2750698"/>
              <a:gd name="connsiteX75" fmla="*/ 2834777 w 5474851"/>
              <a:gd name="connsiteY75" fmla="*/ 1143311 h 2750698"/>
              <a:gd name="connsiteX76" fmla="*/ 2686386 w 5474851"/>
              <a:gd name="connsiteY76" fmla="*/ 1143311 h 2750698"/>
              <a:gd name="connsiteX77" fmla="*/ 2686386 w 5474851"/>
              <a:gd name="connsiteY77" fmla="*/ 1246650 h 2750698"/>
              <a:gd name="connsiteX78" fmla="*/ 2839090 w 5474851"/>
              <a:gd name="connsiteY78" fmla="*/ 1246650 h 2750698"/>
              <a:gd name="connsiteX79" fmla="*/ 2839090 w 5474851"/>
              <a:gd name="connsiteY79" fmla="*/ 1320383 h 2750698"/>
              <a:gd name="connsiteX80" fmla="*/ 2603879 w 5474851"/>
              <a:gd name="connsiteY80" fmla="*/ 1320383 h 2750698"/>
              <a:gd name="connsiteX81" fmla="*/ 3180191 w 5474851"/>
              <a:gd name="connsiteY81" fmla="*/ 893133 h 2750698"/>
              <a:gd name="connsiteX82" fmla="*/ 3316882 w 5474851"/>
              <a:gd name="connsiteY82" fmla="*/ 988922 h 2750698"/>
              <a:gd name="connsiteX83" fmla="*/ 3249760 w 5474851"/>
              <a:gd name="connsiteY83" fmla="*/ 1020443 h 2750698"/>
              <a:gd name="connsiteX84" fmla="*/ 3180191 w 5474851"/>
              <a:gd name="connsiteY84" fmla="*/ 968137 h 2750698"/>
              <a:gd name="connsiteX85" fmla="*/ 3091520 w 5474851"/>
              <a:gd name="connsiteY85" fmla="*/ 1110565 h 2750698"/>
              <a:gd name="connsiteX86" fmla="*/ 3180191 w 5474851"/>
              <a:gd name="connsiteY86" fmla="*/ 1252976 h 2750698"/>
              <a:gd name="connsiteX87" fmla="*/ 3242985 w 5474851"/>
              <a:gd name="connsiteY87" fmla="*/ 1227781 h 2750698"/>
              <a:gd name="connsiteX88" fmla="*/ 3242985 w 5474851"/>
              <a:gd name="connsiteY88" fmla="*/ 1163514 h 2750698"/>
              <a:gd name="connsiteX89" fmla="*/ 3165402 w 5474851"/>
              <a:gd name="connsiteY89" fmla="*/ 1163514 h 2750698"/>
              <a:gd name="connsiteX90" fmla="*/ 3165402 w 5474851"/>
              <a:gd name="connsiteY90" fmla="*/ 1090409 h 2750698"/>
              <a:gd name="connsiteX91" fmla="*/ 3320568 w 5474851"/>
              <a:gd name="connsiteY91" fmla="*/ 1090409 h 2750698"/>
              <a:gd name="connsiteX92" fmla="*/ 3320568 w 5474851"/>
              <a:gd name="connsiteY92" fmla="*/ 1261186 h 2750698"/>
              <a:gd name="connsiteX93" fmla="*/ 3180191 w 5474851"/>
              <a:gd name="connsiteY93" fmla="*/ 1327981 h 2750698"/>
              <a:gd name="connsiteX94" fmla="*/ 3006551 w 5474851"/>
              <a:gd name="connsiteY94" fmla="*/ 1110580 h 2750698"/>
              <a:gd name="connsiteX95" fmla="*/ 3180191 w 5474851"/>
              <a:gd name="connsiteY95" fmla="*/ 893149 h 2750698"/>
              <a:gd name="connsiteX96" fmla="*/ 3507130 w 5474851"/>
              <a:gd name="connsiteY96" fmla="*/ 1320399 h 2750698"/>
              <a:gd name="connsiteX97" fmla="*/ 3507130 w 5474851"/>
              <a:gd name="connsiteY97" fmla="*/ 900056 h 2750698"/>
              <a:gd name="connsiteX98" fmla="*/ 3589637 w 5474851"/>
              <a:gd name="connsiteY98" fmla="*/ 900056 h 2750698"/>
              <a:gd name="connsiteX99" fmla="*/ 3589637 w 5474851"/>
              <a:gd name="connsiteY99" fmla="*/ 1320399 h 2750698"/>
              <a:gd name="connsiteX100" fmla="*/ 3507130 w 5474851"/>
              <a:gd name="connsiteY100" fmla="*/ 1320399 h 2750698"/>
              <a:gd name="connsiteX101" fmla="*/ 3939976 w 5474851"/>
              <a:gd name="connsiteY101" fmla="*/ 893133 h 2750698"/>
              <a:gd name="connsiteX102" fmla="*/ 4111765 w 5474851"/>
              <a:gd name="connsiteY102" fmla="*/ 1110565 h 2750698"/>
              <a:gd name="connsiteX103" fmla="*/ 3939976 w 5474851"/>
              <a:gd name="connsiteY103" fmla="*/ 1327965 h 2750698"/>
              <a:gd name="connsiteX104" fmla="*/ 3768798 w 5474851"/>
              <a:gd name="connsiteY104" fmla="*/ 1110565 h 2750698"/>
              <a:gd name="connsiteX105" fmla="*/ 3939976 w 5474851"/>
              <a:gd name="connsiteY105" fmla="*/ 893133 h 2750698"/>
              <a:gd name="connsiteX106" fmla="*/ 3939976 w 5474851"/>
              <a:gd name="connsiteY106" fmla="*/ 968122 h 2750698"/>
              <a:gd name="connsiteX107" fmla="*/ 3853767 w 5474851"/>
              <a:gd name="connsiteY107" fmla="*/ 1110549 h 2750698"/>
              <a:gd name="connsiteX108" fmla="*/ 3939976 w 5474851"/>
              <a:gd name="connsiteY108" fmla="*/ 1252960 h 2750698"/>
              <a:gd name="connsiteX109" fmla="*/ 4027407 w 5474851"/>
              <a:gd name="connsiteY109" fmla="*/ 1110549 h 2750698"/>
              <a:gd name="connsiteX110" fmla="*/ 3939976 w 5474851"/>
              <a:gd name="connsiteY110" fmla="*/ 968122 h 2750698"/>
              <a:gd name="connsiteX111" fmla="*/ 4513825 w 5474851"/>
              <a:gd name="connsiteY111" fmla="*/ 1320399 h 2750698"/>
              <a:gd name="connsiteX112" fmla="*/ 4373433 w 5474851"/>
              <a:gd name="connsiteY112" fmla="*/ 1052577 h 2750698"/>
              <a:gd name="connsiteX113" fmla="*/ 4373433 w 5474851"/>
              <a:gd name="connsiteY113" fmla="*/ 1320399 h 2750698"/>
              <a:gd name="connsiteX114" fmla="*/ 4291537 w 5474851"/>
              <a:gd name="connsiteY114" fmla="*/ 1320399 h 2750698"/>
              <a:gd name="connsiteX115" fmla="*/ 4291537 w 5474851"/>
              <a:gd name="connsiteY115" fmla="*/ 900056 h 2750698"/>
              <a:gd name="connsiteX116" fmla="*/ 4375267 w 5474851"/>
              <a:gd name="connsiteY116" fmla="*/ 900056 h 2750698"/>
              <a:gd name="connsiteX117" fmla="*/ 4510109 w 5474851"/>
              <a:gd name="connsiteY117" fmla="*/ 1157188 h 2750698"/>
              <a:gd name="connsiteX118" fmla="*/ 4510109 w 5474851"/>
              <a:gd name="connsiteY118" fmla="*/ 900056 h 2750698"/>
              <a:gd name="connsiteX119" fmla="*/ 4592616 w 5474851"/>
              <a:gd name="connsiteY119" fmla="*/ 900056 h 2750698"/>
              <a:gd name="connsiteX120" fmla="*/ 4592616 w 5474851"/>
              <a:gd name="connsiteY120" fmla="*/ 1320399 h 2750698"/>
              <a:gd name="connsiteX121" fmla="*/ 4513810 w 5474851"/>
              <a:gd name="connsiteY121" fmla="*/ 1320399 h 2750698"/>
              <a:gd name="connsiteX122" fmla="*/ 5008226 w 5474851"/>
              <a:gd name="connsiteY122" fmla="*/ 1320399 h 2750698"/>
              <a:gd name="connsiteX123" fmla="*/ 4989140 w 5474851"/>
              <a:gd name="connsiteY123" fmla="*/ 1245410 h 2750698"/>
              <a:gd name="connsiteX124" fmla="*/ 4854911 w 5474851"/>
              <a:gd name="connsiteY124" fmla="*/ 1245410 h 2750698"/>
              <a:gd name="connsiteX125" fmla="*/ 4835824 w 5474851"/>
              <a:gd name="connsiteY125" fmla="*/ 1320399 h 2750698"/>
              <a:gd name="connsiteX126" fmla="*/ 4750228 w 5474851"/>
              <a:gd name="connsiteY126" fmla="*/ 1320399 h 2750698"/>
              <a:gd name="connsiteX127" fmla="*/ 4872146 w 5474851"/>
              <a:gd name="connsiteY127" fmla="*/ 900056 h 2750698"/>
              <a:gd name="connsiteX128" fmla="*/ 4971889 w 5474851"/>
              <a:gd name="connsiteY128" fmla="*/ 900056 h 2750698"/>
              <a:gd name="connsiteX129" fmla="*/ 5093807 w 5474851"/>
              <a:gd name="connsiteY129" fmla="*/ 1320399 h 2750698"/>
              <a:gd name="connsiteX130" fmla="*/ 5008210 w 5474851"/>
              <a:gd name="connsiteY130" fmla="*/ 1320399 h 2750698"/>
              <a:gd name="connsiteX131" fmla="*/ 4922033 w 5474851"/>
              <a:gd name="connsiteY131" fmla="*/ 975045 h 2750698"/>
              <a:gd name="connsiteX132" fmla="*/ 4871534 w 5474851"/>
              <a:gd name="connsiteY132" fmla="*/ 1171661 h 2750698"/>
              <a:gd name="connsiteX133" fmla="*/ 4972516 w 5474851"/>
              <a:gd name="connsiteY133" fmla="*/ 1171661 h 2750698"/>
              <a:gd name="connsiteX134" fmla="*/ 4922033 w 5474851"/>
              <a:gd name="connsiteY134" fmla="*/ 975045 h 2750698"/>
              <a:gd name="connsiteX135" fmla="*/ 5252030 w 5474851"/>
              <a:gd name="connsiteY135" fmla="*/ 1320399 h 2750698"/>
              <a:gd name="connsiteX136" fmla="*/ 5252030 w 5474851"/>
              <a:gd name="connsiteY136" fmla="*/ 900056 h 2750698"/>
              <a:gd name="connsiteX137" fmla="*/ 5334538 w 5474851"/>
              <a:gd name="connsiteY137" fmla="*/ 900056 h 2750698"/>
              <a:gd name="connsiteX138" fmla="*/ 5334538 w 5474851"/>
              <a:gd name="connsiteY138" fmla="*/ 1246038 h 2750698"/>
              <a:gd name="connsiteX139" fmla="*/ 5472453 w 5474851"/>
              <a:gd name="connsiteY139" fmla="*/ 1246038 h 2750698"/>
              <a:gd name="connsiteX140" fmla="*/ 5472453 w 5474851"/>
              <a:gd name="connsiteY140" fmla="*/ 1320399 h 2750698"/>
              <a:gd name="connsiteX141" fmla="*/ 5252030 w 5474851"/>
              <a:gd name="connsiteY141" fmla="*/ 1320399 h 2750698"/>
              <a:gd name="connsiteX142" fmla="*/ 72988 w 5474851"/>
              <a:gd name="connsiteY142" fmla="*/ 2309210 h 2750698"/>
              <a:gd name="connsiteX143" fmla="*/ 72988 w 5474851"/>
              <a:gd name="connsiteY143" fmla="*/ 1483861 h 2750698"/>
              <a:gd name="connsiteX144" fmla="*/ 377093 w 5474851"/>
              <a:gd name="connsiteY144" fmla="*/ 1483861 h 2750698"/>
              <a:gd name="connsiteX145" fmla="*/ 631766 w 5474851"/>
              <a:gd name="connsiteY145" fmla="*/ 1747429 h 2750698"/>
              <a:gd name="connsiteX146" fmla="*/ 377093 w 5474851"/>
              <a:gd name="connsiteY146" fmla="*/ 2009757 h 2750698"/>
              <a:gd name="connsiteX147" fmla="*/ 238630 w 5474851"/>
              <a:gd name="connsiteY147" fmla="*/ 2009757 h 2750698"/>
              <a:gd name="connsiteX148" fmla="*/ 238630 w 5474851"/>
              <a:gd name="connsiteY148" fmla="*/ 2309210 h 2750698"/>
              <a:gd name="connsiteX149" fmla="*/ 72988 w 5474851"/>
              <a:gd name="connsiteY149" fmla="*/ 2309210 h 2750698"/>
              <a:gd name="connsiteX150" fmla="*/ 357317 w 5474851"/>
              <a:gd name="connsiteY150" fmla="*/ 1628643 h 2750698"/>
              <a:gd name="connsiteX151" fmla="*/ 238645 w 5474851"/>
              <a:gd name="connsiteY151" fmla="*/ 1628643 h 2750698"/>
              <a:gd name="connsiteX152" fmla="*/ 238645 w 5474851"/>
              <a:gd name="connsiteY152" fmla="*/ 1866231 h 2750698"/>
              <a:gd name="connsiteX153" fmla="*/ 357317 w 5474851"/>
              <a:gd name="connsiteY153" fmla="*/ 1866231 h 2750698"/>
              <a:gd name="connsiteX154" fmla="*/ 462408 w 5474851"/>
              <a:gd name="connsiteY154" fmla="*/ 1747445 h 2750698"/>
              <a:gd name="connsiteX155" fmla="*/ 357317 w 5474851"/>
              <a:gd name="connsiteY155" fmla="*/ 1628659 h 2750698"/>
              <a:gd name="connsiteX156" fmla="*/ 1139795 w 5474851"/>
              <a:gd name="connsiteY156" fmla="*/ 2309210 h 2750698"/>
              <a:gd name="connsiteX157" fmla="*/ 1139795 w 5474851"/>
              <a:gd name="connsiteY157" fmla="*/ 1957781 h 2750698"/>
              <a:gd name="connsiteX158" fmla="*/ 866585 w 5474851"/>
              <a:gd name="connsiteY158" fmla="*/ 1957781 h 2750698"/>
              <a:gd name="connsiteX159" fmla="*/ 866585 w 5474851"/>
              <a:gd name="connsiteY159" fmla="*/ 2309210 h 2750698"/>
              <a:gd name="connsiteX160" fmla="*/ 700943 w 5474851"/>
              <a:gd name="connsiteY160" fmla="*/ 2309210 h 2750698"/>
              <a:gd name="connsiteX161" fmla="*/ 700943 w 5474851"/>
              <a:gd name="connsiteY161" fmla="*/ 1483861 h 2750698"/>
              <a:gd name="connsiteX162" fmla="*/ 866585 w 5474851"/>
              <a:gd name="connsiteY162" fmla="*/ 1483861 h 2750698"/>
              <a:gd name="connsiteX163" fmla="*/ 866585 w 5474851"/>
              <a:gd name="connsiteY163" fmla="*/ 1811775 h 2750698"/>
              <a:gd name="connsiteX164" fmla="*/ 1139795 w 5474851"/>
              <a:gd name="connsiteY164" fmla="*/ 1811775 h 2750698"/>
              <a:gd name="connsiteX165" fmla="*/ 1139795 w 5474851"/>
              <a:gd name="connsiteY165" fmla="*/ 1483861 h 2750698"/>
              <a:gd name="connsiteX166" fmla="*/ 1306691 w 5474851"/>
              <a:gd name="connsiteY166" fmla="*/ 1483861 h 2750698"/>
              <a:gd name="connsiteX167" fmla="*/ 1306691 w 5474851"/>
              <a:gd name="connsiteY167" fmla="*/ 2309210 h 2750698"/>
              <a:gd name="connsiteX168" fmla="*/ 1139795 w 5474851"/>
              <a:gd name="connsiteY168" fmla="*/ 2309210 h 2750698"/>
              <a:gd name="connsiteX169" fmla="*/ 1678703 w 5474851"/>
              <a:gd name="connsiteY169" fmla="*/ 2090193 h 2750698"/>
              <a:gd name="connsiteX170" fmla="*/ 1876495 w 5474851"/>
              <a:gd name="connsiteY170" fmla="*/ 2178054 h 2750698"/>
              <a:gd name="connsiteX171" fmla="*/ 1990226 w 5474851"/>
              <a:gd name="connsiteY171" fmla="*/ 2086488 h 2750698"/>
              <a:gd name="connsiteX172" fmla="*/ 1855480 w 5474851"/>
              <a:gd name="connsiteY172" fmla="*/ 1963966 h 2750698"/>
              <a:gd name="connsiteX173" fmla="*/ 1621837 w 5474851"/>
              <a:gd name="connsiteY173" fmla="*/ 1710304 h 2750698"/>
              <a:gd name="connsiteX174" fmla="*/ 1893809 w 5474851"/>
              <a:gd name="connsiteY174" fmla="*/ 1470251 h 2750698"/>
              <a:gd name="connsiteX175" fmla="*/ 2143526 w 5474851"/>
              <a:gd name="connsiteY175" fmla="*/ 1561817 h 2750698"/>
              <a:gd name="connsiteX176" fmla="*/ 2064406 w 5474851"/>
              <a:gd name="connsiteY176" fmla="*/ 1685564 h 2750698"/>
              <a:gd name="connsiteX177" fmla="*/ 1890107 w 5474851"/>
              <a:gd name="connsiteY177" fmla="*/ 1616273 h 2750698"/>
              <a:gd name="connsiteX178" fmla="*/ 1791212 w 5474851"/>
              <a:gd name="connsiteY178" fmla="*/ 1700398 h 2750698"/>
              <a:gd name="connsiteX179" fmla="*/ 1922241 w 5474851"/>
              <a:gd name="connsiteY179" fmla="*/ 1813015 h 2750698"/>
              <a:gd name="connsiteX180" fmla="*/ 2158362 w 5474851"/>
              <a:gd name="connsiteY180" fmla="*/ 2072878 h 2750698"/>
              <a:gd name="connsiteX181" fmla="*/ 1878973 w 5474851"/>
              <a:gd name="connsiteY181" fmla="*/ 2324076 h 2750698"/>
              <a:gd name="connsiteX182" fmla="*/ 1597106 w 5474851"/>
              <a:gd name="connsiteY182" fmla="*/ 2217660 h 2750698"/>
              <a:gd name="connsiteX183" fmla="*/ 1678703 w 5474851"/>
              <a:gd name="connsiteY183" fmla="*/ 2090209 h 2750698"/>
              <a:gd name="connsiteX184" fmla="*/ 2234941 w 5474851"/>
              <a:gd name="connsiteY184" fmla="*/ 1483861 h 2750698"/>
              <a:gd name="connsiteX185" fmla="*/ 2401837 w 5474851"/>
              <a:gd name="connsiteY185" fmla="*/ 1483861 h 2750698"/>
              <a:gd name="connsiteX186" fmla="*/ 2401837 w 5474851"/>
              <a:gd name="connsiteY186" fmla="*/ 2025832 h 2750698"/>
              <a:gd name="connsiteX187" fmla="*/ 2536584 w 5474851"/>
              <a:gd name="connsiteY187" fmla="*/ 2178039 h 2750698"/>
              <a:gd name="connsiteX188" fmla="*/ 2671331 w 5474851"/>
              <a:gd name="connsiteY188" fmla="*/ 2025832 h 2750698"/>
              <a:gd name="connsiteX189" fmla="*/ 2671331 w 5474851"/>
              <a:gd name="connsiteY189" fmla="*/ 1483861 h 2750698"/>
              <a:gd name="connsiteX190" fmla="*/ 2838227 w 5474851"/>
              <a:gd name="connsiteY190" fmla="*/ 1483861 h 2750698"/>
              <a:gd name="connsiteX191" fmla="*/ 2838227 w 5474851"/>
              <a:gd name="connsiteY191" fmla="*/ 2024607 h 2750698"/>
              <a:gd name="connsiteX192" fmla="*/ 2536600 w 5474851"/>
              <a:gd name="connsiteY192" fmla="*/ 2324061 h 2750698"/>
              <a:gd name="connsiteX193" fmla="*/ 2234957 w 5474851"/>
              <a:gd name="connsiteY193" fmla="*/ 2024607 h 2750698"/>
              <a:gd name="connsiteX194" fmla="*/ 2234957 w 5474851"/>
              <a:gd name="connsiteY194" fmla="*/ 1483861 h 2750698"/>
              <a:gd name="connsiteX195" fmla="*/ 3553928 w 5474851"/>
              <a:gd name="connsiteY195" fmla="*/ 2309210 h 2750698"/>
              <a:gd name="connsiteX196" fmla="*/ 3553928 w 5474851"/>
              <a:gd name="connsiteY196" fmla="*/ 1742469 h 2750698"/>
              <a:gd name="connsiteX197" fmla="*/ 3368494 w 5474851"/>
              <a:gd name="connsiteY197" fmla="*/ 2309210 h 2750698"/>
              <a:gd name="connsiteX198" fmla="*/ 3300509 w 5474851"/>
              <a:gd name="connsiteY198" fmla="*/ 2309210 h 2750698"/>
              <a:gd name="connsiteX199" fmla="*/ 3117538 w 5474851"/>
              <a:gd name="connsiteY199" fmla="*/ 1742469 h 2750698"/>
              <a:gd name="connsiteX200" fmla="*/ 3117538 w 5474851"/>
              <a:gd name="connsiteY200" fmla="*/ 2309210 h 2750698"/>
              <a:gd name="connsiteX201" fmla="*/ 2953119 w 5474851"/>
              <a:gd name="connsiteY201" fmla="*/ 2309210 h 2750698"/>
              <a:gd name="connsiteX202" fmla="*/ 2953119 w 5474851"/>
              <a:gd name="connsiteY202" fmla="*/ 1483861 h 2750698"/>
              <a:gd name="connsiteX203" fmla="*/ 3175643 w 5474851"/>
              <a:gd name="connsiteY203" fmla="*/ 1483861 h 2750698"/>
              <a:gd name="connsiteX204" fmla="*/ 3335106 w 5474851"/>
              <a:gd name="connsiteY204" fmla="*/ 1978816 h 2750698"/>
              <a:gd name="connsiteX205" fmla="*/ 3495823 w 5474851"/>
              <a:gd name="connsiteY205" fmla="*/ 1483861 h 2750698"/>
              <a:gd name="connsiteX206" fmla="*/ 3717107 w 5474851"/>
              <a:gd name="connsiteY206" fmla="*/ 1483861 h 2750698"/>
              <a:gd name="connsiteX207" fmla="*/ 3717107 w 5474851"/>
              <a:gd name="connsiteY207" fmla="*/ 2309210 h 2750698"/>
              <a:gd name="connsiteX208" fmla="*/ 3553928 w 5474851"/>
              <a:gd name="connsiteY208" fmla="*/ 2309210 h 2750698"/>
              <a:gd name="connsiteX209" fmla="*/ 4431569 w 5474851"/>
              <a:gd name="connsiteY209" fmla="*/ 2309210 h 2750698"/>
              <a:gd name="connsiteX210" fmla="*/ 4431569 w 5474851"/>
              <a:gd name="connsiteY210" fmla="*/ 1742469 h 2750698"/>
              <a:gd name="connsiteX211" fmla="*/ 4246136 w 5474851"/>
              <a:gd name="connsiteY211" fmla="*/ 2309210 h 2750698"/>
              <a:gd name="connsiteX212" fmla="*/ 4178150 w 5474851"/>
              <a:gd name="connsiteY212" fmla="*/ 2309210 h 2750698"/>
              <a:gd name="connsiteX213" fmla="*/ 3995179 w 5474851"/>
              <a:gd name="connsiteY213" fmla="*/ 1742469 h 2750698"/>
              <a:gd name="connsiteX214" fmla="*/ 3995179 w 5474851"/>
              <a:gd name="connsiteY214" fmla="*/ 2309210 h 2750698"/>
              <a:gd name="connsiteX215" fmla="*/ 3830761 w 5474851"/>
              <a:gd name="connsiteY215" fmla="*/ 2309210 h 2750698"/>
              <a:gd name="connsiteX216" fmla="*/ 3830761 w 5474851"/>
              <a:gd name="connsiteY216" fmla="*/ 1483861 h 2750698"/>
              <a:gd name="connsiteX217" fmla="*/ 4053284 w 5474851"/>
              <a:gd name="connsiteY217" fmla="*/ 1483861 h 2750698"/>
              <a:gd name="connsiteX218" fmla="*/ 4212747 w 5474851"/>
              <a:gd name="connsiteY218" fmla="*/ 1978816 h 2750698"/>
              <a:gd name="connsiteX219" fmla="*/ 4373464 w 5474851"/>
              <a:gd name="connsiteY219" fmla="*/ 1483861 h 2750698"/>
              <a:gd name="connsiteX220" fmla="*/ 4594749 w 5474851"/>
              <a:gd name="connsiteY220" fmla="*/ 1483861 h 2750698"/>
              <a:gd name="connsiteX221" fmla="*/ 4594749 w 5474851"/>
              <a:gd name="connsiteY221" fmla="*/ 2309210 h 2750698"/>
              <a:gd name="connsiteX222" fmla="*/ 4431569 w 5474851"/>
              <a:gd name="connsiteY222" fmla="*/ 2309210 h 2750698"/>
              <a:gd name="connsiteX223" fmla="*/ 4708402 w 5474851"/>
              <a:gd name="connsiteY223" fmla="*/ 2309210 h 2750698"/>
              <a:gd name="connsiteX224" fmla="*/ 4708402 w 5474851"/>
              <a:gd name="connsiteY224" fmla="*/ 1483861 h 2750698"/>
              <a:gd name="connsiteX225" fmla="*/ 4874044 w 5474851"/>
              <a:gd name="connsiteY225" fmla="*/ 1483861 h 2750698"/>
              <a:gd name="connsiteX226" fmla="*/ 4874044 w 5474851"/>
              <a:gd name="connsiteY226" fmla="*/ 2309210 h 2750698"/>
              <a:gd name="connsiteX227" fmla="*/ 4708402 w 5474851"/>
              <a:gd name="connsiteY227" fmla="*/ 2309210 h 2750698"/>
              <a:gd name="connsiteX228" fmla="*/ 5126223 w 5474851"/>
              <a:gd name="connsiteY228" fmla="*/ 2309210 h 2750698"/>
              <a:gd name="connsiteX229" fmla="*/ 5126223 w 5474851"/>
              <a:gd name="connsiteY229" fmla="*/ 1629867 h 2750698"/>
              <a:gd name="connsiteX230" fmla="*/ 4942028 w 5474851"/>
              <a:gd name="connsiteY230" fmla="*/ 1629867 h 2750698"/>
              <a:gd name="connsiteX231" fmla="*/ 4942028 w 5474851"/>
              <a:gd name="connsiteY231" fmla="*/ 1483861 h 2750698"/>
              <a:gd name="connsiteX232" fmla="*/ 5474852 w 5474851"/>
              <a:gd name="connsiteY232" fmla="*/ 1483861 h 2750698"/>
              <a:gd name="connsiteX233" fmla="*/ 5474852 w 5474851"/>
              <a:gd name="connsiteY233" fmla="*/ 1629867 h 2750698"/>
              <a:gd name="connsiteX234" fmla="*/ 5291881 w 5474851"/>
              <a:gd name="connsiteY234" fmla="*/ 1629867 h 2750698"/>
              <a:gd name="connsiteX235" fmla="*/ 5291881 w 5474851"/>
              <a:gd name="connsiteY235" fmla="*/ 2309210 h 2750698"/>
              <a:gd name="connsiteX236" fmla="*/ 5126223 w 5474851"/>
              <a:gd name="connsiteY236" fmla="*/ 2309210 h 2750698"/>
              <a:gd name="connsiteX237" fmla="*/ 162207 w 5474851"/>
              <a:gd name="connsiteY237" fmla="*/ 2690026 h 2750698"/>
              <a:gd name="connsiteX238" fmla="*/ 152625 w 5474851"/>
              <a:gd name="connsiteY238" fmla="*/ 2653199 h 2750698"/>
              <a:gd name="connsiteX239" fmla="*/ 85220 w 5474851"/>
              <a:gd name="connsiteY239" fmla="*/ 2653199 h 2750698"/>
              <a:gd name="connsiteX240" fmla="*/ 75638 w 5474851"/>
              <a:gd name="connsiteY240" fmla="*/ 2690026 h 2750698"/>
              <a:gd name="connsiteX241" fmla="*/ 32667 w 5474851"/>
              <a:gd name="connsiteY241" fmla="*/ 2690026 h 2750698"/>
              <a:gd name="connsiteX242" fmla="*/ 93877 w 5474851"/>
              <a:gd name="connsiteY242" fmla="*/ 2483614 h 2750698"/>
              <a:gd name="connsiteX243" fmla="*/ 143968 w 5474851"/>
              <a:gd name="connsiteY243" fmla="*/ 2483614 h 2750698"/>
              <a:gd name="connsiteX244" fmla="*/ 205194 w 5474851"/>
              <a:gd name="connsiteY244" fmla="*/ 2690026 h 2750698"/>
              <a:gd name="connsiteX245" fmla="*/ 162207 w 5474851"/>
              <a:gd name="connsiteY245" fmla="*/ 2690026 h 2750698"/>
              <a:gd name="connsiteX246" fmla="*/ 118923 w 5474851"/>
              <a:gd name="connsiteY246" fmla="*/ 2520426 h 2750698"/>
              <a:gd name="connsiteX247" fmla="*/ 93564 w 5474851"/>
              <a:gd name="connsiteY247" fmla="*/ 2616984 h 2750698"/>
              <a:gd name="connsiteX248" fmla="*/ 144266 w 5474851"/>
              <a:gd name="connsiteY248" fmla="*/ 2616984 h 2750698"/>
              <a:gd name="connsiteX249" fmla="*/ 118907 w 5474851"/>
              <a:gd name="connsiteY249" fmla="*/ 2520426 h 2750698"/>
              <a:gd name="connsiteX250" fmla="*/ 279342 w 5474851"/>
              <a:gd name="connsiteY250" fmla="*/ 2586969 h 2750698"/>
              <a:gd name="connsiteX251" fmla="*/ 365911 w 5474851"/>
              <a:gd name="connsiteY251" fmla="*/ 2480192 h 2750698"/>
              <a:gd name="connsiteX252" fmla="*/ 435480 w 5474851"/>
              <a:gd name="connsiteY252" fmla="*/ 2529703 h 2750698"/>
              <a:gd name="connsiteX253" fmla="*/ 401166 w 5474851"/>
              <a:gd name="connsiteY253" fmla="*/ 2544868 h 2750698"/>
              <a:gd name="connsiteX254" fmla="*/ 365911 w 5474851"/>
              <a:gd name="connsiteY254" fmla="*/ 2517019 h 2750698"/>
              <a:gd name="connsiteX255" fmla="*/ 322015 w 5474851"/>
              <a:gd name="connsiteY255" fmla="*/ 2586969 h 2750698"/>
              <a:gd name="connsiteX256" fmla="*/ 365911 w 5474851"/>
              <a:gd name="connsiteY256" fmla="*/ 2656903 h 2750698"/>
              <a:gd name="connsiteX257" fmla="*/ 401464 w 5474851"/>
              <a:gd name="connsiteY257" fmla="*/ 2626889 h 2750698"/>
              <a:gd name="connsiteX258" fmla="*/ 435778 w 5474851"/>
              <a:gd name="connsiteY258" fmla="*/ 2641739 h 2750698"/>
              <a:gd name="connsiteX259" fmla="*/ 365896 w 5474851"/>
              <a:gd name="connsiteY259" fmla="*/ 2693731 h 2750698"/>
              <a:gd name="connsiteX260" fmla="*/ 279326 w 5474851"/>
              <a:gd name="connsiteY260" fmla="*/ 2586969 h 2750698"/>
              <a:gd name="connsiteX261" fmla="*/ 535944 w 5474851"/>
              <a:gd name="connsiteY261" fmla="*/ 2690011 h 2750698"/>
              <a:gd name="connsiteX262" fmla="*/ 535944 w 5474851"/>
              <a:gd name="connsiteY262" fmla="*/ 2675160 h 2750698"/>
              <a:gd name="connsiteX263" fmla="*/ 496674 w 5474851"/>
              <a:gd name="connsiteY263" fmla="*/ 2693731 h 2750698"/>
              <a:gd name="connsiteX264" fmla="*/ 450614 w 5474851"/>
              <a:gd name="connsiteY264" fmla="*/ 2644220 h 2750698"/>
              <a:gd name="connsiteX265" fmla="*/ 496674 w 5474851"/>
              <a:gd name="connsiteY265" fmla="*/ 2595949 h 2750698"/>
              <a:gd name="connsiteX266" fmla="*/ 535944 w 5474851"/>
              <a:gd name="connsiteY266" fmla="*/ 2613593 h 2750698"/>
              <a:gd name="connsiteX267" fmla="*/ 535944 w 5474851"/>
              <a:gd name="connsiteY267" fmla="*/ 2593782 h 2750698"/>
              <a:gd name="connsiteX268" fmla="*/ 508437 w 5474851"/>
              <a:gd name="connsiteY268" fmla="*/ 2567786 h 2750698"/>
              <a:gd name="connsiteX269" fmla="*/ 471645 w 5474851"/>
              <a:gd name="connsiteY269" fmla="*/ 2583877 h 2750698"/>
              <a:gd name="connsiteX270" fmla="*/ 457734 w 5474851"/>
              <a:gd name="connsiteY270" fmla="*/ 2558493 h 2750698"/>
              <a:gd name="connsiteX271" fmla="*/ 515243 w 5474851"/>
              <a:gd name="connsiteY271" fmla="*/ 2536830 h 2750698"/>
              <a:gd name="connsiteX272" fmla="*/ 573363 w 5474851"/>
              <a:gd name="connsiteY272" fmla="*/ 2589748 h 2750698"/>
              <a:gd name="connsiteX273" fmla="*/ 573363 w 5474851"/>
              <a:gd name="connsiteY273" fmla="*/ 2690026 h 2750698"/>
              <a:gd name="connsiteX274" fmla="*/ 535960 w 5474851"/>
              <a:gd name="connsiteY274" fmla="*/ 2690026 h 2750698"/>
              <a:gd name="connsiteX275" fmla="*/ 535944 w 5474851"/>
              <a:gd name="connsiteY275" fmla="*/ 2635240 h 2750698"/>
              <a:gd name="connsiteX276" fmla="*/ 510899 w 5474851"/>
              <a:gd name="connsiteY276" fmla="*/ 2620689 h 2750698"/>
              <a:gd name="connsiteX277" fmla="*/ 487704 w 5474851"/>
              <a:gd name="connsiteY277" fmla="*/ 2644832 h 2750698"/>
              <a:gd name="connsiteX278" fmla="*/ 510899 w 5474851"/>
              <a:gd name="connsiteY278" fmla="*/ 2668661 h 2750698"/>
              <a:gd name="connsiteX279" fmla="*/ 535944 w 5474851"/>
              <a:gd name="connsiteY279" fmla="*/ 2654423 h 2750698"/>
              <a:gd name="connsiteX280" fmla="*/ 535944 w 5474851"/>
              <a:gd name="connsiteY280" fmla="*/ 2635240 h 2750698"/>
              <a:gd name="connsiteX281" fmla="*/ 611049 w 5474851"/>
              <a:gd name="connsiteY281" fmla="*/ 2646386 h 2750698"/>
              <a:gd name="connsiteX282" fmla="*/ 652169 w 5474851"/>
              <a:gd name="connsiteY282" fmla="*/ 2664642 h 2750698"/>
              <a:gd name="connsiteX283" fmla="*/ 674125 w 5474851"/>
              <a:gd name="connsiteY283" fmla="*/ 2649164 h 2750698"/>
              <a:gd name="connsiteX284" fmla="*/ 648468 w 5474851"/>
              <a:gd name="connsiteY284" fmla="*/ 2629982 h 2750698"/>
              <a:gd name="connsiteX285" fmla="*/ 600228 w 5474851"/>
              <a:gd name="connsiteY285" fmla="*/ 2581695 h 2750698"/>
              <a:gd name="connsiteX286" fmla="*/ 654647 w 5474851"/>
              <a:gd name="connsiteY286" fmla="*/ 2536830 h 2750698"/>
              <a:gd name="connsiteX287" fmla="*/ 706589 w 5474851"/>
              <a:gd name="connsiteY287" fmla="*/ 2556029 h 2750698"/>
              <a:gd name="connsiteX288" fmla="*/ 691753 w 5474851"/>
              <a:gd name="connsiteY288" fmla="*/ 2581098 h 2750698"/>
              <a:gd name="connsiteX289" fmla="*/ 655275 w 5474851"/>
              <a:gd name="connsiteY289" fmla="*/ 2565636 h 2750698"/>
              <a:gd name="connsiteX290" fmla="*/ 635483 w 5474851"/>
              <a:gd name="connsiteY290" fmla="*/ 2579560 h 2750698"/>
              <a:gd name="connsiteX291" fmla="*/ 659603 w 5474851"/>
              <a:gd name="connsiteY291" fmla="*/ 2597204 h 2750698"/>
              <a:gd name="connsiteX292" fmla="*/ 709694 w 5474851"/>
              <a:gd name="connsiteY292" fmla="*/ 2647328 h 2750698"/>
              <a:gd name="connsiteX293" fmla="*/ 652812 w 5474851"/>
              <a:gd name="connsiteY293" fmla="*/ 2693746 h 2750698"/>
              <a:gd name="connsiteX294" fmla="*/ 595304 w 5474851"/>
              <a:gd name="connsiteY294" fmla="*/ 2672397 h 2750698"/>
              <a:gd name="connsiteX295" fmla="*/ 611065 w 5474851"/>
              <a:gd name="connsiteY295" fmla="*/ 2646417 h 2750698"/>
              <a:gd name="connsiteX296" fmla="*/ 793142 w 5474851"/>
              <a:gd name="connsiteY296" fmla="*/ 2536830 h 2750698"/>
              <a:gd name="connsiteX297" fmla="*/ 857457 w 5474851"/>
              <a:gd name="connsiteY297" fmla="*/ 2616685 h 2750698"/>
              <a:gd name="connsiteX298" fmla="*/ 857457 w 5474851"/>
              <a:gd name="connsiteY298" fmla="*/ 2627203 h 2750698"/>
              <a:gd name="connsiteX299" fmla="*/ 763768 w 5474851"/>
              <a:gd name="connsiteY299" fmla="*/ 2627203 h 2750698"/>
              <a:gd name="connsiteX300" fmla="*/ 799949 w 5474851"/>
              <a:gd name="connsiteY300" fmla="*/ 2663716 h 2750698"/>
              <a:gd name="connsiteX301" fmla="*/ 832412 w 5474851"/>
              <a:gd name="connsiteY301" fmla="*/ 2649164 h 2750698"/>
              <a:gd name="connsiteX302" fmla="*/ 849412 w 5474851"/>
              <a:gd name="connsiteY302" fmla="*/ 2671455 h 2750698"/>
              <a:gd name="connsiteX303" fmla="*/ 795918 w 5474851"/>
              <a:gd name="connsiteY303" fmla="*/ 2693731 h 2750698"/>
              <a:gd name="connsiteX304" fmla="*/ 726349 w 5474851"/>
              <a:gd name="connsiteY304" fmla="*/ 2615131 h 2750698"/>
              <a:gd name="connsiteX305" fmla="*/ 793127 w 5474851"/>
              <a:gd name="connsiteY305" fmla="*/ 2536830 h 2750698"/>
              <a:gd name="connsiteX306" fmla="*/ 763768 w 5474851"/>
              <a:gd name="connsiteY306" fmla="*/ 2601835 h 2750698"/>
              <a:gd name="connsiteX307" fmla="*/ 821591 w 5474851"/>
              <a:gd name="connsiteY307" fmla="*/ 2601835 h 2750698"/>
              <a:gd name="connsiteX308" fmla="*/ 792531 w 5474851"/>
              <a:gd name="connsiteY308" fmla="*/ 2566845 h 2750698"/>
              <a:gd name="connsiteX309" fmla="*/ 763784 w 5474851"/>
              <a:gd name="connsiteY309" fmla="*/ 2601835 h 2750698"/>
              <a:gd name="connsiteX310" fmla="*/ 874740 w 5474851"/>
              <a:gd name="connsiteY310" fmla="*/ 2630923 h 2750698"/>
              <a:gd name="connsiteX311" fmla="*/ 874740 w 5474851"/>
              <a:gd name="connsiteY311" fmla="*/ 2599355 h 2750698"/>
              <a:gd name="connsiteX312" fmla="*/ 939667 w 5474851"/>
              <a:gd name="connsiteY312" fmla="*/ 2599355 h 2750698"/>
              <a:gd name="connsiteX313" fmla="*/ 939667 w 5474851"/>
              <a:gd name="connsiteY313" fmla="*/ 2630923 h 2750698"/>
              <a:gd name="connsiteX314" fmla="*/ 874740 w 5474851"/>
              <a:gd name="connsiteY314" fmla="*/ 2630923 h 2750698"/>
              <a:gd name="connsiteX315" fmla="*/ 967174 w 5474851"/>
              <a:gd name="connsiteY315" fmla="*/ 2690042 h 2750698"/>
              <a:gd name="connsiteX316" fmla="*/ 967174 w 5474851"/>
              <a:gd name="connsiteY316" fmla="*/ 2483630 h 2750698"/>
              <a:gd name="connsiteX317" fmla="*/ 1052504 w 5474851"/>
              <a:gd name="connsiteY317" fmla="*/ 2483630 h 2750698"/>
              <a:gd name="connsiteX318" fmla="*/ 1106924 w 5474851"/>
              <a:gd name="connsiteY318" fmla="*/ 2536249 h 2750698"/>
              <a:gd name="connsiteX319" fmla="*/ 1073833 w 5474851"/>
              <a:gd name="connsiteY319" fmla="*/ 2583594 h 2750698"/>
              <a:gd name="connsiteX320" fmla="*/ 1110327 w 5474851"/>
              <a:gd name="connsiteY320" fmla="*/ 2634346 h 2750698"/>
              <a:gd name="connsiteX321" fmla="*/ 1055296 w 5474851"/>
              <a:gd name="connsiteY321" fmla="*/ 2690057 h 2750698"/>
              <a:gd name="connsiteX322" fmla="*/ 967174 w 5474851"/>
              <a:gd name="connsiteY322" fmla="*/ 2690057 h 2750698"/>
              <a:gd name="connsiteX323" fmla="*/ 1008608 w 5474851"/>
              <a:gd name="connsiteY323" fmla="*/ 2567488 h 2750698"/>
              <a:gd name="connsiteX324" fmla="*/ 1042624 w 5474851"/>
              <a:gd name="connsiteY324" fmla="*/ 2567488 h 2750698"/>
              <a:gd name="connsiteX325" fmla="*/ 1064565 w 5474851"/>
              <a:gd name="connsiteY325" fmla="*/ 2543345 h 2750698"/>
              <a:gd name="connsiteX326" fmla="*/ 1042624 w 5474851"/>
              <a:gd name="connsiteY326" fmla="*/ 2518888 h 2750698"/>
              <a:gd name="connsiteX327" fmla="*/ 1008608 w 5474851"/>
              <a:gd name="connsiteY327" fmla="*/ 2518888 h 2750698"/>
              <a:gd name="connsiteX328" fmla="*/ 1008608 w 5474851"/>
              <a:gd name="connsiteY328" fmla="*/ 2567488 h 2750698"/>
              <a:gd name="connsiteX329" fmla="*/ 1008608 w 5474851"/>
              <a:gd name="connsiteY329" fmla="*/ 2654769 h 2750698"/>
              <a:gd name="connsiteX330" fmla="*/ 1044161 w 5474851"/>
              <a:gd name="connsiteY330" fmla="*/ 2654769 h 2750698"/>
              <a:gd name="connsiteX331" fmla="*/ 1067968 w 5474851"/>
              <a:gd name="connsiteY331" fmla="*/ 2628773 h 2750698"/>
              <a:gd name="connsiteX332" fmla="*/ 1044161 w 5474851"/>
              <a:gd name="connsiteY332" fmla="*/ 2602777 h 2750698"/>
              <a:gd name="connsiteX333" fmla="*/ 1008608 w 5474851"/>
              <a:gd name="connsiteY333" fmla="*/ 2602777 h 2750698"/>
              <a:gd name="connsiteX334" fmla="*/ 1008608 w 5474851"/>
              <a:gd name="connsiteY334" fmla="*/ 2654769 h 2750698"/>
              <a:gd name="connsiteX335" fmla="*/ 1215104 w 5474851"/>
              <a:gd name="connsiteY335" fmla="*/ 2690042 h 2750698"/>
              <a:gd name="connsiteX336" fmla="*/ 1215104 w 5474851"/>
              <a:gd name="connsiteY336" fmla="*/ 2675192 h 2750698"/>
              <a:gd name="connsiteX337" fmla="*/ 1175834 w 5474851"/>
              <a:gd name="connsiteY337" fmla="*/ 2693762 h 2750698"/>
              <a:gd name="connsiteX338" fmla="*/ 1129758 w 5474851"/>
              <a:gd name="connsiteY338" fmla="*/ 2644251 h 2750698"/>
              <a:gd name="connsiteX339" fmla="*/ 1175834 w 5474851"/>
              <a:gd name="connsiteY339" fmla="*/ 2595980 h 2750698"/>
              <a:gd name="connsiteX340" fmla="*/ 1215104 w 5474851"/>
              <a:gd name="connsiteY340" fmla="*/ 2613624 h 2750698"/>
              <a:gd name="connsiteX341" fmla="*/ 1215104 w 5474851"/>
              <a:gd name="connsiteY341" fmla="*/ 2593814 h 2750698"/>
              <a:gd name="connsiteX342" fmla="*/ 1187596 w 5474851"/>
              <a:gd name="connsiteY342" fmla="*/ 2567818 h 2750698"/>
              <a:gd name="connsiteX343" fmla="*/ 1150804 w 5474851"/>
              <a:gd name="connsiteY343" fmla="*/ 2583908 h 2750698"/>
              <a:gd name="connsiteX344" fmla="*/ 1136894 w 5474851"/>
              <a:gd name="connsiteY344" fmla="*/ 2558525 h 2750698"/>
              <a:gd name="connsiteX345" fmla="*/ 1194403 w 5474851"/>
              <a:gd name="connsiteY345" fmla="*/ 2536861 h 2750698"/>
              <a:gd name="connsiteX346" fmla="*/ 1252523 w 5474851"/>
              <a:gd name="connsiteY346" fmla="*/ 2589779 h 2750698"/>
              <a:gd name="connsiteX347" fmla="*/ 1252523 w 5474851"/>
              <a:gd name="connsiteY347" fmla="*/ 2690057 h 2750698"/>
              <a:gd name="connsiteX348" fmla="*/ 1215120 w 5474851"/>
              <a:gd name="connsiteY348" fmla="*/ 2690057 h 2750698"/>
              <a:gd name="connsiteX349" fmla="*/ 1215104 w 5474851"/>
              <a:gd name="connsiteY349" fmla="*/ 2635272 h 2750698"/>
              <a:gd name="connsiteX350" fmla="*/ 1190058 w 5474851"/>
              <a:gd name="connsiteY350" fmla="*/ 2620720 h 2750698"/>
              <a:gd name="connsiteX351" fmla="*/ 1166863 w 5474851"/>
              <a:gd name="connsiteY351" fmla="*/ 2644863 h 2750698"/>
              <a:gd name="connsiteX352" fmla="*/ 1190058 w 5474851"/>
              <a:gd name="connsiteY352" fmla="*/ 2668693 h 2750698"/>
              <a:gd name="connsiteX353" fmla="*/ 1215104 w 5474851"/>
              <a:gd name="connsiteY353" fmla="*/ 2654455 h 2750698"/>
              <a:gd name="connsiteX354" fmla="*/ 1215104 w 5474851"/>
              <a:gd name="connsiteY354" fmla="*/ 2635272 h 2750698"/>
              <a:gd name="connsiteX355" fmla="*/ 1290209 w 5474851"/>
              <a:gd name="connsiteY355" fmla="*/ 2646417 h 2750698"/>
              <a:gd name="connsiteX356" fmla="*/ 1331329 w 5474851"/>
              <a:gd name="connsiteY356" fmla="*/ 2664674 h 2750698"/>
              <a:gd name="connsiteX357" fmla="*/ 1353285 w 5474851"/>
              <a:gd name="connsiteY357" fmla="*/ 2649196 h 2750698"/>
              <a:gd name="connsiteX358" fmla="*/ 1327628 w 5474851"/>
              <a:gd name="connsiteY358" fmla="*/ 2630013 h 2750698"/>
              <a:gd name="connsiteX359" fmla="*/ 1279388 w 5474851"/>
              <a:gd name="connsiteY359" fmla="*/ 2581726 h 2750698"/>
              <a:gd name="connsiteX360" fmla="*/ 1333807 w 5474851"/>
              <a:gd name="connsiteY360" fmla="*/ 2536861 h 2750698"/>
              <a:gd name="connsiteX361" fmla="*/ 1385748 w 5474851"/>
              <a:gd name="connsiteY361" fmla="*/ 2556060 h 2750698"/>
              <a:gd name="connsiteX362" fmla="*/ 1370912 w 5474851"/>
              <a:gd name="connsiteY362" fmla="*/ 2581130 h 2750698"/>
              <a:gd name="connsiteX363" fmla="*/ 1334434 w 5474851"/>
              <a:gd name="connsiteY363" fmla="*/ 2565667 h 2750698"/>
              <a:gd name="connsiteX364" fmla="*/ 1314643 w 5474851"/>
              <a:gd name="connsiteY364" fmla="*/ 2579591 h 2750698"/>
              <a:gd name="connsiteX365" fmla="*/ 1338763 w 5474851"/>
              <a:gd name="connsiteY365" fmla="*/ 2597236 h 2750698"/>
              <a:gd name="connsiteX366" fmla="*/ 1388854 w 5474851"/>
              <a:gd name="connsiteY366" fmla="*/ 2647359 h 2750698"/>
              <a:gd name="connsiteX367" fmla="*/ 1331972 w 5474851"/>
              <a:gd name="connsiteY367" fmla="*/ 2693778 h 2750698"/>
              <a:gd name="connsiteX368" fmla="*/ 1274463 w 5474851"/>
              <a:gd name="connsiteY368" fmla="*/ 2672429 h 2750698"/>
              <a:gd name="connsiteX369" fmla="*/ 1290224 w 5474851"/>
              <a:gd name="connsiteY369" fmla="*/ 2646449 h 2750698"/>
              <a:gd name="connsiteX370" fmla="*/ 1472302 w 5474851"/>
              <a:gd name="connsiteY370" fmla="*/ 2536861 h 2750698"/>
              <a:gd name="connsiteX371" fmla="*/ 1536617 w 5474851"/>
              <a:gd name="connsiteY371" fmla="*/ 2616717 h 2750698"/>
              <a:gd name="connsiteX372" fmla="*/ 1536617 w 5474851"/>
              <a:gd name="connsiteY372" fmla="*/ 2627234 h 2750698"/>
              <a:gd name="connsiteX373" fmla="*/ 1442928 w 5474851"/>
              <a:gd name="connsiteY373" fmla="*/ 2627234 h 2750698"/>
              <a:gd name="connsiteX374" fmla="*/ 1479108 w 5474851"/>
              <a:gd name="connsiteY374" fmla="*/ 2663748 h 2750698"/>
              <a:gd name="connsiteX375" fmla="*/ 1511572 w 5474851"/>
              <a:gd name="connsiteY375" fmla="*/ 2649196 h 2750698"/>
              <a:gd name="connsiteX376" fmla="*/ 1528572 w 5474851"/>
              <a:gd name="connsiteY376" fmla="*/ 2671487 h 2750698"/>
              <a:gd name="connsiteX377" fmla="*/ 1475078 w 5474851"/>
              <a:gd name="connsiteY377" fmla="*/ 2693762 h 2750698"/>
              <a:gd name="connsiteX378" fmla="*/ 1405509 w 5474851"/>
              <a:gd name="connsiteY378" fmla="*/ 2615163 h 2750698"/>
              <a:gd name="connsiteX379" fmla="*/ 1472286 w 5474851"/>
              <a:gd name="connsiteY379" fmla="*/ 2536861 h 2750698"/>
              <a:gd name="connsiteX380" fmla="*/ 1442928 w 5474851"/>
              <a:gd name="connsiteY380" fmla="*/ 2601867 h 2750698"/>
              <a:gd name="connsiteX381" fmla="*/ 1500750 w 5474851"/>
              <a:gd name="connsiteY381" fmla="*/ 2601867 h 2750698"/>
              <a:gd name="connsiteX382" fmla="*/ 1471690 w 5474851"/>
              <a:gd name="connsiteY382" fmla="*/ 2566876 h 2750698"/>
              <a:gd name="connsiteX383" fmla="*/ 1442944 w 5474851"/>
              <a:gd name="connsiteY383" fmla="*/ 2601867 h 2750698"/>
              <a:gd name="connsiteX384" fmla="*/ 1646648 w 5474851"/>
              <a:gd name="connsiteY384" fmla="*/ 2690057 h 2750698"/>
              <a:gd name="connsiteX385" fmla="*/ 1646648 w 5474851"/>
              <a:gd name="connsiteY385" fmla="*/ 2671189 h 2750698"/>
              <a:gd name="connsiteX386" fmla="*/ 1608930 w 5474851"/>
              <a:gd name="connsiteY386" fmla="*/ 2693762 h 2750698"/>
              <a:gd name="connsiteX387" fmla="*/ 1553586 w 5474851"/>
              <a:gd name="connsiteY387" fmla="*/ 2615477 h 2750698"/>
              <a:gd name="connsiteX388" fmla="*/ 1608930 w 5474851"/>
              <a:gd name="connsiteY388" fmla="*/ 2536861 h 2750698"/>
              <a:gd name="connsiteX389" fmla="*/ 1646648 w 5474851"/>
              <a:gd name="connsiteY389" fmla="*/ 2559451 h 2750698"/>
              <a:gd name="connsiteX390" fmla="*/ 1646648 w 5474851"/>
              <a:gd name="connsiteY390" fmla="*/ 2483630 h 2750698"/>
              <a:gd name="connsiteX391" fmla="*/ 1683753 w 5474851"/>
              <a:gd name="connsiteY391" fmla="*/ 2483630 h 2750698"/>
              <a:gd name="connsiteX392" fmla="*/ 1683753 w 5474851"/>
              <a:gd name="connsiteY392" fmla="*/ 2690042 h 2750698"/>
              <a:gd name="connsiteX393" fmla="*/ 1646648 w 5474851"/>
              <a:gd name="connsiteY393" fmla="*/ 2690042 h 2750698"/>
              <a:gd name="connsiteX394" fmla="*/ 1646648 w 5474851"/>
              <a:gd name="connsiteY394" fmla="*/ 2587315 h 2750698"/>
              <a:gd name="connsiteX395" fmla="*/ 1620677 w 5474851"/>
              <a:gd name="connsiteY395" fmla="*/ 2569670 h 2750698"/>
              <a:gd name="connsiteX396" fmla="*/ 1591930 w 5474851"/>
              <a:gd name="connsiteY396" fmla="*/ 2615477 h 2750698"/>
              <a:gd name="connsiteX397" fmla="*/ 1620677 w 5474851"/>
              <a:gd name="connsiteY397" fmla="*/ 2660953 h 2750698"/>
              <a:gd name="connsiteX398" fmla="*/ 1646648 w 5474851"/>
              <a:gd name="connsiteY398" fmla="*/ 2643325 h 2750698"/>
              <a:gd name="connsiteX399" fmla="*/ 1646648 w 5474851"/>
              <a:gd name="connsiteY399" fmla="*/ 2587315 h 2750698"/>
              <a:gd name="connsiteX400" fmla="*/ 1783574 w 5474851"/>
              <a:gd name="connsiteY400" fmla="*/ 2690057 h 2750698"/>
              <a:gd name="connsiteX401" fmla="*/ 1783574 w 5474851"/>
              <a:gd name="connsiteY401" fmla="*/ 2483646 h 2750698"/>
              <a:gd name="connsiteX402" fmla="*/ 1825008 w 5474851"/>
              <a:gd name="connsiteY402" fmla="*/ 2483646 h 2750698"/>
              <a:gd name="connsiteX403" fmla="*/ 1825008 w 5474851"/>
              <a:gd name="connsiteY403" fmla="*/ 2653544 h 2750698"/>
              <a:gd name="connsiteX404" fmla="*/ 1894263 w 5474851"/>
              <a:gd name="connsiteY404" fmla="*/ 2653544 h 2750698"/>
              <a:gd name="connsiteX405" fmla="*/ 1894263 w 5474851"/>
              <a:gd name="connsiteY405" fmla="*/ 2690057 h 2750698"/>
              <a:gd name="connsiteX406" fmla="*/ 1783574 w 5474851"/>
              <a:gd name="connsiteY406" fmla="*/ 2690057 h 2750698"/>
              <a:gd name="connsiteX407" fmla="*/ 1908456 w 5474851"/>
              <a:gd name="connsiteY407" fmla="*/ 2615163 h 2750698"/>
              <a:gd name="connsiteX408" fmla="*/ 1975861 w 5474851"/>
              <a:gd name="connsiteY408" fmla="*/ 2536861 h 2750698"/>
              <a:gd name="connsiteX409" fmla="*/ 2043564 w 5474851"/>
              <a:gd name="connsiteY409" fmla="*/ 2615163 h 2750698"/>
              <a:gd name="connsiteX410" fmla="*/ 1975861 w 5474851"/>
              <a:gd name="connsiteY410" fmla="*/ 2693762 h 2750698"/>
              <a:gd name="connsiteX411" fmla="*/ 1908456 w 5474851"/>
              <a:gd name="connsiteY411" fmla="*/ 2615163 h 2750698"/>
              <a:gd name="connsiteX412" fmla="*/ 2005219 w 5474851"/>
              <a:gd name="connsiteY412" fmla="*/ 2615163 h 2750698"/>
              <a:gd name="connsiteX413" fmla="*/ 1975845 w 5474851"/>
              <a:gd name="connsiteY413" fmla="*/ 2569670 h 2750698"/>
              <a:gd name="connsiteX414" fmla="*/ 1947099 w 5474851"/>
              <a:gd name="connsiteY414" fmla="*/ 2615163 h 2750698"/>
              <a:gd name="connsiteX415" fmla="*/ 1975845 w 5474851"/>
              <a:gd name="connsiteY415" fmla="*/ 2660953 h 2750698"/>
              <a:gd name="connsiteX416" fmla="*/ 2005219 w 5474851"/>
              <a:gd name="connsiteY416" fmla="*/ 2615163 h 2750698"/>
              <a:gd name="connsiteX417" fmla="*/ 2061473 w 5474851"/>
              <a:gd name="connsiteY417" fmla="*/ 2615163 h 2750698"/>
              <a:gd name="connsiteX418" fmla="*/ 2128878 w 5474851"/>
              <a:gd name="connsiteY418" fmla="*/ 2536861 h 2750698"/>
              <a:gd name="connsiteX419" fmla="*/ 2196581 w 5474851"/>
              <a:gd name="connsiteY419" fmla="*/ 2615163 h 2750698"/>
              <a:gd name="connsiteX420" fmla="*/ 2128878 w 5474851"/>
              <a:gd name="connsiteY420" fmla="*/ 2693762 h 2750698"/>
              <a:gd name="connsiteX421" fmla="*/ 2061473 w 5474851"/>
              <a:gd name="connsiteY421" fmla="*/ 2615163 h 2750698"/>
              <a:gd name="connsiteX422" fmla="*/ 2158236 w 5474851"/>
              <a:gd name="connsiteY422" fmla="*/ 2615163 h 2750698"/>
              <a:gd name="connsiteX423" fmla="*/ 2128862 w 5474851"/>
              <a:gd name="connsiteY423" fmla="*/ 2569670 h 2750698"/>
              <a:gd name="connsiteX424" fmla="*/ 2100116 w 5474851"/>
              <a:gd name="connsiteY424" fmla="*/ 2615163 h 2750698"/>
              <a:gd name="connsiteX425" fmla="*/ 2128862 w 5474851"/>
              <a:gd name="connsiteY425" fmla="*/ 2660953 h 2750698"/>
              <a:gd name="connsiteX426" fmla="*/ 2158236 w 5474851"/>
              <a:gd name="connsiteY426" fmla="*/ 2615163 h 2750698"/>
              <a:gd name="connsiteX427" fmla="*/ 2306000 w 5474851"/>
              <a:gd name="connsiteY427" fmla="*/ 2690057 h 2750698"/>
              <a:gd name="connsiteX428" fmla="*/ 2275073 w 5474851"/>
              <a:gd name="connsiteY428" fmla="*/ 2631567 h 2750698"/>
              <a:gd name="connsiteX429" fmla="*/ 2259312 w 5474851"/>
              <a:gd name="connsiteY429" fmla="*/ 2653528 h 2750698"/>
              <a:gd name="connsiteX430" fmla="*/ 2259312 w 5474851"/>
              <a:gd name="connsiteY430" fmla="*/ 2690042 h 2750698"/>
              <a:gd name="connsiteX431" fmla="*/ 2222207 w 5474851"/>
              <a:gd name="connsiteY431" fmla="*/ 2690042 h 2750698"/>
              <a:gd name="connsiteX432" fmla="*/ 2222207 w 5474851"/>
              <a:gd name="connsiteY432" fmla="*/ 2483630 h 2750698"/>
              <a:gd name="connsiteX433" fmla="*/ 2259312 w 5474851"/>
              <a:gd name="connsiteY433" fmla="*/ 2483630 h 2750698"/>
              <a:gd name="connsiteX434" fmla="*/ 2259312 w 5474851"/>
              <a:gd name="connsiteY434" fmla="*/ 2608350 h 2750698"/>
              <a:gd name="connsiteX435" fmla="*/ 2304761 w 5474851"/>
              <a:gd name="connsiteY435" fmla="*/ 2540566 h 2750698"/>
              <a:gd name="connsiteX436" fmla="*/ 2348045 w 5474851"/>
              <a:gd name="connsiteY436" fmla="*/ 2540566 h 2750698"/>
              <a:gd name="connsiteX437" fmla="*/ 2300730 w 5474851"/>
              <a:gd name="connsiteY437" fmla="*/ 2607722 h 2750698"/>
              <a:gd name="connsiteX438" fmla="*/ 2349582 w 5474851"/>
              <a:gd name="connsiteY438" fmla="*/ 2690042 h 2750698"/>
              <a:gd name="connsiteX439" fmla="*/ 2305984 w 5474851"/>
              <a:gd name="connsiteY439" fmla="*/ 2690042 h 2750698"/>
              <a:gd name="connsiteX440" fmla="*/ 2544331 w 5474851"/>
              <a:gd name="connsiteY440" fmla="*/ 2690057 h 2750698"/>
              <a:gd name="connsiteX441" fmla="*/ 2534749 w 5474851"/>
              <a:gd name="connsiteY441" fmla="*/ 2653230 h 2750698"/>
              <a:gd name="connsiteX442" fmla="*/ 2467345 w 5474851"/>
              <a:gd name="connsiteY442" fmla="*/ 2653230 h 2750698"/>
              <a:gd name="connsiteX443" fmla="*/ 2457762 w 5474851"/>
              <a:gd name="connsiteY443" fmla="*/ 2690057 h 2750698"/>
              <a:gd name="connsiteX444" fmla="*/ 2414791 w 5474851"/>
              <a:gd name="connsiteY444" fmla="*/ 2690057 h 2750698"/>
              <a:gd name="connsiteX445" fmla="*/ 2476001 w 5474851"/>
              <a:gd name="connsiteY445" fmla="*/ 2483646 h 2750698"/>
              <a:gd name="connsiteX446" fmla="*/ 2526092 w 5474851"/>
              <a:gd name="connsiteY446" fmla="*/ 2483646 h 2750698"/>
              <a:gd name="connsiteX447" fmla="*/ 2587318 w 5474851"/>
              <a:gd name="connsiteY447" fmla="*/ 2690057 h 2750698"/>
              <a:gd name="connsiteX448" fmla="*/ 2544331 w 5474851"/>
              <a:gd name="connsiteY448" fmla="*/ 2690057 h 2750698"/>
              <a:gd name="connsiteX449" fmla="*/ 2501047 w 5474851"/>
              <a:gd name="connsiteY449" fmla="*/ 2520457 h 2750698"/>
              <a:gd name="connsiteX450" fmla="*/ 2475688 w 5474851"/>
              <a:gd name="connsiteY450" fmla="*/ 2617015 h 2750698"/>
              <a:gd name="connsiteX451" fmla="*/ 2526390 w 5474851"/>
              <a:gd name="connsiteY451" fmla="*/ 2617015 h 2750698"/>
              <a:gd name="connsiteX452" fmla="*/ 2501031 w 5474851"/>
              <a:gd name="connsiteY452" fmla="*/ 2520457 h 2750698"/>
              <a:gd name="connsiteX453" fmla="*/ 2604914 w 5474851"/>
              <a:gd name="connsiteY453" fmla="*/ 2654156 h 2750698"/>
              <a:gd name="connsiteX454" fmla="*/ 2604914 w 5474851"/>
              <a:gd name="connsiteY454" fmla="*/ 2573077 h 2750698"/>
              <a:gd name="connsiteX455" fmla="*/ 2585436 w 5474851"/>
              <a:gd name="connsiteY455" fmla="*/ 2573077 h 2750698"/>
              <a:gd name="connsiteX456" fmla="*/ 2585436 w 5474851"/>
              <a:gd name="connsiteY456" fmla="*/ 2540582 h 2750698"/>
              <a:gd name="connsiteX457" fmla="*/ 2604914 w 5474851"/>
              <a:gd name="connsiteY457" fmla="*/ 2540582 h 2750698"/>
              <a:gd name="connsiteX458" fmla="*/ 2604914 w 5474851"/>
              <a:gd name="connsiteY458" fmla="*/ 2499736 h 2750698"/>
              <a:gd name="connsiteX459" fmla="*/ 2642020 w 5474851"/>
              <a:gd name="connsiteY459" fmla="*/ 2499736 h 2750698"/>
              <a:gd name="connsiteX460" fmla="*/ 2642020 w 5474851"/>
              <a:gd name="connsiteY460" fmla="*/ 2540582 h 2750698"/>
              <a:gd name="connsiteX461" fmla="*/ 2666751 w 5474851"/>
              <a:gd name="connsiteY461" fmla="*/ 2540582 h 2750698"/>
              <a:gd name="connsiteX462" fmla="*/ 2666751 w 5474851"/>
              <a:gd name="connsiteY462" fmla="*/ 2573077 h 2750698"/>
              <a:gd name="connsiteX463" fmla="*/ 2642020 w 5474851"/>
              <a:gd name="connsiteY463" fmla="*/ 2573077 h 2750698"/>
              <a:gd name="connsiteX464" fmla="*/ 2642020 w 5474851"/>
              <a:gd name="connsiteY464" fmla="*/ 2645491 h 2750698"/>
              <a:gd name="connsiteX465" fmla="*/ 2652841 w 5474851"/>
              <a:gd name="connsiteY465" fmla="*/ 2660953 h 2750698"/>
              <a:gd name="connsiteX466" fmla="*/ 2663975 w 5474851"/>
              <a:gd name="connsiteY466" fmla="*/ 2656637 h 2750698"/>
              <a:gd name="connsiteX467" fmla="*/ 2671707 w 5474851"/>
              <a:gd name="connsiteY467" fmla="*/ 2685097 h 2750698"/>
              <a:gd name="connsiteX468" fmla="*/ 2642961 w 5474851"/>
              <a:gd name="connsiteY468" fmla="*/ 2693762 h 2750698"/>
              <a:gd name="connsiteX469" fmla="*/ 2604930 w 5474851"/>
              <a:gd name="connsiteY469" fmla="*/ 2654156 h 2750698"/>
              <a:gd name="connsiteX470" fmla="*/ 2757006 w 5474851"/>
              <a:gd name="connsiteY470" fmla="*/ 2690057 h 2750698"/>
              <a:gd name="connsiteX471" fmla="*/ 2757006 w 5474851"/>
              <a:gd name="connsiteY471" fmla="*/ 2483646 h 2750698"/>
              <a:gd name="connsiteX472" fmla="*/ 2823485 w 5474851"/>
              <a:gd name="connsiteY472" fmla="*/ 2483646 h 2750698"/>
              <a:gd name="connsiteX473" fmla="*/ 2913144 w 5474851"/>
              <a:gd name="connsiteY473" fmla="*/ 2587016 h 2750698"/>
              <a:gd name="connsiteX474" fmla="*/ 2823485 w 5474851"/>
              <a:gd name="connsiteY474" fmla="*/ 2690057 h 2750698"/>
              <a:gd name="connsiteX475" fmla="*/ 2757006 w 5474851"/>
              <a:gd name="connsiteY475" fmla="*/ 2690057 h 2750698"/>
              <a:gd name="connsiteX476" fmla="*/ 2798440 w 5474851"/>
              <a:gd name="connsiteY476" fmla="*/ 2653544 h 2750698"/>
              <a:gd name="connsiteX477" fmla="*/ 2823485 w 5474851"/>
              <a:gd name="connsiteY477" fmla="*/ 2653544 h 2750698"/>
              <a:gd name="connsiteX478" fmla="*/ 2870785 w 5474851"/>
              <a:gd name="connsiteY478" fmla="*/ 2587016 h 2750698"/>
              <a:gd name="connsiteX479" fmla="*/ 2823485 w 5474851"/>
              <a:gd name="connsiteY479" fmla="*/ 2520159 h 2750698"/>
              <a:gd name="connsiteX480" fmla="*/ 2798440 w 5474851"/>
              <a:gd name="connsiteY480" fmla="*/ 2520159 h 2750698"/>
              <a:gd name="connsiteX481" fmla="*/ 2798440 w 5474851"/>
              <a:gd name="connsiteY481" fmla="*/ 2653544 h 2750698"/>
              <a:gd name="connsiteX482" fmla="*/ 2936307 w 5474851"/>
              <a:gd name="connsiteY482" fmla="*/ 2496329 h 2750698"/>
              <a:gd name="connsiteX483" fmla="*/ 2958561 w 5474851"/>
              <a:gd name="connsiteY483" fmla="*/ 2473740 h 2750698"/>
              <a:gd name="connsiteX484" fmla="*/ 2980815 w 5474851"/>
              <a:gd name="connsiteY484" fmla="*/ 2496329 h 2750698"/>
              <a:gd name="connsiteX485" fmla="*/ 2958561 w 5474851"/>
              <a:gd name="connsiteY485" fmla="*/ 2518605 h 2750698"/>
              <a:gd name="connsiteX486" fmla="*/ 2936307 w 5474851"/>
              <a:gd name="connsiteY486" fmla="*/ 2496329 h 2750698"/>
              <a:gd name="connsiteX487" fmla="*/ 2940008 w 5474851"/>
              <a:gd name="connsiteY487" fmla="*/ 2690057 h 2750698"/>
              <a:gd name="connsiteX488" fmla="*/ 2940008 w 5474851"/>
              <a:gd name="connsiteY488" fmla="*/ 2540582 h 2750698"/>
              <a:gd name="connsiteX489" fmla="*/ 2977114 w 5474851"/>
              <a:gd name="connsiteY489" fmla="*/ 2540582 h 2750698"/>
              <a:gd name="connsiteX490" fmla="*/ 2977114 w 5474851"/>
              <a:gd name="connsiteY490" fmla="*/ 2690057 h 2750698"/>
              <a:gd name="connsiteX491" fmla="*/ 2940008 w 5474851"/>
              <a:gd name="connsiteY491" fmla="*/ 2690057 h 2750698"/>
              <a:gd name="connsiteX492" fmla="*/ 3087788 w 5474851"/>
              <a:gd name="connsiteY492" fmla="*/ 2690057 h 2750698"/>
              <a:gd name="connsiteX493" fmla="*/ 3087788 w 5474851"/>
              <a:gd name="connsiteY493" fmla="*/ 2675207 h 2750698"/>
              <a:gd name="connsiteX494" fmla="*/ 3048518 w 5474851"/>
              <a:gd name="connsiteY494" fmla="*/ 2693778 h 2750698"/>
              <a:gd name="connsiteX495" fmla="*/ 3002458 w 5474851"/>
              <a:gd name="connsiteY495" fmla="*/ 2644267 h 2750698"/>
              <a:gd name="connsiteX496" fmla="*/ 3048518 w 5474851"/>
              <a:gd name="connsiteY496" fmla="*/ 2595995 h 2750698"/>
              <a:gd name="connsiteX497" fmla="*/ 3087788 w 5474851"/>
              <a:gd name="connsiteY497" fmla="*/ 2613640 h 2750698"/>
              <a:gd name="connsiteX498" fmla="*/ 3087788 w 5474851"/>
              <a:gd name="connsiteY498" fmla="*/ 2593829 h 2750698"/>
              <a:gd name="connsiteX499" fmla="*/ 3060280 w 5474851"/>
              <a:gd name="connsiteY499" fmla="*/ 2567834 h 2750698"/>
              <a:gd name="connsiteX500" fmla="*/ 3023488 w 5474851"/>
              <a:gd name="connsiteY500" fmla="*/ 2583924 h 2750698"/>
              <a:gd name="connsiteX501" fmla="*/ 3009577 w 5474851"/>
              <a:gd name="connsiteY501" fmla="*/ 2558540 h 2750698"/>
              <a:gd name="connsiteX502" fmla="*/ 3067086 w 5474851"/>
              <a:gd name="connsiteY502" fmla="*/ 2536877 h 2750698"/>
              <a:gd name="connsiteX503" fmla="*/ 3125207 w 5474851"/>
              <a:gd name="connsiteY503" fmla="*/ 2589795 h 2750698"/>
              <a:gd name="connsiteX504" fmla="*/ 3125207 w 5474851"/>
              <a:gd name="connsiteY504" fmla="*/ 2690073 h 2750698"/>
              <a:gd name="connsiteX505" fmla="*/ 3087803 w 5474851"/>
              <a:gd name="connsiteY505" fmla="*/ 2690073 h 2750698"/>
              <a:gd name="connsiteX506" fmla="*/ 3087788 w 5474851"/>
              <a:gd name="connsiteY506" fmla="*/ 2635287 h 2750698"/>
              <a:gd name="connsiteX507" fmla="*/ 3062742 w 5474851"/>
              <a:gd name="connsiteY507" fmla="*/ 2620735 h 2750698"/>
              <a:gd name="connsiteX508" fmla="*/ 3039547 w 5474851"/>
              <a:gd name="connsiteY508" fmla="*/ 2644879 h 2750698"/>
              <a:gd name="connsiteX509" fmla="*/ 3062742 w 5474851"/>
              <a:gd name="connsiteY509" fmla="*/ 2668708 h 2750698"/>
              <a:gd name="connsiteX510" fmla="*/ 3087788 w 5474851"/>
              <a:gd name="connsiteY510" fmla="*/ 2654470 h 2750698"/>
              <a:gd name="connsiteX511" fmla="*/ 3087788 w 5474851"/>
              <a:gd name="connsiteY511" fmla="*/ 2635287 h 2750698"/>
              <a:gd name="connsiteX512" fmla="*/ 3171847 w 5474851"/>
              <a:gd name="connsiteY512" fmla="*/ 2703055 h 2750698"/>
              <a:gd name="connsiteX513" fmla="*/ 3210192 w 5474851"/>
              <a:gd name="connsiteY513" fmla="*/ 2719460 h 2750698"/>
              <a:gd name="connsiteX514" fmla="*/ 3243581 w 5474851"/>
              <a:gd name="connsiteY514" fmla="*/ 2684171 h 2750698"/>
              <a:gd name="connsiteX515" fmla="*/ 3243581 w 5474851"/>
              <a:gd name="connsiteY515" fmla="*/ 2665914 h 2750698"/>
              <a:gd name="connsiteX516" fmla="*/ 3205864 w 5474851"/>
              <a:gd name="connsiteY516" fmla="*/ 2688817 h 2750698"/>
              <a:gd name="connsiteX517" fmla="*/ 3150833 w 5474851"/>
              <a:gd name="connsiteY517" fmla="*/ 2612996 h 2750698"/>
              <a:gd name="connsiteX518" fmla="*/ 3205864 w 5474851"/>
              <a:gd name="connsiteY518" fmla="*/ 2536861 h 2750698"/>
              <a:gd name="connsiteX519" fmla="*/ 3243581 w 5474851"/>
              <a:gd name="connsiteY519" fmla="*/ 2559451 h 2750698"/>
              <a:gd name="connsiteX520" fmla="*/ 3243581 w 5474851"/>
              <a:gd name="connsiteY520" fmla="*/ 2540566 h 2750698"/>
              <a:gd name="connsiteX521" fmla="*/ 3280686 w 5474851"/>
              <a:gd name="connsiteY521" fmla="*/ 2540566 h 2750698"/>
              <a:gd name="connsiteX522" fmla="*/ 3280686 w 5474851"/>
              <a:gd name="connsiteY522" fmla="*/ 2682303 h 2750698"/>
              <a:gd name="connsiteX523" fmla="*/ 3212058 w 5474851"/>
              <a:gd name="connsiteY523" fmla="*/ 2750699 h 2750698"/>
              <a:gd name="connsiteX524" fmla="*/ 3157027 w 5474851"/>
              <a:gd name="connsiteY524" fmla="*/ 2731500 h 2750698"/>
              <a:gd name="connsiteX525" fmla="*/ 3171863 w 5474851"/>
              <a:gd name="connsiteY525" fmla="*/ 2703040 h 2750698"/>
              <a:gd name="connsiteX526" fmla="*/ 3243581 w 5474851"/>
              <a:gd name="connsiteY526" fmla="*/ 2587315 h 2750698"/>
              <a:gd name="connsiteX527" fmla="*/ 3217924 w 5474851"/>
              <a:gd name="connsiteY527" fmla="*/ 2569670 h 2750698"/>
              <a:gd name="connsiteX528" fmla="*/ 3189177 w 5474851"/>
              <a:gd name="connsiteY528" fmla="*/ 2612996 h 2750698"/>
              <a:gd name="connsiteX529" fmla="*/ 3217924 w 5474851"/>
              <a:gd name="connsiteY529" fmla="*/ 2656009 h 2750698"/>
              <a:gd name="connsiteX530" fmla="*/ 3243581 w 5474851"/>
              <a:gd name="connsiteY530" fmla="*/ 2638678 h 2750698"/>
              <a:gd name="connsiteX531" fmla="*/ 3243581 w 5474851"/>
              <a:gd name="connsiteY531" fmla="*/ 2587315 h 2750698"/>
              <a:gd name="connsiteX532" fmla="*/ 3398150 w 5474851"/>
              <a:gd name="connsiteY532" fmla="*/ 2690057 h 2750698"/>
              <a:gd name="connsiteX533" fmla="*/ 3398150 w 5474851"/>
              <a:gd name="connsiteY533" fmla="*/ 2591631 h 2750698"/>
              <a:gd name="connsiteX534" fmla="*/ 3378672 w 5474851"/>
              <a:gd name="connsiteY534" fmla="*/ 2569670 h 2750698"/>
              <a:gd name="connsiteX535" fmla="*/ 3351463 w 5474851"/>
              <a:gd name="connsiteY535" fmla="*/ 2588241 h 2750698"/>
              <a:gd name="connsiteX536" fmla="*/ 3351463 w 5474851"/>
              <a:gd name="connsiteY536" fmla="*/ 2690057 h 2750698"/>
              <a:gd name="connsiteX537" fmla="*/ 3314357 w 5474851"/>
              <a:gd name="connsiteY537" fmla="*/ 2690057 h 2750698"/>
              <a:gd name="connsiteX538" fmla="*/ 3314357 w 5474851"/>
              <a:gd name="connsiteY538" fmla="*/ 2540582 h 2750698"/>
              <a:gd name="connsiteX539" fmla="*/ 3351463 w 5474851"/>
              <a:gd name="connsiteY539" fmla="*/ 2540582 h 2750698"/>
              <a:gd name="connsiteX540" fmla="*/ 3351463 w 5474851"/>
              <a:gd name="connsiteY540" fmla="*/ 2560079 h 2750698"/>
              <a:gd name="connsiteX541" fmla="*/ 3395359 w 5474851"/>
              <a:gd name="connsiteY541" fmla="*/ 2536861 h 2750698"/>
              <a:gd name="connsiteX542" fmla="*/ 3435240 w 5474851"/>
              <a:gd name="connsiteY542" fmla="*/ 2577723 h 2750698"/>
              <a:gd name="connsiteX543" fmla="*/ 3435240 w 5474851"/>
              <a:gd name="connsiteY543" fmla="*/ 2690057 h 2750698"/>
              <a:gd name="connsiteX544" fmla="*/ 3398135 w 5474851"/>
              <a:gd name="connsiteY544" fmla="*/ 2690057 h 2750698"/>
              <a:gd name="connsiteX545" fmla="*/ 3461195 w 5474851"/>
              <a:gd name="connsiteY545" fmla="*/ 2615163 h 2750698"/>
              <a:gd name="connsiteX546" fmla="*/ 3528600 w 5474851"/>
              <a:gd name="connsiteY546" fmla="*/ 2536861 h 2750698"/>
              <a:gd name="connsiteX547" fmla="*/ 3596303 w 5474851"/>
              <a:gd name="connsiteY547" fmla="*/ 2615163 h 2750698"/>
              <a:gd name="connsiteX548" fmla="*/ 3528600 w 5474851"/>
              <a:gd name="connsiteY548" fmla="*/ 2693762 h 2750698"/>
              <a:gd name="connsiteX549" fmla="*/ 3461195 w 5474851"/>
              <a:gd name="connsiteY549" fmla="*/ 2615163 h 2750698"/>
              <a:gd name="connsiteX550" fmla="*/ 3557958 w 5474851"/>
              <a:gd name="connsiteY550" fmla="*/ 2615163 h 2750698"/>
              <a:gd name="connsiteX551" fmla="*/ 3528584 w 5474851"/>
              <a:gd name="connsiteY551" fmla="*/ 2569670 h 2750698"/>
              <a:gd name="connsiteX552" fmla="*/ 3499838 w 5474851"/>
              <a:gd name="connsiteY552" fmla="*/ 2615163 h 2750698"/>
              <a:gd name="connsiteX553" fmla="*/ 3528584 w 5474851"/>
              <a:gd name="connsiteY553" fmla="*/ 2660953 h 2750698"/>
              <a:gd name="connsiteX554" fmla="*/ 3557958 w 5474851"/>
              <a:gd name="connsiteY554" fmla="*/ 2615163 h 2750698"/>
              <a:gd name="connsiteX555" fmla="*/ 3626257 w 5474851"/>
              <a:gd name="connsiteY555" fmla="*/ 2646417 h 2750698"/>
              <a:gd name="connsiteX556" fmla="*/ 3667377 w 5474851"/>
              <a:gd name="connsiteY556" fmla="*/ 2664674 h 2750698"/>
              <a:gd name="connsiteX557" fmla="*/ 3689333 w 5474851"/>
              <a:gd name="connsiteY557" fmla="*/ 2649196 h 2750698"/>
              <a:gd name="connsiteX558" fmla="*/ 3663676 w 5474851"/>
              <a:gd name="connsiteY558" fmla="*/ 2630013 h 2750698"/>
              <a:gd name="connsiteX559" fmla="*/ 3615436 w 5474851"/>
              <a:gd name="connsiteY559" fmla="*/ 2581726 h 2750698"/>
              <a:gd name="connsiteX560" fmla="*/ 3669855 w 5474851"/>
              <a:gd name="connsiteY560" fmla="*/ 2536861 h 2750698"/>
              <a:gd name="connsiteX561" fmla="*/ 3721796 w 5474851"/>
              <a:gd name="connsiteY561" fmla="*/ 2556060 h 2750698"/>
              <a:gd name="connsiteX562" fmla="*/ 3706960 w 5474851"/>
              <a:gd name="connsiteY562" fmla="*/ 2581130 h 2750698"/>
              <a:gd name="connsiteX563" fmla="*/ 3670482 w 5474851"/>
              <a:gd name="connsiteY563" fmla="*/ 2565667 h 2750698"/>
              <a:gd name="connsiteX564" fmla="*/ 3650691 w 5474851"/>
              <a:gd name="connsiteY564" fmla="*/ 2579591 h 2750698"/>
              <a:gd name="connsiteX565" fmla="*/ 3674811 w 5474851"/>
              <a:gd name="connsiteY565" fmla="*/ 2597236 h 2750698"/>
              <a:gd name="connsiteX566" fmla="*/ 3724902 w 5474851"/>
              <a:gd name="connsiteY566" fmla="*/ 2647359 h 2750698"/>
              <a:gd name="connsiteX567" fmla="*/ 3668020 w 5474851"/>
              <a:gd name="connsiteY567" fmla="*/ 2693778 h 2750698"/>
              <a:gd name="connsiteX568" fmla="*/ 3610511 w 5474851"/>
              <a:gd name="connsiteY568" fmla="*/ 2672429 h 2750698"/>
              <a:gd name="connsiteX569" fmla="*/ 3626272 w 5474851"/>
              <a:gd name="connsiteY569" fmla="*/ 2646449 h 2750698"/>
              <a:gd name="connsiteX570" fmla="*/ 3745587 w 5474851"/>
              <a:gd name="connsiteY570" fmla="*/ 2496314 h 2750698"/>
              <a:gd name="connsiteX571" fmla="*/ 3767841 w 5474851"/>
              <a:gd name="connsiteY571" fmla="*/ 2473725 h 2750698"/>
              <a:gd name="connsiteX572" fmla="*/ 3790095 w 5474851"/>
              <a:gd name="connsiteY572" fmla="*/ 2496314 h 2750698"/>
              <a:gd name="connsiteX573" fmla="*/ 3767841 w 5474851"/>
              <a:gd name="connsiteY573" fmla="*/ 2518589 h 2750698"/>
              <a:gd name="connsiteX574" fmla="*/ 3745587 w 5474851"/>
              <a:gd name="connsiteY574" fmla="*/ 2496314 h 2750698"/>
              <a:gd name="connsiteX575" fmla="*/ 3749288 w 5474851"/>
              <a:gd name="connsiteY575" fmla="*/ 2690042 h 2750698"/>
              <a:gd name="connsiteX576" fmla="*/ 3749288 w 5474851"/>
              <a:gd name="connsiteY576" fmla="*/ 2540566 h 2750698"/>
              <a:gd name="connsiteX577" fmla="*/ 3786394 w 5474851"/>
              <a:gd name="connsiteY577" fmla="*/ 2540566 h 2750698"/>
              <a:gd name="connsiteX578" fmla="*/ 3786394 w 5474851"/>
              <a:gd name="connsiteY578" fmla="*/ 2690042 h 2750698"/>
              <a:gd name="connsiteX579" fmla="*/ 3749288 w 5474851"/>
              <a:gd name="connsiteY579" fmla="*/ 2690042 h 2750698"/>
              <a:gd name="connsiteX580" fmla="*/ 3824095 w 5474851"/>
              <a:gd name="connsiteY580" fmla="*/ 2646417 h 2750698"/>
              <a:gd name="connsiteX581" fmla="*/ 3865216 w 5474851"/>
              <a:gd name="connsiteY581" fmla="*/ 2664674 h 2750698"/>
              <a:gd name="connsiteX582" fmla="*/ 3887172 w 5474851"/>
              <a:gd name="connsiteY582" fmla="*/ 2649196 h 2750698"/>
              <a:gd name="connsiteX583" fmla="*/ 3861514 w 5474851"/>
              <a:gd name="connsiteY583" fmla="*/ 2630013 h 2750698"/>
              <a:gd name="connsiteX584" fmla="*/ 3813274 w 5474851"/>
              <a:gd name="connsiteY584" fmla="*/ 2581726 h 2750698"/>
              <a:gd name="connsiteX585" fmla="*/ 3867693 w 5474851"/>
              <a:gd name="connsiteY585" fmla="*/ 2536861 h 2750698"/>
              <a:gd name="connsiteX586" fmla="*/ 3919635 w 5474851"/>
              <a:gd name="connsiteY586" fmla="*/ 2556060 h 2750698"/>
              <a:gd name="connsiteX587" fmla="*/ 3904799 w 5474851"/>
              <a:gd name="connsiteY587" fmla="*/ 2581130 h 2750698"/>
              <a:gd name="connsiteX588" fmla="*/ 3868321 w 5474851"/>
              <a:gd name="connsiteY588" fmla="*/ 2565667 h 2750698"/>
              <a:gd name="connsiteX589" fmla="*/ 3848529 w 5474851"/>
              <a:gd name="connsiteY589" fmla="*/ 2579591 h 2750698"/>
              <a:gd name="connsiteX590" fmla="*/ 3872649 w 5474851"/>
              <a:gd name="connsiteY590" fmla="*/ 2597236 h 2750698"/>
              <a:gd name="connsiteX591" fmla="*/ 3922740 w 5474851"/>
              <a:gd name="connsiteY591" fmla="*/ 2647359 h 2750698"/>
              <a:gd name="connsiteX592" fmla="*/ 3865859 w 5474851"/>
              <a:gd name="connsiteY592" fmla="*/ 2693778 h 2750698"/>
              <a:gd name="connsiteX593" fmla="*/ 3808350 w 5474851"/>
              <a:gd name="connsiteY593" fmla="*/ 2672429 h 2750698"/>
              <a:gd name="connsiteX594" fmla="*/ 3824111 w 5474851"/>
              <a:gd name="connsiteY594" fmla="*/ 2646449 h 2750698"/>
              <a:gd name="connsiteX595" fmla="*/ 4119951 w 5474851"/>
              <a:gd name="connsiteY595" fmla="*/ 2690042 h 2750698"/>
              <a:gd name="connsiteX596" fmla="*/ 4108519 w 5474851"/>
              <a:gd name="connsiteY596" fmla="*/ 2675490 h 2750698"/>
              <a:gd name="connsiteX597" fmla="*/ 4060592 w 5474851"/>
              <a:gd name="connsiteY597" fmla="*/ 2693746 h 2750698"/>
              <a:gd name="connsiteX598" fmla="*/ 4003083 w 5474851"/>
              <a:gd name="connsiteY598" fmla="*/ 2635256 h 2750698"/>
              <a:gd name="connsiteX599" fmla="*/ 4041114 w 5474851"/>
              <a:gd name="connsiteY599" fmla="*/ 2574898 h 2750698"/>
              <a:gd name="connsiteX600" fmla="*/ 4028426 w 5474851"/>
              <a:gd name="connsiteY600" fmla="*/ 2530959 h 2750698"/>
              <a:gd name="connsiteX601" fmla="*/ 4078815 w 5474851"/>
              <a:gd name="connsiteY601" fmla="*/ 2480506 h 2750698"/>
              <a:gd name="connsiteX602" fmla="*/ 4125503 w 5474851"/>
              <a:gd name="connsiteY602" fmla="*/ 2524131 h 2750698"/>
              <a:gd name="connsiteX603" fmla="*/ 4083144 w 5474851"/>
              <a:gd name="connsiteY603" fmla="*/ 2581381 h 2750698"/>
              <a:gd name="connsiteX604" fmla="*/ 4097054 w 5474851"/>
              <a:gd name="connsiteY604" fmla="*/ 2603044 h 2750698"/>
              <a:gd name="connsiteX605" fmla="*/ 4110965 w 5474851"/>
              <a:gd name="connsiteY605" fmla="*/ 2622855 h 2750698"/>
              <a:gd name="connsiteX606" fmla="*/ 4124876 w 5474851"/>
              <a:gd name="connsiteY606" fmla="*/ 2584787 h 2750698"/>
              <a:gd name="connsiteX607" fmla="*/ 4154563 w 5474851"/>
              <a:gd name="connsiteY607" fmla="*/ 2598413 h 2750698"/>
              <a:gd name="connsiteX608" fmla="*/ 4130757 w 5474851"/>
              <a:gd name="connsiteY608" fmla="*/ 2649149 h 2750698"/>
              <a:gd name="connsiteX609" fmla="*/ 4163534 w 5474851"/>
              <a:gd name="connsiteY609" fmla="*/ 2690011 h 2750698"/>
              <a:gd name="connsiteX610" fmla="*/ 4119936 w 5474851"/>
              <a:gd name="connsiteY610" fmla="*/ 2690011 h 2750698"/>
              <a:gd name="connsiteX611" fmla="*/ 4090891 w 5474851"/>
              <a:gd name="connsiteY611" fmla="*/ 2652900 h 2750698"/>
              <a:gd name="connsiteX612" fmla="*/ 4071413 w 5474851"/>
              <a:gd name="connsiteY612" fmla="*/ 2625979 h 2750698"/>
              <a:gd name="connsiteX613" fmla="*/ 4055338 w 5474851"/>
              <a:gd name="connsiteY613" fmla="*/ 2600909 h 2750698"/>
              <a:gd name="connsiteX614" fmla="*/ 4041428 w 5474851"/>
              <a:gd name="connsiteY614" fmla="*/ 2632164 h 2750698"/>
              <a:gd name="connsiteX615" fmla="*/ 4066787 w 5474851"/>
              <a:gd name="connsiteY615" fmla="*/ 2664344 h 2750698"/>
              <a:gd name="connsiteX616" fmla="*/ 4090907 w 5474851"/>
              <a:gd name="connsiteY616" fmla="*/ 2652900 h 2750698"/>
              <a:gd name="connsiteX617" fmla="*/ 4070488 w 5474851"/>
              <a:gd name="connsiteY617" fmla="*/ 2557598 h 2750698"/>
              <a:gd name="connsiteX618" fmla="*/ 4093683 w 5474851"/>
              <a:gd name="connsiteY618" fmla="*/ 2526030 h 2750698"/>
              <a:gd name="connsiteX619" fmla="*/ 4079772 w 5474851"/>
              <a:gd name="connsiteY619" fmla="*/ 2507444 h 2750698"/>
              <a:gd name="connsiteX620" fmla="*/ 4063383 w 5474851"/>
              <a:gd name="connsiteY620" fmla="*/ 2531289 h 2750698"/>
              <a:gd name="connsiteX621" fmla="*/ 4070504 w 5474851"/>
              <a:gd name="connsiteY621" fmla="*/ 2557598 h 2750698"/>
              <a:gd name="connsiteX622" fmla="*/ 4281626 w 5474851"/>
              <a:gd name="connsiteY622" fmla="*/ 2690057 h 2750698"/>
              <a:gd name="connsiteX623" fmla="*/ 4281626 w 5474851"/>
              <a:gd name="connsiteY623" fmla="*/ 2520159 h 2750698"/>
              <a:gd name="connsiteX624" fmla="*/ 4235549 w 5474851"/>
              <a:gd name="connsiteY624" fmla="*/ 2520159 h 2750698"/>
              <a:gd name="connsiteX625" fmla="*/ 4235549 w 5474851"/>
              <a:gd name="connsiteY625" fmla="*/ 2483646 h 2750698"/>
              <a:gd name="connsiteX626" fmla="*/ 4368806 w 5474851"/>
              <a:gd name="connsiteY626" fmla="*/ 2483646 h 2750698"/>
              <a:gd name="connsiteX627" fmla="*/ 4368806 w 5474851"/>
              <a:gd name="connsiteY627" fmla="*/ 2520159 h 2750698"/>
              <a:gd name="connsiteX628" fmla="*/ 4323060 w 5474851"/>
              <a:gd name="connsiteY628" fmla="*/ 2520159 h 2750698"/>
              <a:gd name="connsiteX629" fmla="*/ 4323060 w 5474851"/>
              <a:gd name="connsiteY629" fmla="*/ 2690057 h 2750698"/>
              <a:gd name="connsiteX630" fmla="*/ 4281626 w 5474851"/>
              <a:gd name="connsiteY630" fmla="*/ 2690057 h 2750698"/>
              <a:gd name="connsiteX631" fmla="*/ 4377134 w 5474851"/>
              <a:gd name="connsiteY631" fmla="*/ 2690057 h 2750698"/>
              <a:gd name="connsiteX632" fmla="*/ 4377134 w 5474851"/>
              <a:gd name="connsiteY632" fmla="*/ 2540582 h 2750698"/>
              <a:gd name="connsiteX633" fmla="*/ 4414239 w 5474851"/>
              <a:gd name="connsiteY633" fmla="*/ 2540582 h 2750698"/>
              <a:gd name="connsiteX634" fmla="*/ 4414239 w 5474851"/>
              <a:gd name="connsiteY634" fmla="*/ 2561319 h 2750698"/>
              <a:gd name="connsiteX635" fmla="*/ 4455062 w 5474851"/>
              <a:gd name="connsiteY635" fmla="*/ 2537176 h 2750698"/>
              <a:gd name="connsiteX636" fmla="*/ 4455062 w 5474851"/>
              <a:gd name="connsiteY636" fmla="*/ 2573391 h 2750698"/>
              <a:gd name="connsiteX637" fmla="*/ 4446091 w 5474851"/>
              <a:gd name="connsiteY637" fmla="*/ 2572464 h 2750698"/>
              <a:gd name="connsiteX638" fmla="*/ 4414239 w 5474851"/>
              <a:gd name="connsiteY638" fmla="*/ 2590423 h 2750698"/>
              <a:gd name="connsiteX639" fmla="*/ 4414239 w 5474851"/>
              <a:gd name="connsiteY639" fmla="*/ 2690073 h 2750698"/>
              <a:gd name="connsiteX640" fmla="*/ 4377134 w 5474851"/>
              <a:gd name="connsiteY640" fmla="*/ 2690073 h 2750698"/>
              <a:gd name="connsiteX641" fmla="*/ 4535107 w 5474851"/>
              <a:gd name="connsiteY641" fmla="*/ 2536861 h 2750698"/>
              <a:gd name="connsiteX642" fmla="*/ 4599422 w 5474851"/>
              <a:gd name="connsiteY642" fmla="*/ 2616717 h 2750698"/>
              <a:gd name="connsiteX643" fmla="*/ 4599422 w 5474851"/>
              <a:gd name="connsiteY643" fmla="*/ 2627234 h 2750698"/>
              <a:gd name="connsiteX644" fmla="*/ 4505733 w 5474851"/>
              <a:gd name="connsiteY644" fmla="*/ 2627234 h 2750698"/>
              <a:gd name="connsiteX645" fmla="*/ 4541913 w 5474851"/>
              <a:gd name="connsiteY645" fmla="*/ 2663748 h 2750698"/>
              <a:gd name="connsiteX646" fmla="*/ 4574377 w 5474851"/>
              <a:gd name="connsiteY646" fmla="*/ 2649196 h 2750698"/>
              <a:gd name="connsiteX647" fmla="*/ 4591377 w 5474851"/>
              <a:gd name="connsiteY647" fmla="*/ 2671487 h 2750698"/>
              <a:gd name="connsiteX648" fmla="*/ 4537883 w 5474851"/>
              <a:gd name="connsiteY648" fmla="*/ 2693762 h 2750698"/>
              <a:gd name="connsiteX649" fmla="*/ 4468314 w 5474851"/>
              <a:gd name="connsiteY649" fmla="*/ 2615163 h 2750698"/>
              <a:gd name="connsiteX650" fmla="*/ 4535091 w 5474851"/>
              <a:gd name="connsiteY650" fmla="*/ 2536861 h 2750698"/>
              <a:gd name="connsiteX651" fmla="*/ 4505733 w 5474851"/>
              <a:gd name="connsiteY651" fmla="*/ 2601867 h 2750698"/>
              <a:gd name="connsiteX652" fmla="*/ 4563555 w 5474851"/>
              <a:gd name="connsiteY652" fmla="*/ 2601867 h 2750698"/>
              <a:gd name="connsiteX653" fmla="*/ 4534495 w 5474851"/>
              <a:gd name="connsiteY653" fmla="*/ 2566876 h 2750698"/>
              <a:gd name="connsiteX654" fmla="*/ 4505748 w 5474851"/>
              <a:gd name="connsiteY654" fmla="*/ 2601867 h 2750698"/>
              <a:gd name="connsiteX655" fmla="*/ 4701423 w 5474851"/>
              <a:gd name="connsiteY655" fmla="*/ 2690057 h 2750698"/>
              <a:gd name="connsiteX656" fmla="*/ 4701423 w 5474851"/>
              <a:gd name="connsiteY656" fmla="*/ 2675207 h 2750698"/>
              <a:gd name="connsiteX657" fmla="*/ 4662153 w 5474851"/>
              <a:gd name="connsiteY657" fmla="*/ 2693778 h 2750698"/>
              <a:gd name="connsiteX658" fmla="*/ 4616093 w 5474851"/>
              <a:gd name="connsiteY658" fmla="*/ 2644267 h 2750698"/>
              <a:gd name="connsiteX659" fmla="*/ 4662153 w 5474851"/>
              <a:gd name="connsiteY659" fmla="*/ 2595995 h 2750698"/>
              <a:gd name="connsiteX660" fmla="*/ 4701423 w 5474851"/>
              <a:gd name="connsiteY660" fmla="*/ 2613640 h 2750698"/>
              <a:gd name="connsiteX661" fmla="*/ 4701423 w 5474851"/>
              <a:gd name="connsiteY661" fmla="*/ 2593829 h 2750698"/>
              <a:gd name="connsiteX662" fmla="*/ 4673916 w 5474851"/>
              <a:gd name="connsiteY662" fmla="*/ 2567834 h 2750698"/>
              <a:gd name="connsiteX663" fmla="*/ 4637124 w 5474851"/>
              <a:gd name="connsiteY663" fmla="*/ 2583924 h 2750698"/>
              <a:gd name="connsiteX664" fmla="*/ 4623213 w 5474851"/>
              <a:gd name="connsiteY664" fmla="*/ 2558540 h 2750698"/>
              <a:gd name="connsiteX665" fmla="*/ 4680722 w 5474851"/>
              <a:gd name="connsiteY665" fmla="*/ 2536877 h 2750698"/>
              <a:gd name="connsiteX666" fmla="*/ 4738842 w 5474851"/>
              <a:gd name="connsiteY666" fmla="*/ 2589795 h 2750698"/>
              <a:gd name="connsiteX667" fmla="*/ 4738842 w 5474851"/>
              <a:gd name="connsiteY667" fmla="*/ 2690073 h 2750698"/>
              <a:gd name="connsiteX668" fmla="*/ 4701438 w 5474851"/>
              <a:gd name="connsiteY668" fmla="*/ 2690073 h 2750698"/>
              <a:gd name="connsiteX669" fmla="*/ 4701423 w 5474851"/>
              <a:gd name="connsiteY669" fmla="*/ 2635287 h 2750698"/>
              <a:gd name="connsiteX670" fmla="*/ 4676377 w 5474851"/>
              <a:gd name="connsiteY670" fmla="*/ 2620735 h 2750698"/>
              <a:gd name="connsiteX671" fmla="*/ 4653183 w 5474851"/>
              <a:gd name="connsiteY671" fmla="*/ 2644879 h 2750698"/>
              <a:gd name="connsiteX672" fmla="*/ 4676377 w 5474851"/>
              <a:gd name="connsiteY672" fmla="*/ 2668708 h 2750698"/>
              <a:gd name="connsiteX673" fmla="*/ 4701423 w 5474851"/>
              <a:gd name="connsiteY673" fmla="*/ 2654470 h 2750698"/>
              <a:gd name="connsiteX674" fmla="*/ 4701423 w 5474851"/>
              <a:gd name="connsiteY674" fmla="*/ 2635287 h 2750698"/>
              <a:gd name="connsiteX675" fmla="*/ 4778692 w 5474851"/>
              <a:gd name="connsiteY675" fmla="*/ 2654156 h 2750698"/>
              <a:gd name="connsiteX676" fmla="*/ 4778692 w 5474851"/>
              <a:gd name="connsiteY676" fmla="*/ 2573077 h 2750698"/>
              <a:gd name="connsiteX677" fmla="*/ 4759214 w 5474851"/>
              <a:gd name="connsiteY677" fmla="*/ 2573077 h 2750698"/>
              <a:gd name="connsiteX678" fmla="*/ 4759214 w 5474851"/>
              <a:gd name="connsiteY678" fmla="*/ 2540582 h 2750698"/>
              <a:gd name="connsiteX679" fmla="*/ 4778692 w 5474851"/>
              <a:gd name="connsiteY679" fmla="*/ 2540582 h 2750698"/>
              <a:gd name="connsiteX680" fmla="*/ 4778692 w 5474851"/>
              <a:gd name="connsiteY680" fmla="*/ 2499736 h 2750698"/>
              <a:gd name="connsiteX681" fmla="*/ 4815798 w 5474851"/>
              <a:gd name="connsiteY681" fmla="*/ 2499736 h 2750698"/>
              <a:gd name="connsiteX682" fmla="*/ 4815798 w 5474851"/>
              <a:gd name="connsiteY682" fmla="*/ 2540582 h 2750698"/>
              <a:gd name="connsiteX683" fmla="*/ 4840530 w 5474851"/>
              <a:gd name="connsiteY683" fmla="*/ 2540582 h 2750698"/>
              <a:gd name="connsiteX684" fmla="*/ 4840530 w 5474851"/>
              <a:gd name="connsiteY684" fmla="*/ 2573077 h 2750698"/>
              <a:gd name="connsiteX685" fmla="*/ 4815798 w 5474851"/>
              <a:gd name="connsiteY685" fmla="*/ 2573077 h 2750698"/>
              <a:gd name="connsiteX686" fmla="*/ 4815798 w 5474851"/>
              <a:gd name="connsiteY686" fmla="*/ 2645491 h 2750698"/>
              <a:gd name="connsiteX687" fmla="*/ 4826619 w 5474851"/>
              <a:gd name="connsiteY687" fmla="*/ 2660953 h 2750698"/>
              <a:gd name="connsiteX688" fmla="*/ 4837754 w 5474851"/>
              <a:gd name="connsiteY688" fmla="*/ 2656637 h 2750698"/>
              <a:gd name="connsiteX689" fmla="*/ 4845485 w 5474851"/>
              <a:gd name="connsiteY689" fmla="*/ 2685097 h 2750698"/>
              <a:gd name="connsiteX690" fmla="*/ 4816739 w 5474851"/>
              <a:gd name="connsiteY690" fmla="*/ 2693762 h 2750698"/>
              <a:gd name="connsiteX691" fmla="*/ 4778708 w 5474851"/>
              <a:gd name="connsiteY691" fmla="*/ 2654156 h 2750698"/>
              <a:gd name="connsiteX692" fmla="*/ 5023862 w 5474851"/>
              <a:gd name="connsiteY692" fmla="*/ 2690057 h 2750698"/>
              <a:gd name="connsiteX693" fmla="*/ 5023862 w 5474851"/>
              <a:gd name="connsiteY693" fmla="*/ 2589481 h 2750698"/>
              <a:gd name="connsiteX694" fmla="*/ 5006861 w 5474851"/>
              <a:gd name="connsiteY694" fmla="*/ 2569670 h 2750698"/>
              <a:gd name="connsiteX695" fmla="*/ 4981204 w 5474851"/>
              <a:gd name="connsiteY695" fmla="*/ 2588241 h 2750698"/>
              <a:gd name="connsiteX696" fmla="*/ 4981204 w 5474851"/>
              <a:gd name="connsiteY696" fmla="*/ 2690057 h 2750698"/>
              <a:gd name="connsiteX697" fmla="*/ 4944099 w 5474851"/>
              <a:gd name="connsiteY697" fmla="*/ 2690057 h 2750698"/>
              <a:gd name="connsiteX698" fmla="*/ 4944099 w 5474851"/>
              <a:gd name="connsiteY698" fmla="*/ 2589481 h 2750698"/>
              <a:gd name="connsiteX699" fmla="*/ 4927098 w 5474851"/>
              <a:gd name="connsiteY699" fmla="*/ 2569670 h 2750698"/>
              <a:gd name="connsiteX700" fmla="*/ 4901442 w 5474851"/>
              <a:gd name="connsiteY700" fmla="*/ 2588241 h 2750698"/>
              <a:gd name="connsiteX701" fmla="*/ 4901442 w 5474851"/>
              <a:gd name="connsiteY701" fmla="*/ 2690057 h 2750698"/>
              <a:gd name="connsiteX702" fmla="*/ 4864336 w 5474851"/>
              <a:gd name="connsiteY702" fmla="*/ 2690057 h 2750698"/>
              <a:gd name="connsiteX703" fmla="*/ 4864336 w 5474851"/>
              <a:gd name="connsiteY703" fmla="*/ 2540582 h 2750698"/>
              <a:gd name="connsiteX704" fmla="*/ 4901442 w 5474851"/>
              <a:gd name="connsiteY704" fmla="*/ 2540582 h 2750698"/>
              <a:gd name="connsiteX705" fmla="*/ 4901442 w 5474851"/>
              <a:gd name="connsiteY705" fmla="*/ 2560079 h 2750698"/>
              <a:gd name="connsiteX706" fmla="*/ 4943487 w 5474851"/>
              <a:gd name="connsiteY706" fmla="*/ 2536861 h 2750698"/>
              <a:gd name="connsiteX707" fmla="*/ 4979667 w 5474851"/>
              <a:gd name="connsiteY707" fmla="*/ 2562857 h 2750698"/>
              <a:gd name="connsiteX708" fmla="*/ 5023265 w 5474851"/>
              <a:gd name="connsiteY708" fmla="*/ 2536861 h 2750698"/>
              <a:gd name="connsiteX709" fmla="*/ 5060983 w 5474851"/>
              <a:gd name="connsiteY709" fmla="*/ 2576467 h 2750698"/>
              <a:gd name="connsiteX710" fmla="*/ 5060983 w 5474851"/>
              <a:gd name="connsiteY710" fmla="*/ 2690042 h 2750698"/>
              <a:gd name="connsiteX711" fmla="*/ 5023877 w 5474851"/>
              <a:gd name="connsiteY711" fmla="*/ 2690042 h 2750698"/>
              <a:gd name="connsiteX712" fmla="*/ 5153370 w 5474851"/>
              <a:gd name="connsiteY712" fmla="*/ 2536861 h 2750698"/>
              <a:gd name="connsiteX713" fmla="*/ 5217685 w 5474851"/>
              <a:gd name="connsiteY713" fmla="*/ 2616717 h 2750698"/>
              <a:gd name="connsiteX714" fmla="*/ 5217685 w 5474851"/>
              <a:gd name="connsiteY714" fmla="*/ 2627234 h 2750698"/>
              <a:gd name="connsiteX715" fmla="*/ 5123996 w 5474851"/>
              <a:gd name="connsiteY715" fmla="*/ 2627234 h 2750698"/>
              <a:gd name="connsiteX716" fmla="*/ 5160176 w 5474851"/>
              <a:gd name="connsiteY716" fmla="*/ 2663748 h 2750698"/>
              <a:gd name="connsiteX717" fmla="*/ 5192640 w 5474851"/>
              <a:gd name="connsiteY717" fmla="*/ 2649196 h 2750698"/>
              <a:gd name="connsiteX718" fmla="*/ 5209640 w 5474851"/>
              <a:gd name="connsiteY718" fmla="*/ 2671487 h 2750698"/>
              <a:gd name="connsiteX719" fmla="*/ 5156146 w 5474851"/>
              <a:gd name="connsiteY719" fmla="*/ 2693762 h 2750698"/>
              <a:gd name="connsiteX720" fmla="*/ 5086577 w 5474851"/>
              <a:gd name="connsiteY720" fmla="*/ 2615163 h 2750698"/>
              <a:gd name="connsiteX721" fmla="*/ 5153354 w 5474851"/>
              <a:gd name="connsiteY721" fmla="*/ 2536861 h 2750698"/>
              <a:gd name="connsiteX722" fmla="*/ 5123996 w 5474851"/>
              <a:gd name="connsiteY722" fmla="*/ 2601867 h 2750698"/>
              <a:gd name="connsiteX723" fmla="*/ 5181819 w 5474851"/>
              <a:gd name="connsiteY723" fmla="*/ 2601867 h 2750698"/>
              <a:gd name="connsiteX724" fmla="*/ 5152758 w 5474851"/>
              <a:gd name="connsiteY724" fmla="*/ 2566876 h 2750698"/>
              <a:gd name="connsiteX725" fmla="*/ 5124012 w 5474851"/>
              <a:gd name="connsiteY725" fmla="*/ 2601867 h 2750698"/>
              <a:gd name="connsiteX726" fmla="*/ 5326179 w 5474851"/>
              <a:gd name="connsiteY726" fmla="*/ 2690057 h 2750698"/>
              <a:gd name="connsiteX727" fmla="*/ 5326179 w 5474851"/>
              <a:gd name="connsiteY727" fmla="*/ 2591631 h 2750698"/>
              <a:gd name="connsiteX728" fmla="*/ 5306701 w 5474851"/>
              <a:gd name="connsiteY728" fmla="*/ 2569670 h 2750698"/>
              <a:gd name="connsiteX729" fmla="*/ 5279491 w 5474851"/>
              <a:gd name="connsiteY729" fmla="*/ 2588241 h 2750698"/>
              <a:gd name="connsiteX730" fmla="*/ 5279491 w 5474851"/>
              <a:gd name="connsiteY730" fmla="*/ 2690057 h 2750698"/>
              <a:gd name="connsiteX731" fmla="*/ 5242386 w 5474851"/>
              <a:gd name="connsiteY731" fmla="*/ 2690057 h 2750698"/>
              <a:gd name="connsiteX732" fmla="*/ 5242386 w 5474851"/>
              <a:gd name="connsiteY732" fmla="*/ 2540582 h 2750698"/>
              <a:gd name="connsiteX733" fmla="*/ 5279491 w 5474851"/>
              <a:gd name="connsiteY733" fmla="*/ 2540582 h 2750698"/>
              <a:gd name="connsiteX734" fmla="*/ 5279491 w 5474851"/>
              <a:gd name="connsiteY734" fmla="*/ 2560079 h 2750698"/>
              <a:gd name="connsiteX735" fmla="*/ 5323387 w 5474851"/>
              <a:gd name="connsiteY735" fmla="*/ 2536861 h 2750698"/>
              <a:gd name="connsiteX736" fmla="*/ 5363269 w 5474851"/>
              <a:gd name="connsiteY736" fmla="*/ 2577723 h 2750698"/>
              <a:gd name="connsiteX737" fmla="*/ 5363269 w 5474851"/>
              <a:gd name="connsiteY737" fmla="*/ 2690057 h 2750698"/>
              <a:gd name="connsiteX738" fmla="*/ 5326163 w 5474851"/>
              <a:gd name="connsiteY738" fmla="*/ 2690057 h 2750698"/>
              <a:gd name="connsiteX739" fmla="*/ 5403448 w 5474851"/>
              <a:gd name="connsiteY739" fmla="*/ 2654156 h 2750698"/>
              <a:gd name="connsiteX740" fmla="*/ 5403448 w 5474851"/>
              <a:gd name="connsiteY740" fmla="*/ 2573077 h 2750698"/>
              <a:gd name="connsiteX741" fmla="*/ 5383970 w 5474851"/>
              <a:gd name="connsiteY741" fmla="*/ 2573077 h 2750698"/>
              <a:gd name="connsiteX742" fmla="*/ 5383970 w 5474851"/>
              <a:gd name="connsiteY742" fmla="*/ 2540582 h 2750698"/>
              <a:gd name="connsiteX743" fmla="*/ 5403448 w 5474851"/>
              <a:gd name="connsiteY743" fmla="*/ 2540582 h 2750698"/>
              <a:gd name="connsiteX744" fmla="*/ 5403448 w 5474851"/>
              <a:gd name="connsiteY744" fmla="*/ 2499736 h 2750698"/>
              <a:gd name="connsiteX745" fmla="*/ 5440553 w 5474851"/>
              <a:gd name="connsiteY745" fmla="*/ 2499736 h 2750698"/>
              <a:gd name="connsiteX746" fmla="*/ 5440553 w 5474851"/>
              <a:gd name="connsiteY746" fmla="*/ 2540582 h 2750698"/>
              <a:gd name="connsiteX747" fmla="*/ 5465286 w 5474851"/>
              <a:gd name="connsiteY747" fmla="*/ 2540582 h 2750698"/>
              <a:gd name="connsiteX748" fmla="*/ 5465286 w 5474851"/>
              <a:gd name="connsiteY748" fmla="*/ 2573077 h 2750698"/>
              <a:gd name="connsiteX749" fmla="*/ 5440553 w 5474851"/>
              <a:gd name="connsiteY749" fmla="*/ 2573077 h 2750698"/>
              <a:gd name="connsiteX750" fmla="*/ 5440553 w 5474851"/>
              <a:gd name="connsiteY750" fmla="*/ 2645491 h 2750698"/>
              <a:gd name="connsiteX751" fmla="*/ 5451375 w 5474851"/>
              <a:gd name="connsiteY751" fmla="*/ 2660953 h 2750698"/>
              <a:gd name="connsiteX752" fmla="*/ 5462510 w 5474851"/>
              <a:gd name="connsiteY752" fmla="*/ 2656637 h 2750698"/>
              <a:gd name="connsiteX753" fmla="*/ 5470241 w 5474851"/>
              <a:gd name="connsiteY753" fmla="*/ 2685097 h 2750698"/>
              <a:gd name="connsiteX754" fmla="*/ 5441494 w 5474851"/>
              <a:gd name="connsiteY754" fmla="*/ 2693762 h 2750698"/>
              <a:gd name="connsiteX755" fmla="*/ 5403464 w 5474851"/>
              <a:gd name="connsiteY755" fmla="*/ 2654156 h 2750698"/>
              <a:gd name="connsiteX756" fmla="*/ 3445716 w 5474851"/>
              <a:gd name="connsiteY756" fmla="*/ 650726 h 2750698"/>
              <a:gd name="connsiteX757" fmla="*/ 3147022 w 5474851"/>
              <a:gd name="connsiteY757" fmla="*/ 297491 h 2750698"/>
              <a:gd name="connsiteX758" fmla="*/ 3051984 w 5474851"/>
              <a:gd name="connsiteY758" fmla="*/ 364584 h 2750698"/>
              <a:gd name="connsiteX759" fmla="*/ 2774351 w 5474851"/>
              <a:gd name="connsiteY759" fmla="*/ 0 h 2750698"/>
              <a:gd name="connsiteX760" fmla="*/ 2455159 w 5474851"/>
              <a:gd name="connsiteY760" fmla="*/ 460687 h 2750698"/>
              <a:gd name="connsiteX761" fmla="*/ 2259751 w 5474851"/>
              <a:gd name="connsiteY761" fmla="*/ 336234 h 2750698"/>
              <a:gd name="connsiteX762" fmla="*/ 1989678 w 5474851"/>
              <a:gd name="connsiteY762" fmla="*/ 650726 h 2750698"/>
              <a:gd name="connsiteX763" fmla="*/ 0 w 5474851"/>
              <a:gd name="connsiteY763" fmla="*/ 650726 h 2750698"/>
              <a:gd name="connsiteX764" fmla="*/ 0 w 5474851"/>
              <a:gd name="connsiteY764" fmla="*/ 682122 h 2750698"/>
              <a:gd name="connsiteX765" fmla="*/ 5472453 w 5474851"/>
              <a:gd name="connsiteY765" fmla="*/ 682122 h 2750698"/>
              <a:gd name="connsiteX766" fmla="*/ 5472453 w 5474851"/>
              <a:gd name="connsiteY766" fmla="*/ 650726 h 2750698"/>
              <a:gd name="connsiteX767" fmla="*/ 3445748 w 5474851"/>
              <a:gd name="connsiteY767" fmla="*/ 650726 h 2750698"/>
              <a:gd name="connsiteX768" fmla="*/ 3068419 w 5474851"/>
              <a:gd name="connsiteY768" fmla="*/ 419511 h 2750698"/>
              <a:gd name="connsiteX769" fmla="*/ 3131166 w 5474851"/>
              <a:gd name="connsiteY769" fmla="*/ 369639 h 2750698"/>
              <a:gd name="connsiteX770" fmla="*/ 3134695 w 5474851"/>
              <a:gd name="connsiteY770" fmla="*/ 364788 h 2750698"/>
              <a:gd name="connsiteX771" fmla="*/ 3343355 w 5474851"/>
              <a:gd name="connsiteY771" fmla="*/ 610382 h 2750698"/>
              <a:gd name="connsiteX772" fmla="*/ 3341943 w 5474851"/>
              <a:gd name="connsiteY772" fmla="*/ 611136 h 2750698"/>
              <a:gd name="connsiteX773" fmla="*/ 3129504 w 5474851"/>
              <a:gd name="connsiteY773" fmla="*/ 439400 h 2750698"/>
              <a:gd name="connsiteX774" fmla="*/ 3128030 w 5474851"/>
              <a:gd name="connsiteY774" fmla="*/ 439965 h 2750698"/>
              <a:gd name="connsiteX775" fmla="*/ 3214097 w 5474851"/>
              <a:gd name="connsiteY775" fmla="*/ 650741 h 2750698"/>
              <a:gd name="connsiteX776" fmla="*/ 3189742 w 5474851"/>
              <a:gd name="connsiteY776" fmla="*/ 650741 h 2750698"/>
              <a:gd name="connsiteX777" fmla="*/ 3065204 w 5474851"/>
              <a:gd name="connsiteY777" fmla="*/ 434581 h 2750698"/>
              <a:gd name="connsiteX778" fmla="*/ 3068419 w 5474851"/>
              <a:gd name="connsiteY778" fmla="*/ 419527 h 2750698"/>
              <a:gd name="connsiteX779" fmla="*/ 2772767 w 5474851"/>
              <a:gd name="connsiteY779" fmla="*/ 73796 h 2750698"/>
              <a:gd name="connsiteX780" fmla="*/ 2774727 w 5474851"/>
              <a:gd name="connsiteY780" fmla="*/ 74110 h 2750698"/>
              <a:gd name="connsiteX781" fmla="*/ 2786568 w 5474851"/>
              <a:gd name="connsiteY781" fmla="*/ 305591 h 2750698"/>
              <a:gd name="connsiteX782" fmla="*/ 2838917 w 5474851"/>
              <a:gd name="connsiteY782" fmla="*/ 310850 h 2750698"/>
              <a:gd name="connsiteX783" fmla="*/ 2865013 w 5474851"/>
              <a:gd name="connsiteY783" fmla="*/ 323456 h 2750698"/>
              <a:gd name="connsiteX784" fmla="*/ 2994710 w 5474851"/>
              <a:gd name="connsiteY784" fmla="*/ 500465 h 2750698"/>
              <a:gd name="connsiteX785" fmla="*/ 2996953 w 5474851"/>
              <a:gd name="connsiteY785" fmla="*/ 506540 h 2750698"/>
              <a:gd name="connsiteX786" fmla="*/ 2763577 w 5474851"/>
              <a:gd name="connsiteY786" fmla="*/ 396184 h 2750698"/>
              <a:gd name="connsiteX787" fmla="*/ 2684379 w 5474851"/>
              <a:gd name="connsiteY787" fmla="*/ 451127 h 2750698"/>
              <a:gd name="connsiteX788" fmla="*/ 2673526 w 5474851"/>
              <a:gd name="connsiteY788" fmla="*/ 418632 h 2750698"/>
              <a:gd name="connsiteX789" fmla="*/ 2531173 w 5474851"/>
              <a:gd name="connsiteY789" fmla="*/ 525660 h 2750698"/>
              <a:gd name="connsiteX790" fmla="*/ 2478730 w 5474851"/>
              <a:gd name="connsiteY790" fmla="*/ 485709 h 2750698"/>
              <a:gd name="connsiteX791" fmla="*/ 2772783 w 5474851"/>
              <a:gd name="connsiteY791" fmla="*/ 73780 h 2750698"/>
              <a:gd name="connsiteX792" fmla="*/ 2288560 w 5474851"/>
              <a:gd name="connsiteY792" fmla="*/ 403389 h 2750698"/>
              <a:gd name="connsiteX793" fmla="*/ 2536819 w 5474851"/>
              <a:gd name="connsiteY793" fmla="*/ 564277 h 2750698"/>
              <a:gd name="connsiteX794" fmla="*/ 2551091 w 5474851"/>
              <a:gd name="connsiteY794" fmla="*/ 565784 h 2750698"/>
              <a:gd name="connsiteX795" fmla="*/ 2583632 w 5474851"/>
              <a:gd name="connsiteY795" fmla="*/ 555691 h 2750698"/>
              <a:gd name="connsiteX796" fmla="*/ 2595991 w 5474851"/>
              <a:gd name="connsiteY796" fmla="*/ 557386 h 2750698"/>
              <a:gd name="connsiteX797" fmla="*/ 2713612 w 5474851"/>
              <a:gd name="connsiteY797" fmla="*/ 641417 h 2750698"/>
              <a:gd name="connsiteX798" fmla="*/ 2726644 w 5474851"/>
              <a:gd name="connsiteY798" fmla="*/ 650710 h 2750698"/>
              <a:gd name="connsiteX799" fmla="*/ 2418273 w 5474851"/>
              <a:gd name="connsiteY799" fmla="*/ 650710 h 2750698"/>
              <a:gd name="connsiteX800" fmla="*/ 2418085 w 5474851"/>
              <a:gd name="connsiteY800" fmla="*/ 610272 h 2750698"/>
              <a:gd name="connsiteX801" fmla="*/ 2413051 w 5474851"/>
              <a:gd name="connsiteY801" fmla="*/ 594417 h 2750698"/>
              <a:gd name="connsiteX802" fmla="*/ 2283621 w 5474851"/>
              <a:gd name="connsiteY802" fmla="*/ 406341 h 2750698"/>
              <a:gd name="connsiteX803" fmla="*/ 2280954 w 5474851"/>
              <a:gd name="connsiteY803" fmla="*/ 398806 h 2750698"/>
              <a:gd name="connsiteX804" fmla="*/ 2288576 w 5474851"/>
              <a:gd name="connsiteY804" fmla="*/ 403389 h 2750698"/>
              <a:gd name="connsiteX805" fmla="*/ 2224763 w 5474851"/>
              <a:gd name="connsiteY805" fmla="*/ 445083 h 2750698"/>
              <a:gd name="connsiteX806" fmla="*/ 2226613 w 5474851"/>
              <a:gd name="connsiteY806" fmla="*/ 445742 h 2750698"/>
              <a:gd name="connsiteX807" fmla="*/ 2221862 w 5474851"/>
              <a:gd name="connsiteY807" fmla="*/ 454533 h 2750698"/>
              <a:gd name="connsiteX808" fmla="*/ 2104554 w 5474851"/>
              <a:gd name="connsiteY808" fmla="*/ 650726 h 2750698"/>
              <a:gd name="connsiteX809" fmla="*/ 2053459 w 5474851"/>
              <a:gd name="connsiteY809" fmla="*/ 650726 h 2750698"/>
              <a:gd name="connsiteX810" fmla="*/ 2224778 w 5474851"/>
              <a:gd name="connsiteY810" fmla="*/ 445083 h 27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5474851" h="2750698">
                <a:moveTo>
                  <a:pt x="288203" y="1320399"/>
                </a:moveTo>
                <a:lnTo>
                  <a:pt x="235258" y="1040583"/>
                </a:lnTo>
                <a:lnTo>
                  <a:pt x="182924" y="1320399"/>
                </a:lnTo>
                <a:lnTo>
                  <a:pt x="96716" y="1320399"/>
                </a:lnTo>
                <a:lnTo>
                  <a:pt x="3121" y="900056"/>
                </a:lnTo>
                <a:lnTo>
                  <a:pt x="91791" y="900056"/>
                </a:lnTo>
                <a:lnTo>
                  <a:pt x="144737" y="1192461"/>
                </a:lnTo>
                <a:lnTo>
                  <a:pt x="203218" y="900056"/>
                </a:lnTo>
                <a:lnTo>
                  <a:pt x="267878" y="900056"/>
                </a:lnTo>
                <a:lnTo>
                  <a:pt x="326987" y="1192461"/>
                </a:lnTo>
                <a:lnTo>
                  <a:pt x="379320" y="900056"/>
                </a:lnTo>
                <a:lnTo>
                  <a:pt x="467975" y="900056"/>
                </a:lnTo>
                <a:lnTo>
                  <a:pt x="374380" y="1320399"/>
                </a:lnTo>
                <a:lnTo>
                  <a:pt x="288187" y="1320399"/>
                </a:lnTo>
                <a:close/>
                <a:moveTo>
                  <a:pt x="631155" y="1320399"/>
                </a:moveTo>
                <a:lnTo>
                  <a:pt x="631155" y="900056"/>
                </a:lnTo>
                <a:lnTo>
                  <a:pt x="866365" y="900056"/>
                </a:lnTo>
                <a:lnTo>
                  <a:pt x="866365" y="973789"/>
                </a:lnTo>
                <a:lnTo>
                  <a:pt x="713662" y="973789"/>
                </a:lnTo>
                <a:lnTo>
                  <a:pt x="713662" y="1070221"/>
                </a:lnTo>
                <a:lnTo>
                  <a:pt x="862052" y="1070221"/>
                </a:lnTo>
                <a:lnTo>
                  <a:pt x="862052" y="1143311"/>
                </a:lnTo>
                <a:lnTo>
                  <a:pt x="713662" y="1143311"/>
                </a:lnTo>
                <a:lnTo>
                  <a:pt x="713662" y="1246650"/>
                </a:lnTo>
                <a:lnTo>
                  <a:pt x="866365" y="1246650"/>
                </a:lnTo>
                <a:lnTo>
                  <a:pt x="866365" y="1320383"/>
                </a:lnTo>
                <a:lnTo>
                  <a:pt x="631155" y="1320383"/>
                </a:lnTo>
                <a:close/>
                <a:moveTo>
                  <a:pt x="1064612" y="1208865"/>
                </a:moveTo>
                <a:cubicBezTo>
                  <a:pt x="1087399" y="1234704"/>
                  <a:pt x="1123108" y="1253604"/>
                  <a:pt x="1163131" y="1253604"/>
                </a:cubicBezTo>
                <a:cubicBezTo>
                  <a:pt x="1200080" y="1253604"/>
                  <a:pt x="1219777" y="1232820"/>
                  <a:pt x="1219777" y="1206966"/>
                </a:cubicBezTo>
                <a:cubicBezTo>
                  <a:pt x="1219777" y="1174848"/>
                  <a:pt x="1190215" y="1160971"/>
                  <a:pt x="1152655" y="1144582"/>
                </a:cubicBezTo>
                <a:cubicBezTo>
                  <a:pt x="1100933" y="1123798"/>
                  <a:pt x="1036288" y="1098587"/>
                  <a:pt x="1036288" y="1015404"/>
                </a:cubicBezTo>
                <a:cubicBezTo>
                  <a:pt x="1036288" y="949237"/>
                  <a:pt x="1086771" y="893149"/>
                  <a:pt x="1171741" y="893149"/>
                </a:cubicBezTo>
                <a:cubicBezTo>
                  <a:pt x="1221612" y="893149"/>
                  <a:pt x="1264708" y="909537"/>
                  <a:pt x="1296121" y="939787"/>
                </a:cubicBezTo>
                <a:lnTo>
                  <a:pt x="1256710" y="1002814"/>
                </a:lnTo>
                <a:cubicBezTo>
                  <a:pt x="1232088" y="978875"/>
                  <a:pt x="1200676" y="967525"/>
                  <a:pt x="1169890" y="967525"/>
                </a:cubicBezTo>
                <a:cubicBezTo>
                  <a:pt x="1139105" y="967525"/>
                  <a:pt x="1120631" y="985170"/>
                  <a:pt x="1120631" y="1010365"/>
                </a:cubicBezTo>
                <a:cubicBezTo>
                  <a:pt x="1120631" y="1038731"/>
                  <a:pt x="1148954" y="1051949"/>
                  <a:pt x="1185902" y="1067709"/>
                </a:cubicBezTo>
                <a:cubicBezTo>
                  <a:pt x="1238848" y="1089137"/>
                  <a:pt x="1303508" y="1116875"/>
                  <a:pt x="1303508" y="1200043"/>
                </a:cubicBezTo>
                <a:cubicBezTo>
                  <a:pt x="1303508" y="1273776"/>
                  <a:pt x="1254248" y="1327965"/>
                  <a:pt x="1164354" y="1327965"/>
                </a:cubicBezTo>
                <a:cubicBezTo>
                  <a:pt x="1102172" y="1327965"/>
                  <a:pt x="1056598" y="1307181"/>
                  <a:pt x="1023977" y="1273776"/>
                </a:cubicBezTo>
                <a:lnTo>
                  <a:pt x="1064612" y="1208865"/>
                </a:lnTo>
                <a:close/>
                <a:moveTo>
                  <a:pt x="1543016" y="1320399"/>
                </a:moveTo>
                <a:lnTo>
                  <a:pt x="1543016" y="974417"/>
                </a:lnTo>
                <a:lnTo>
                  <a:pt x="1451271" y="974417"/>
                </a:lnTo>
                <a:lnTo>
                  <a:pt x="1451271" y="900056"/>
                </a:lnTo>
                <a:lnTo>
                  <a:pt x="1716640" y="900056"/>
                </a:lnTo>
                <a:lnTo>
                  <a:pt x="1716640" y="974417"/>
                </a:lnTo>
                <a:lnTo>
                  <a:pt x="1625507" y="974417"/>
                </a:lnTo>
                <a:lnTo>
                  <a:pt x="1625507" y="1320399"/>
                </a:lnTo>
                <a:lnTo>
                  <a:pt x="1543000" y="1320399"/>
                </a:lnTo>
                <a:close/>
                <a:moveTo>
                  <a:pt x="2331124" y="1320399"/>
                </a:moveTo>
                <a:lnTo>
                  <a:pt x="2268330" y="1167909"/>
                </a:lnTo>
                <a:lnTo>
                  <a:pt x="2223994" y="1167909"/>
                </a:lnTo>
                <a:lnTo>
                  <a:pt x="2223994" y="1320399"/>
                </a:lnTo>
                <a:lnTo>
                  <a:pt x="2141487" y="1320399"/>
                </a:lnTo>
                <a:lnTo>
                  <a:pt x="2141487" y="900056"/>
                </a:lnTo>
                <a:lnTo>
                  <a:pt x="2294802" y="900056"/>
                </a:lnTo>
                <a:cubicBezTo>
                  <a:pt x="2369923" y="900056"/>
                  <a:pt x="2419794" y="955516"/>
                  <a:pt x="2419794" y="1033033"/>
                </a:cubicBezTo>
                <a:cubicBezTo>
                  <a:pt x="2419794" y="1105510"/>
                  <a:pt x="2382234" y="1142055"/>
                  <a:pt x="2348359" y="1153404"/>
                </a:cubicBezTo>
                <a:lnTo>
                  <a:pt x="2422868" y="1320399"/>
                </a:lnTo>
                <a:lnTo>
                  <a:pt x="2331124" y="1320399"/>
                </a:lnTo>
                <a:close/>
                <a:moveTo>
                  <a:pt x="2282475" y="973789"/>
                </a:moveTo>
                <a:lnTo>
                  <a:pt x="2223979" y="973789"/>
                </a:lnTo>
                <a:lnTo>
                  <a:pt x="2223979" y="1094788"/>
                </a:lnTo>
                <a:lnTo>
                  <a:pt x="2282475" y="1094788"/>
                </a:lnTo>
                <a:cubicBezTo>
                  <a:pt x="2314500" y="1094788"/>
                  <a:pt x="2335421" y="1070221"/>
                  <a:pt x="2335421" y="1034289"/>
                </a:cubicBezTo>
                <a:cubicBezTo>
                  <a:pt x="2335421" y="997116"/>
                  <a:pt x="2314484" y="973789"/>
                  <a:pt x="2282475" y="973789"/>
                </a:cubicBezTo>
                <a:close/>
                <a:moveTo>
                  <a:pt x="2603879" y="1320399"/>
                </a:moveTo>
                <a:lnTo>
                  <a:pt x="2603879" y="900056"/>
                </a:lnTo>
                <a:lnTo>
                  <a:pt x="2839090" y="900056"/>
                </a:lnTo>
                <a:lnTo>
                  <a:pt x="2839090" y="973789"/>
                </a:lnTo>
                <a:lnTo>
                  <a:pt x="2686386" y="973789"/>
                </a:lnTo>
                <a:lnTo>
                  <a:pt x="2686386" y="1070221"/>
                </a:lnTo>
                <a:lnTo>
                  <a:pt x="2834777" y="1070221"/>
                </a:lnTo>
                <a:lnTo>
                  <a:pt x="2834777" y="1143311"/>
                </a:lnTo>
                <a:lnTo>
                  <a:pt x="2686386" y="1143311"/>
                </a:lnTo>
                <a:lnTo>
                  <a:pt x="2686386" y="1246650"/>
                </a:lnTo>
                <a:lnTo>
                  <a:pt x="2839090" y="1246650"/>
                </a:lnTo>
                <a:lnTo>
                  <a:pt x="2839090" y="1320383"/>
                </a:lnTo>
                <a:lnTo>
                  <a:pt x="2603879" y="1320383"/>
                </a:lnTo>
                <a:close/>
                <a:moveTo>
                  <a:pt x="3180191" y="893133"/>
                </a:moveTo>
                <a:cubicBezTo>
                  <a:pt x="3251610" y="893133"/>
                  <a:pt x="3294707" y="936616"/>
                  <a:pt x="3316882" y="988922"/>
                </a:cubicBezTo>
                <a:lnTo>
                  <a:pt x="3249760" y="1020443"/>
                </a:lnTo>
                <a:cubicBezTo>
                  <a:pt x="3236837" y="990821"/>
                  <a:pt x="3214050" y="968137"/>
                  <a:pt x="3180191" y="968137"/>
                </a:cubicBezTo>
                <a:cubicBezTo>
                  <a:pt x="3127857" y="968137"/>
                  <a:pt x="3091520" y="1020443"/>
                  <a:pt x="3091520" y="1110565"/>
                </a:cubicBezTo>
                <a:cubicBezTo>
                  <a:pt x="3091520" y="1200686"/>
                  <a:pt x="3127842" y="1252976"/>
                  <a:pt x="3180191" y="1252976"/>
                </a:cubicBezTo>
                <a:cubicBezTo>
                  <a:pt x="3207902" y="1252976"/>
                  <a:pt x="3230062" y="1241627"/>
                  <a:pt x="3242985" y="1227781"/>
                </a:cubicBezTo>
                <a:lnTo>
                  <a:pt x="3242985" y="1163514"/>
                </a:lnTo>
                <a:lnTo>
                  <a:pt x="3165402" y="1163514"/>
                </a:lnTo>
                <a:lnTo>
                  <a:pt x="3165402" y="1090409"/>
                </a:lnTo>
                <a:lnTo>
                  <a:pt x="3320568" y="1090409"/>
                </a:lnTo>
                <a:lnTo>
                  <a:pt x="3320568" y="1261186"/>
                </a:lnTo>
                <a:cubicBezTo>
                  <a:pt x="3286081" y="1302770"/>
                  <a:pt x="3240522" y="1327981"/>
                  <a:pt x="3180191" y="1327981"/>
                </a:cubicBezTo>
                <a:cubicBezTo>
                  <a:pt x="3076135" y="1327981"/>
                  <a:pt x="3006551" y="1241014"/>
                  <a:pt x="3006551" y="1110580"/>
                </a:cubicBezTo>
                <a:cubicBezTo>
                  <a:pt x="3006551" y="979487"/>
                  <a:pt x="3076135" y="893149"/>
                  <a:pt x="3180191" y="893149"/>
                </a:cubicBezTo>
                <a:close/>
                <a:moveTo>
                  <a:pt x="3507130" y="1320399"/>
                </a:moveTo>
                <a:lnTo>
                  <a:pt x="3507130" y="900056"/>
                </a:lnTo>
                <a:lnTo>
                  <a:pt x="3589637" y="900056"/>
                </a:lnTo>
                <a:lnTo>
                  <a:pt x="3589637" y="1320399"/>
                </a:lnTo>
                <a:lnTo>
                  <a:pt x="3507130" y="1320399"/>
                </a:lnTo>
                <a:close/>
                <a:moveTo>
                  <a:pt x="3939976" y="893133"/>
                </a:moveTo>
                <a:cubicBezTo>
                  <a:pt x="4047732" y="893133"/>
                  <a:pt x="4111765" y="985766"/>
                  <a:pt x="4111765" y="1110565"/>
                </a:cubicBezTo>
                <a:cubicBezTo>
                  <a:pt x="4111765" y="1235363"/>
                  <a:pt x="4047732" y="1327965"/>
                  <a:pt x="3939976" y="1327965"/>
                </a:cubicBezTo>
                <a:cubicBezTo>
                  <a:pt x="3832831" y="1327965"/>
                  <a:pt x="3768798" y="1235960"/>
                  <a:pt x="3768798" y="1110565"/>
                </a:cubicBezTo>
                <a:cubicBezTo>
                  <a:pt x="3768798" y="985170"/>
                  <a:pt x="3832831" y="893133"/>
                  <a:pt x="3939976" y="893133"/>
                </a:cubicBezTo>
                <a:close/>
                <a:moveTo>
                  <a:pt x="3939976" y="968122"/>
                </a:moveTo>
                <a:cubicBezTo>
                  <a:pt x="3883941" y="968122"/>
                  <a:pt x="3853767" y="1029249"/>
                  <a:pt x="3853767" y="1110549"/>
                </a:cubicBezTo>
                <a:cubicBezTo>
                  <a:pt x="3853767" y="1190561"/>
                  <a:pt x="3883941" y="1252960"/>
                  <a:pt x="3939976" y="1252960"/>
                </a:cubicBezTo>
                <a:cubicBezTo>
                  <a:pt x="3996622" y="1252960"/>
                  <a:pt x="4027407" y="1190561"/>
                  <a:pt x="4027407" y="1110549"/>
                </a:cubicBezTo>
                <a:cubicBezTo>
                  <a:pt x="4027407" y="1029234"/>
                  <a:pt x="3996622" y="968122"/>
                  <a:pt x="3939976" y="968122"/>
                </a:cubicBezTo>
                <a:close/>
                <a:moveTo>
                  <a:pt x="4513825" y="1320399"/>
                </a:moveTo>
                <a:lnTo>
                  <a:pt x="4373433" y="1052577"/>
                </a:lnTo>
                <a:lnTo>
                  <a:pt x="4373433" y="1320399"/>
                </a:lnTo>
                <a:lnTo>
                  <a:pt x="4291537" y="1320399"/>
                </a:lnTo>
                <a:lnTo>
                  <a:pt x="4291537" y="900056"/>
                </a:lnTo>
                <a:lnTo>
                  <a:pt x="4375267" y="900056"/>
                </a:lnTo>
                <a:lnTo>
                  <a:pt x="4510109" y="1157188"/>
                </a:lnTo>
                <a:lnTo>
                  <a:pt x="4510109" y="900056"/>
                </a:lnTo>
                <a:lnTo>
                  <a:pt x="4592616" y="900056"/>
                </a:lnTo>
                <a:lnTo>
                  <a:pt x="4592616" y="1320399"/>
                </a:lnTo>
                <a:lnTo>
                  <a:pt x="4513810" y="1320399"/>
                </a:lnTo>
                <a:close/>
                <a:moveTo>
                  <a:pt x="5008226" y="1320399"/>
                </a:moveTo>
                <a:lnTo>
                  <a:pt x="4989140" y="1245410"/>
                </a:lnTo>
                <a:lnTo>
                  <a:pt x="4854911" y="1245410"/>
                </a:lnTo>
                <a:lnTo>
                  <a:pt x="4835824" y="1320399"/>
                </a:lnTo>
                <a:lnTo>
                  <a:pt x="4750228" y="1320399"/>
                </a:lnTo>
                <a:lnTo>
                  <a:pt x="4872146" y="900056"/>
                </a:lnTo>
                <a:lnTo>
                  <a:pt x="4971889" y="900056"/>
                </a:lnTo>
                <a:lnTo>
                  <a:pt x="5093807" y="1320399"/>
                </a:lnTo>
                <a:lnTo>
                  <a:pt x="5008210" y="1320399"/>
                </a:lnTo>
                <a:close/>
                <a:moveTo>
                  <a:pt x="4922033" y="975045"/>
                </a:moveTo>
                <a:lnTo>
                  <a:pt x="4871534" y="1171661"/>
                </a:lnTo>
                <a:lnTo>
                  <a:pt x="4972516" y="1171661"/>
                </a:lnTo>
                <a:lnTo>
                  <a:pt x="4922033" y="975045"/>
                </a:lnTo>
                <a:close/>
                <a:moveTo>
                  <a:pt x="5252030" y="1320399"/>
                </a:moveTo>
                <a:lnTo>
                  <a:pt x="5252030" y="900056"/>
                </a:lnTo>
                <a:lnTo>
                  <a:pt x="5334538" y="900056"/>
                </a:lnTo>
                <a:lnTo>
                  <a:pt x="5334538" y="1246038"/>
                </a:lnTo>
                <a:lnTo>
                  <a:pt x="5472453" y="1246038"/>
                </a:lnTo>
                <a:lnTo>
                  <a:pt x="5472453" y="1320399"/>
                </a:lnTo>
                <a:lnTo>
                  <a:pt x="5252030" y="1320399"/>
                </a:lnTo>
                <a:close/>
                <a:moveTo>
                  <a:pt x="72988" y="2309210"/>
                </a:moveTo>
                <a:lnTo>
                  <a:pt x="72988" y="1483861"/>
                </a:lnTo>
                <a:lnTo>
                  <a:pt x="377093" y="1483861"/>
                </a:lnTo>
                <a:cubicBezTo>
                  <a:pt x="546452" y="1483861"/>
                  <a:pt x="631766" y="1606368"/>
                  <a:pt x="631766" y="1747429"/>
                </a:cubicBezTo>
                <a:cubicBezTo>
                  <a:pt x="631766" y="1888491"/>
                  <a:pt x="546467" y="2009757"/>
                  <a:pt x="377093" y="2009757"/>
                </a:cubicBezTo>
                <a:lnTo>
                  <a:pt x="238630" y="2009757"/>
                </a:lnTo>
                <a:lnTo>
                  <a:pt x="238630" y="2309210"/>
                </a:lnTo>
                <a:lnTo>
                  <a:pt x="72988" y="2309210"/>
                </a:lnTo>
                <a:close/>
                <a:moveTo>
                  <a:pt x="357317" y="1628643"/>
                </a:moveTo>
                <a:lnTo>
                  <a:pt x="238645" y="1628643"/>
                </a:lnTo>
                <a:lnTo>
                  <a:pt x="238645" y="1866231"/>
                </a:lnTo>
                <a:lnTo>
                  <a:pt x="357317" y="1866231"/>
                </a:lnTo>
                <a:cubicBezTo>
                  <a:pt x="420378" y="1866231"/>
                  <a:pt x="462408" y="1817975"/>
                  <a:pt x="462408" y="1747445"/>
                </a:cubicBezTo>
                <a:cubicBezTo>
                  <a:pt x="462408" y="1675674"/>
                  <a:pt x="420378" y="1628659"/>
                  <a:pt x="357317" y="1628659"/>
                </a:cubicBezTo>
                <a:close/>
                <a:moveTo>
                  <a:pt x="1139795" y="2309210"/>
                </a:moveTo>
                <a:lnTo>
                  <a:pt x="1139795" y="1957781"/>
                </a:lnTo>
                <a:lnTo>
                  <a:pt x="866585" y="1957781"/>
                </a:lnTo>
                <a:lnTo>
                  <a:pt x="866585" y="2309210"/>
                </a:lnTo>
                <a:lnTo>
                  <a:pt x="700943" y="2309210"/>
                </a:lnTo>
                <a:lnTo>
                  <a:pt x="700943" y="1483861"/>
                </a:lnTo>
                <a:lnTo>
                  <a:pt x="866585" y="1483861"/>
                </a:lnTo>
                <a:lnTo>
                  <a:pt x="866585" y="1811775"/>
                </a:lnTo>
                <a:lnTo>
                  <a:pt x="1139795" y="1811775"/>
                </a:lnTo>
                <a:lnTo>
                  <a:pt x="1139795" y="1483861"/>
                </a:lnTo>
                <a:lnTo>
                  <a:pt x="1306691" y="1483861"/>
                </a:lnTo>
                <a:lnTo>
                  <a:pt x="1306691" y="2309210"/>
                </a:lnTo>
                <a:lnTo>
                  <a:pt x="1139795" y="2309210"/>
                </a:lnTo>
                <a:close/>
                <a:moveTo>
                  <a:pt x="1678703" y="2090193"/>
                </a:moveTo>
                <a:cubicBezTo>
                  <a:pt x="1724450" y="2140913"/>
                  <a:pt x="1796136" y="2178054"/>
                  <a:pt x="1876495" y="2178054"/>
                </a:cubicBezTo>
                <a:cubicBezTo>
                  <a:pt x="1950659" y="2178054"/>
                  <a:pt x="1990226" y="2137208"/>
                  <a:pt x="1990226" y="2086488"/>
                </a:cubicBezTo>
                <a:cubicBezTo>
                  <a:pt x="1990226" y="2023367"/>
                  <a:pt x="1930883" y="1996147"/>
                  <a:pt x="1855480" y="1963966"/>
                </a:cubicBezTo>
                <a:cubicBezTo>
                  <a:pt x="1751644" y="1923136"/>
                  <a:pt x="1621837" y="1873640"/>
                  <a:pt x="1621837" y="1710304"/>
                </a:cubicBezTo>
                <a:cubicBezTo>
                  <a:pt x="1621837" y="1580388"/>
                  <a:pt x="1723211" y="1470251"/>
                  <a:pt x="1893809" y="1470251"/>
                </a:cubicBezTo>
                <a:cubicBezTo>
                  <a:pt x="1993943" y="1470251"/>
                  <a:pt x="2080481" y="1502416"/>
                  <a:pt x="2143526" y="1561817"/>
                </a:cubicBezTo>
                <a:lnTo>
                  <a:pt x="2064406" y="1685564"/>
                </a:lnTo>
                <a:cubicBezTo>
                  <a:pt x="2014958" y="1638533"/>
                  <a:pt x="1951913" y="1616273"/>
                  <a:pt x="1890107" y="1616273"/>
                </a:cubicBezTo>
                <a:cubicBezTo>
                  <a:pt x="1828302" y="1616273"/>
                  <a:pt x="1791212" y="1650918"/>
                  <a:pt x="1791212" y="1700398"/>
                </a:cubicBezTo>
                <a:cubicBezTo>
                  <a:pt x="1791212" y="1756094"/>
                  <a:pt x="1848078" y="1782074"/>
                  <a:pt x="1922241" y="1813015"/>
                </a:cubicBezTo>
                <a:cubicBezTo>
                  <a:pt x="2028555" y="1855085"/>
                  <a:pt x="2158362" y="1909526"/>
                  <a:pt x="2158362" y="2072878"/>
                </a:cubicBezTo>
                <a:cubicBezTo>
                  <a:pt x="2158362" y="2217660"/>
                  <a:pt x="2059466" y="2324076"/>
                  <a:pt x="1878973" y="2324076"/>
                </a:cubicBezTo>
                <a:cubicBezTo>
                  <a:pt x="1754122" y="2324076"/>
                  <a:pt x="1662628" y="2283230"/>
                  <a:pt x="1597106" y="2217660"/>
                </a:cubicBezTo>
                <a:lnTo>
                  <a:pt x="1678703" y="2090209"/>
                </a:lnTo>
                <a:close/>
                <a:moveTo>
                  <a:pt x="2234941" y="1483861"/>
                </a:moveTo>
                <a:lnTo>
                  <a:pt x="2401837" y="1483861"/>
                </a:lnTo>
                <a:lnTo>
                  <a:pt x="2401837" y="2025832"/>
                </a:lnTo>
                <a:cubicBezTo>
                  <a:pt x="2401837" y="2123598"/>
                  <a:pt x="2448823" y="2178039"/>
                  <a:pt x="2536584" y="2178039"/>
                </a:cubicBezTo>
                <a:cubicBezTo>
                  <a:pt x="2624345" y="2178039"/>
                  <a:pt x="2671331" y="2123583"/>
                  <a:pt x="2671331" y="2025832"/>
                </a:cubicBezTo>
                <a:lnTo>
                  <a:pt x="2671331" y="1483861"/>
                </a:lnTo>
                <a:lnTo>
                  <a:pt x="2838227" y="1483861"/>
                </a:lnTo>
                <a:lnTo>
                  <a:pt x="2838227" y="2024607"/>
                </a:lnTo>
                <a:cubicBezTo>
                  <a:pt x="2838227" y="2215164"/>
                  <a:pt x="2723256" y="2324061"/>
                  <a:pt x="2536600" y="2324061"/>
                </a:cubicBezTo>
                <a:cubicBezTo>
                  <a:pt x="2349943" y="2324061"/>
                  <a:pt x="2234957" y="2215149"/>
                  <a:pt x="2234957" y="2024607"/>
                </a:cubicBezTo>
                <a:lnTo>
                  <a:pt x="2234957" y="1483861"/>
                </a:lnTo>
                <a:close/>
                <a:moveTo>
                  <a:pt x="3553928" y="2309210"/>
                </a:moveTo>
                <a:lnTo>
                  <a:pt x="3553928" y="1742469"/>
                </a:lnTo>
                <a:lnTo>
                  <a:pt x="3368494" y="2309210"/>
                </a:lnTo>
                <a:lnTo>
                  <a:pt x="3300509" y="2309210"/>
                </a:lnTo>
                <a:lnTo>
                  <a:pt x="3117538" y="1742469"/>
                </a:lnTo>
                <a:lnTo>
                  <a:pt x="3117538" y="2309210"/>
                </a:lnTo>
                <a:lnTo>
                  <a:pt x="2953119" y="2309210"/>
                </a:lnTo>
                <a:lnTo>
                  <a:pt x="2953119" y="1483861"/>
                </a:lnTo>
                <a:lnTo>
                  <a:pt x="3175643" y="1483861"/>
                </a:lnTo>
                <a:lnTo>
                  <a:pt x="3335106" y="1978816"/>
                </a:lnTo>
                <a:lnTo>
                  <a:pt x="3495823" y="1483861"/>
                </a:lnTo>
                <a:lnTo>
                  <a:pt x="3717107" y="1483861"/>
                </a:lnTo>
                <a:lnTo>
                  <a:pt x="3717107" y="2309210"/>
                </a:lnTo>
                <a:lnTo>
                  <a:pt x="3553928" y="2309210"/>
                </a:lnTo>
                <a:close/>
                <a:moveTo>
                  <a:pt x="4431569" y="2309210"/>
                </a:moveTo>
                <a:lnTo>
                  <a:pt x="4431569" y="1742469"/>
                </a:lnTo>
                <a:lnTo>
                  <a:pt x="4246136" y="2309210"/>
                </a:lnTo>
                <a:lnTo>
                  <a:pt x="4178150" y="2309210"/>
                </a:lnTo>
                <a:lnTo>
                  <a:pt x="3995179" y="1742469"/>
                </a:lnTo>
                <a:lnTo>
                  <a:pt x="3995179" y="2309210"/>
                </a:lnTo>
                <a:lnTo>
                  <a:pt x="3830761" y="2309210"/>
                </a:lnTo>
                <a:lnTo>
                  <a:pt x="3830761" y="1483861"/>
                </a:lnTo>
                <a:lnTo>
                  <a:pt x="4053284" y="1483861"/>
                </a:lnTo>
                <a:lnTo>
                  <a:pt x="4212747" y="1978816"/>
                </a:lnTo>
                <a:lnTo>
                  <a:pt x="4373464" y="1483861"/>
                </a:lnTo>
                <a:lnTo>
                  <a:pt x="4594749" y="1483861"/>
                </a:lnTo>
                <a:lnTo>
                  <a:pt x="4594749" y="2309210"/>
                </a:lnTo>
                <a:lnTo>
                  <a:pt x="4431569" y="2309210"/>
                </a:lnTo>
                <a:close/>
                <a:moveTo>
                  <a:pt x="4708402" y="2309210"/>
                </a:moveTo>
                <a:lnTo>
                  <a:pt x="4708402" y="1483861"/>
                </a:lnTo>
                <a:lnTo>
                  <a:pt x="4874044" y="1483861"/>
                </a:lnTo>
                <a:lnTo>
                  <a:pt x="4874044" y="2309210"/>
                </a:lnTo>
                <a:lnTo>
                  <a:pt x="4708402" y="2309210"/>
                </a:lnTo>
                <a:close/>
                <a:moveTo>
                  <a:pt x="5126223" y="2309210"/>
                </a:moveTo>
                <a:lnTo>
                  <a:pt x="5126223" y="1629867"/>
                </a:lnTo>
                <a:lnTo>
                  <a:pt x="4942028" y="1629867"/>
                </a:lnTo>
                <a:lnTo>
                  <a:pt x="4942028" y="1483861"/>
                </a:lnTo>
                <a:lnTo>
                  <a:pt x="5474852" y="1483861"/>
                </a:lnTo>
                <a:lnTo>
                  <a:pt x="5474852" y="1629867"/>
                </a:lnTo>
                <a:lnTo>
                  <a:pt x="5291881" y="1629867"/>
                </a:lnTo>
                <a:lnTo>
                  <a:pt x="5291881" y="2309210"/>
                </a:lnTo>
                <a:lnTo>
                  <a:pt x="5126223" y="2309210"/>
                </a:lnTo>
                <a:close/>
                <a:moveTo>
                  <a:pt x="162207" y="2690026"/>
                </a:moveTo>
                <a:lnTo>
                  <a:pt x="152625" y="2653199"/>
                </a:lnTo>
                <a:lnTo>
                  <a:pt x="85220" y="2653199"/>
                </a:lnTo>
                <a:lnTo>
                  <a:pt x="75638" y="2690026"/>
                </a:lnTo>
                <a:lnTo>
                  <a:pt x="32667" y="2690026"/>
                </a:lnTo>
                <a:lnTo>
                  <a:pt x="93877" y="2483614"/>
                </a:lnTo>
                <a:lnTo>
                  <a:pt x="143968" y="2483614"/>
                </a:lnTo>
                <a:lnTo>
                  <a:pt x="205194" y="2690026"/>
                </a:lnTo>
                <a:lnTo>
                  <a:pt x="162207" y="2690026"/>
                </a:lnTo>
                <a:close/>
                <a:moveTo>
                  <a:pt x="118923" y="2520426"/>
                </a:moveTo>
                <a:lnTo>
                  <a:pt x="93564" y="2616984"/>
                </a:lnTo>
                <a:lnTo>
                  <a:pt x="144266" y="2616984"/>
                </a:lnTo>
                <a:lnTo>
                  <a:pt x="118907" y="2520426"/>
                </a:lnTo>
                <a:close/>
                <a:moveTo>
                  <a:pt x="279342" y="2586969"/>
                </a:moveTo>
                <a:cubicBezTo>
                  <a:pt x="279342" y="2524460"/>
                  <a:pt x="313044" y="2480192"/>
                  <a:pt x="365911" y="2480192"/>
                </a:cubicBezTo>
                <a:cubicBezTo>
                  <a:pt x="406106" y="2480192"/>
                  <a:pt x="424973" y="2505874"/>
                  <a:pt x="435480" y="2529703"/>
                </a:cubicBezTo>
                <a:lnTo>
                  <a:pt x="401166" y="2544868"/>
                </a:lnTo>
                <a:cubicBezTo>
                  <a:pt x="394971" y="2528463"/>
                  <a:pt x="382927" y="2517019"/>
                  <a:pt x="365911" y="2517019"/>
                </a:cubicBezTo>
                <a:cubicBezTo>
                  <a:pt x="338702" y="2517019"/>
                  <a:pt x="322015" y="2546422"/>
                  <a:pt x="322015" y="2586969"/>
                </a:cubicBezTo>
                <a:cubicBezTo>
                  <a:pt x="322015" y="2627517"/>
                  <a:pt x="338702" y="2656903"/>
                  <a:pt x="365911" y="2656903"/>
                </a:cubicBezTo>
                <a:cubicBezTo>
                  <a:pt x="383539" y="2656903"/>
                  <a:pt x="395599" y="2643906"/>
                  <a:pt x="401464" y="2626889"/>
                </a:cubicBezTo>
                <a:lnTo>
                  <a:pt x="435778" y="2641739"/>
                </a:lnTo>
                <a:cubicBezTo>
                  <a:pt x="425569" y="2666495"/>
                  <a:pt x="406702" y="2693731"/>
                  <a:pt x="365896" y="2693731"/>
                </a:cubicBezTo>
                <a:cubicBezTo>
                  <a:pt x="313029" y="2693731"/>
                  <a:pt x="279326" y="2649478"/>
                  <a:pt x="279326" y="2586969"/>
                </a:cubicBezTo>
                <a:close/>
                <a:moveTo>
                  <a:pt x="535944" y="2690011"/>
                </a:moveTo>
                <a:lnTo>
                  <a:pt x="535944" y="2675160"/>
                </a:lnTo>
                <a:cubicBezTo>
                  <a:pt x="527601" y="2686918"/>
                  <a:pt x="511824" y="2693731"/>
                  <a:pt x="496674" y="2693731"/>
                </a:cubicBezTo>
                <a:cubicBezTo>
                  <a:pt x="473182" y="2693731"/>
                  <a:pt x="450614" y="2676102"/>
                  <a:pt x="450614" y="2644220"/>
                </a:cubicBezTo>
                <a:cubicBezTo>
                  <a:pt x="450614" y="2611411"/>
                  <a:pt x="473182" y="2595949"/>
                  <a:pt x="496674" y="2595949"/>
                </a:cubicBezTo>
                <a:cubicBezTo>
                  <a:pt x="512138" y="2595949"/>
                  <a:pt x="527899" y="2601835"/>
                  <a:pt x="535944" y="2613593"/>
                </a:cubicBezTo>
                <a:lnTo>
                  <a:pt x="535944" y="2593782"/>
                </a:lnTo>
                <a:cubicBezTo>
                  <a:pt x="535944" y="2577692"/>
                  <a:pt x="526048" y="2567786"/>
                  <a:pt x="508437" y="2567786"/>
                </a:cubicBezTo>
                <a:cubicBezTo>
                  <a:pt x="495451" y="2567786"/>
                  <a:pt x="482764" y="2573045"/>
                  <a:pt x="471645" y="2583877"/>
                </a:cubicBezTo>
                <a:lnTo>
                  <a:pt x="457734" y="2558493"/>
                </a:lnTo>
                <a:cubicBezTo>
                  <a:pt x="473495" y="2543329"/>
                  <a:pt x="496079" y="2536830"/>
                  <a:pt x="515243" y="2536830"/>
                </a:cubicBezTo>
                <a:cubicBezTo>
                  <a:pt x="547706" y="2536830"/>
                  <a:pt x="573363" y="2551382"/>
                  <a:pt x="573363" y="2589748"/>
                </a:cubicBezTo>
                <a:lnTo>
                  <a:pt x="573363" y="2690026"/>
                </a:lnTo>
                <a:lnTo>
                  <a:pt x="535960" y="2690026"/>
                </a:lnTo>
                <a:close/>
                <a:moveTo>
                  <a:pt x="535944" y="2635240"/>
                </a:moveTo>
                <a:cubicBezTo>
                  <a:pt x="531004" y="2626261"/>
                  <a:pt x="521108" y="2620689"/>
                  <a:pt x="510899" y="2620689"/>
                </a:cubicBezTo>
                <a:cubicBezTo>
                  <a:pt x="496988" y="2620689"/>
                  <a:pt x="487704" y="2630594"/>
                  <a:pt x="487704" y="2644832"/>
                </a:cubicBezTo>
                <a:cubicBezTo>
                  <a:pt x="487704" y="2659070"/>
                  <a:pt x="496988" y="2668661"/>
                  <a:pt x="510899" y="2668661"/>
                </a:cubicBezTo>
                <a:cubicBezTo>
                  <a:pt x="521093" y="2668661"/>
                  <a:pt x="530988" y="2663716"/>
                  <a:pt x="535944" y="2654423"/>
                </a:cubicBezTo>
                <a:lnTo>
                  <a:pt x="535944" y="2635240"/>
                </a:lnTo>
                <a:close/>
                <a:moveTo>
                  <a:pt x="611049" y="2646386"/>
                </a:moveTo>
                <a:cubicBezTo>
                  <a:pt x="620333" y="2656291"/>
                  <a:pt x="637020" y="2664642"/>
                  <a:pt x="652169" y="2664642"/>
                </a:cubicBezTo>
                <a:cubicBezTo>
                  <a:pt x="666394" y="2664642"/>
                  <a:pt x="674125" y="2658756"/>
                  <a:pt x="674125" y="2649164"/>
                </a:cubicBezTo>
                <a:cubicBezTo>
                  <a:pt x="674125" y="2638961"/>
                  <a:pt x="662693" y="2634612"/>
                  <a:pt x="648468" y="2629982"/>
                </a:cubicBezTo>
                <a:cubicBezTo>
                  <a:pt x="627438" y="2623153"/>
                  <a:pt x="600228" y="2615131"/>
                  <a:pt x="600228" y="2581695"/>
                </a:cubicBezTo>
                <a:cubicBezTo>
                  <a:pt x="600228" y="2557567"/>
                  <a:pt x="619706" y="2536830"/>
                  <a:pt x="654647" y="2536830"/>
                </a:cubicBezTo>
                <a:cubicBezTo>
                  <a:pt x="675976" y="2536830"/>
                  <a:pt x="693603" y="2544569"/>
                  <a:pt x="706589" y="2556029"/>
                </a:cubicBezTo>
                <a:lnTo>
                  <a:pt x="691753" y="2581098"/>
                </a:lnTo>
                <a:cubicBezTo>
                  <a:pt x="684335" y="2572747"/>
                  <a:pt x="670424" y="2565636"/>
                  <a:pt x="655275" y="2565636"/>
                </a:cubicBezTo>
                <a:cubicBezTo>
                  <a:pt x="643528" y="2565636"/>
                  <a:pt x="635483" y="2571193"/>
                  <a:pt x="635483" y="2579560"/>
                </a:cubicBezTo>
                <a:cubicBezTo>
                  <a:pt x="635483" y="2588539"/>
                  <a:pt x="645677" y="2592872"/>
                  <a:pt x="659603" y="2597204"/>
                </a:cubicBezTo>
                <a:cubicBezTo>
                  <a:pt x="681245" y="2604017"/>
                  <a:pt x="709694" y="2612981"/>
                  <a:pt x="709694" y="2647328"/>
                </a:cubicBezTo>
                <a:cubicBezTo>
                  <a:pt x="709694" y="2674250"/>
                  <a:pt x="687754" y="2693746"/>
                  <a:pt x="652812" y="2693746"/>
                </a:cubicBezTo>
                <a:cubicBezTo>
                  <a:pt x="628692" y="2693746"/>
                  <a:pt x="607991" y="2685693"/>
                  <a:pt x="595304" y="2672397"/>
                </a:cubicBezTo>
                <a:lnTo>
                  <a:pt x="611065" y="2646417"/>
                </a:lnTo>
                <a:close/>
                <a:moveTo>
                  <a:pt x="793142" y="2536830"/>
                </a:moveTo>
                <a:cubicBezTo>
                  <a:pt x="834263" y="2536830"/>
                  <a:pt x="857457" y="2570251"/>
                  <a:pt x="857457" y="2616685"/>
                </a:cubicBezTo>
                <a:lnTo>
                  <a:pt x="857457" y="2627203"/>
                </a:lnTo>
                <a:lnTo>
                  <a:pt x="763768" y="2627203"/>
                </a:lnTo>
                <a:cubicBezTo>
                  <a:pt x="765321" y="2647626"/>
                  <a:pt x="777381" y="2663716"/>
                  <a:pt x="799949" y="2663716"/>
                </a:cubicBezTo>
                <a:cubicBezTo>
                  <a:pt x="811381" y="2663716"/>
                  <a:pt x="824069" y="2658458"/>
                  <a:pt x="832412" y="2649164"/>
                </a:cubicBezTo>
                <a:lnTo>
                  <a:pt x="849412" y="2671455"/>
                </a:lnTo>
                <a:cubicBezTo>
                  <a:pt x="836113" y="2686007"/>
                  <a:pt x="816023" y="2693731"/>
                  <a:pt x="795918" y="2693731"/>
                </a:cubicBezTo>
                <a:cubicBezTo>
                  <a:pt x="753872" y="2693731"/>
                  <a:pt x="726349" y="2662162"/>
                  <a:pt x="726349" y="2615131"/>
                </a:cubicBezTo>
                <a:cubicBezTo>
                  <a:pt x="726349" y="2571789"/>
                  <a:pt x="751708" y="2536830"/>
                  <a:pt x="793127" y="2536830"/>
                </a:cubicBezTo>
                <a:close/>
                <a:moveTo>
                  <a:pt x="763768" y="2601835"/>
                </a:moveTo>
                <a:lnTo>
                  <a:pt x="821591" y="2601835"/>
                </a:lnTo>
                <a:cubicBezTo>
                  <a:pt x="820979" y="2586357"/>
                  <a:pt x="814173" y="2566845"/>
                  <a:pt x="792531" y="2566845"/>
                </a:cubicBezTo>
                <a:cubicBezTo>
                  <a:pt x="771814" y="2566845"/>
                  <a:pt x="764396" y="2586341"/>
                  <a:pt x="763784" y="2601835"/>
                </a:cubicBezTo>
                <a:close/>
                <a:moveTo>
                  <a:pt x="874740" y="2630923"/>
                </a:moveTo>
                <a:lnTo>
                  <a:pt x="874740" y="2599355"/>
                </a:lnTo>
                <a:lnTo>
                  <a:pt x="939667" y="2599355"/>
                </a:lnTo>
                <a:lnTo>
                  <a:pt x="939667" y="2630923"/>
                </a:lnTo>
                <a:lnTo>
                  <a:pt x="874740" y="2630923"/>
                </a:lnTo>
                <a:close/>
                <a:moveTo>
                  <a:pt x="967174" y="2690042"/>
                </a:moveTo>
                <a:lnTo>
                  <a:pt x="967174" y="2483630"/>
                </a:lnTo>
                <a:lnTo>
                  <a:pt x="1052504" y="2483630"/>
                </a:lnTo>
                <a:cubicBezTo>
                  <a:pt x="1089296" y="2483630"/>
                  <a:pt x="1106924" y="2508087"/>
                  <a:pt x="1106924" y="2536249"/>
                </a:cubicBezTo>
                <a:cubicBezTo>
                  <a:pt x="1106924" y="2562245"/>
                  <a:pt x="1092700" y="2578963"/>
                  <a:pt x="1073833" y="2583594"/>
                </a:cubicBezTo>
                <a:cubicBezTo>
                  <a:pt x="1094864" y="2587016"/>
                  <a:pt x="1110327" y="2608680"/>
                  <a:pt x="1110327" y="2634346"/>
                </a:cubicBezTo>
                <a:cubicBezTo>
                  <a:pt x="1110327" y="2665600"/>
                  <a:pt x="1092700" y="2690057"/>
                  <a:pt x="1055296" y="2690057"/>
                </a:cubicBezTo>
                <a:lnTo>
                  <a:pt x="967174" y="2690057"/>
                </a:lnTo>
                <a:close/>
                <a:moveTo>
                  <a:pt x="1008608" y="2567488"/>
                </a:moveTo>
                <a:lnTo>
                  <a:pt x="1042624" y="2567488"/>
                </a:lnTo>
                <a:cubicBezTo>
                  <a:pt x="1057460" y="2567488"/>
                  <a:pt x="1064565" y="2557285"/>
                  <a:pt x="1064565" y="2543345"/>
                </a:cubicBezTo>
                <a:cubicBezTo>
                  <a:pt x="1064565" y="2529405"/>
                  <a:pt x="1057460" y="2518888"/>
                  <a:pt x="1042624" y="2518888"/>
                </a:cubicBezTo>
                <a:lnTo>
                  <a:pt x="1008608" y="2518888"/>
                </a:lnTo>
                <a:lnTo>
                  <a:pt x="1008608" y="2567488"/>
                </a:lnTo>
                <a:close/>
                <a:moveTo>
                  <a:pt x="1008608" y="2654769"/>
                </a:moveTo>
                <a:lnTo>
                  <a:pt x="1044161" y="2654769"/>
                </a:lnTo>
                <a:cubicBezTo>
                  <a:pt x="1059625" y="2654769"/>
                  <a:pt x="1067968" y="2644863"/>
                  <a:pt x="1067968" y="2628773"/>
                </a:cubicBezTo>
                <a:cubicBezTo>
                  <a:pt x="1067968" y="2614535"/>
                  <a:pt x="1059938" y="2602777"/>
                  <a:pt x="1044161" y="2602777"/>
                </a:cubicBezTo>
                <a:lnTo>
                  <a:pt x="1008608" y="2602777"/>
                </a:lnTo>
                <a:lnTo>
                  <a:pt x="1008608" y="2654769"/>
                </a:lnTo>
                <a:close/>
                <a:moveTo>
                  <a:pt x="1215104" y="2690042"/>
                </a:moveTo>
                <a:lnTo>
                  <a:pt x="1215104" y="2675192"/>
                </a:lnTo>
                <a:cubicBezTo>
                  <a:pt x="1206761" y="2686949"/>
                  <a:pt x="1190984" y="2693762"/>
                  <a:pt x="1175834" y="2693762"/>
                </a:cubicBezTo>
                <a:cubicBezTo>
                  <a:pt x="1152341" y="2693762"/>
                  <a:pt x="1129758" y="2676134"/>
                  <a:pt x="1129758" y="2644251"/>
                </a:cubicBezTo>
                <a:cubicBezTo>
                  <a:pt x="1129758" y="2611442"/>
                  <a:pt x="1152325" y="2595980"/>
                  <a:pt x="1175834" y="2595980"/>
                </a:cubicBezTo>
                <a:cubicBezTo>
                  <a:pt x="1191297" y="2595980"/>
                  <a:pt x="1207059" y="2601867"/>
                  <a:pt x="1215104" y="2613624"/>
                </a:cubicBezTo>
                <a:lnTo>
                  <a:pt x="1215104" y="2593814"/>
                </a:lnTo>
                <a:cubicBezTo>
                  <a:pt x="1215104" y="2577723"/>
                  <a:pt x="1205208" y="2567818"/>
                  <a:pt x="1187596" y="2567818"/>
                </a:cubicBezTo>
                <a:cubicBezTo>
                  <a:pt x="1174611" y="2567818"/>
                  <a:pt x="1161939" y="2573077"/>
                  <a:pt x="1150804" y="2583908"/>
                </a:cubicBezTo>
                <a:lnTo>
                  <a:pt x="1136894" y="2558525"/>
                </a:lnTo>
                <a:cubicBezTo>
                  <a:pt x="1152655" y="2543360"/>
                  <a:pt x="1175238" y="2536861"/>
                  <a:pt x="1194403" y="2536861"/>
                </a:cubicBezTo>
                <a:cubicBezTo>
                  <a:pt x="1226866" y="2536861"/>
                  <a:pt x="1252523" y="2551413"/>
                  <a:pt x="1252523" y="2589779"/>
                </a:cubicBezTo>
                <a:lnTo>
                  <a:pt x="1252523" y="2690057"/>
                </a:lnTo>
                <a:lnTo>
                  <a:pt x="1215120" y="2690057"/>
                </a:lnTo>
                <a:close/>
                <a:moveTo>
                  <a:pt x="1215104" y="2635272"/>
                </a:moveTo>
                <a:cubicBezTo>
                  <a:pt x="1210164" y="2626293"/>
                  <a:pt x="1200268" y="2620720"/>
                  <a:pt x="1190058" y="2620720"/>
                </a:cubicBezTo>
                <a:cubicBezTo>
                  <a:pt x="1176148" y="2620720"/>
                  <a:pt x="1166863" y="2630625"/>
                  <a:pt x="1166863" y="2644863"/>
                </a:cubicBezTo>
                <a:cubicBezTo>
                  <a:pt x="1166863" y="2659101"/>
                  <a:pt x="1176132" y="2668693"/>
                  <a:pt x="1190058" y="2668693"/>
                </a:cubicBezTo>
                <a:cubicBezTo>
                  <a:pt x="1200252" y="2668693"/>
                  <a:pt x="1210148" y="2663748"/>
                  <a:pt x="1215104" y="2654455"/>
                </a:cubicBezTo>
                <a:lnTo>
                  <a:pt x="1215104" y="2635272"/>
                </a:lnTo>
                <a:close/>
                <a:moveTo>
                  <a:pt x="1290209" y="2646417"/>
                </a:moveTo>
                <a:cubicBezTo>
                  <a:pt x="1299493" y="2656323"/>
                  <a:pt x="1316180" y="2664674"/>
                  <a:pt x="1331329" y="2664674"/>
                </a:cubicBezTo>
                <a:cubicBezTo>
                  <a:pt x="1345553" y="2664674"/>
                  <a:pt x="1353285" y="2658787"/>
                  <a:pt x="1353285" y="2649196"/>
                </a:cubicBezTo>
                <a:cubicBezTo>
                  <a:pt x="1353285" y="2638992"/>
                  <a:pt x="1341852" y="2634644"/>
                  <a:pt x="1327628" y="2630013"/>
                </a:cubicBezTo>
                <a:cubicBezTo>
                  <a:pt x="1306597" y="2623184"/>
                  <a:pt x="1279388" y="2615163"/>
                  <a:pt x="1279388" y="2581726"/>
                </a:cubicBezTo>
                <a:cubicBezTo>
                  <a:pt x="1279388" y="2557598"/>
                  <a:pt x="1298866" y="2536861"/>
                  <a:pt x="1333807" y="2536861"/>
                </a:cubicBezTo>
                <a:cubicBezTo>
                  <a:pt x="1355136" y="2536861"/>
                  <a:pt x="1372763" y="2544601"/>
                  <a:pt x="1385748" y="2556060"/>
                </a:cubicBezTo>
                <a:lnTo>
                  <a:pt x="1370912" y="2581130"/>
                </a:lnTo>
                <a:cubicBezTo>
                  <a:pt x="1363495" y="2572778"/>
                  <a:pt x="1349584" y="2565667"/>
                  <a:pt x="1334434" y="2565667"/>
                </a:cubicBezTo>
                <a:cubicBezTo>
                  <a:pt x="1322688" y="2565667"/>
                  <a:pt x="1314643" y="2571224"/>
                  <a:pt x="1314643" y="2579591"/>
                </a:cubicBezTo>
                <a:cubicBezTo>
                  <a:pt x="1314643" y="2588571"/>
                  <a:pt x="1324836" y="2592903"/>
                  <a:pt x="1338763" y="2597236"/>
                </a:cubicBezTo>
                <a:cubicBezTo>
                  <a:pt x="1360405" y="2604049"/>
                  <a:pt x="1388854" y="2613012"/>
                  <a:pt x="1388854" y="2647359"/>
                </a:cubicBezTo>
                <a:cubicBezTo>
                  <a:pt x="1388854" y="2674281"/>
                  <a:pt x="1366913" y="2693778"/>
                  <a:pt x="1331972" y="2693778"/>
                </a:cubicBezTo>
                <a:cubicBezTo>
                  <a:pt x="1307852" y="2693778"/>
                  <a:pt x="1287151" y="2685725"/>
                  <a:pt x="1274463" y="2672429"/>
                </a:cubicBezTo>
                <a:lnTo>
                  <a:pt x="1290224" y="2646449"/>
                </a:lnTo>
                <a:close/>
                <a:moveTo>
                  <a:pt x="1472302" y="2536861"/>
                </a:moveTo>
                <a:cubicBezTo>
                  <a:pt x="1513422" y="2536861"/>
                  <a:pt x="1536617" y="2570282"/>
                  <a:pt x="1536617" y="2616717"/>
                </a:cubicBezTo>
                <a:lnTo>
                  <a:pt x="1536617" y="2627234"/>
                </a:lnTo>
                <a:lnTo>
                  <a:pt x="1442928" y="2627234"/>
                </a:lnTo>
                <a:cubicBezTo>
                  <a:pt x="1444481" y="2647657"/>
                  <a:pt x="1456541" y="2663748"/>
                  <a:pt x="1479108" y="2663748"/>
                </a:cubicBezTo>
                <a:cubicBezTo>
                  <a:pt x="1490541" y="2663748"/>
                  <a:pt x="1503228" y="2658489"/>
                  <a:pt x="1511572" y="2649196"/>
                </a:cubicBezTo>
                <a:lnTo>
                  <a:pt x="1528572" y="2671487"/>
                </a:lnTo>
                <a:cubicBezTo>
                  <a:pt x="1515273" y="2686039"/>
                  <a:pt x="1495183" y="2693762"/>
                  <a:pt x="1475078" y="2693762"/>
                </a:cubicBezTo>
                <a:cubicBezTo>
                  <a:pt x="1433032" y="2693762"/>
                  <a:pt x="1405509" y="2662194"/>
                  <a:pt x="1405509" y="2615163"/>
                </a:cubicBezTo>
                <a:cubicBezTo>
                  <a:pt x="1405509" y="2571821"/>
                  <a:pt x="1430868" y="2536861"/>
                  <a:pt x="1472286" y="2536861"/>
                </a:cubicBezTo>
                <a:close/>
                <a:moveTo>
                  <a:pt x="1442928" y="2601867"/>
                </a:moveTo>
                <a:lnTo>
                  <a:pt x="1500750" y="2601867"/>
                </a:lnTo>
                <a:cubicBezTo>
                  <a:pt x="1500139" y="2586388"/>
                  <a:pt x="1493332" y="2566876"/>
                  <a:pt x="1471690" y="2566876"/>
                </a:cubicBezTo>
                <a:cubicBezTo>
                  <a:pt x="1450973" y="2566876"/>
                  <a:pt x="1443555" y="2586373"/>
                  <a:pt x="1442944" y="2601867"/>
                </a:cubicBezTo>
                <a:close/>
                <a:moveTo>
                  <a:pt x="1646648" y="2690057"/>
                </a:moveTo>
                <a:lnTo>
                  <a:pt x="1646648" y="2671189"/>
                </a:lnTo>
                <a:cubicBezTo>
                  <a:pt x="1637379" y="2686039"/>
                  <a:pt x="1623139" y="2693762"/>
                  <a:pt x="1608930" y="2693762"/>
                </a:cubicBezTo>
                <a:cubicBezTo>
                  <a:pt x="1575228" y="2693762"/>
                  <a:pt x="1553586" y="2664360"/>
                  <a:pt x="1553586" y="2615477"/>
                </a:cubicBezTo>
                <a:cubicBezTo>
                  <a:pt x="1553586" y="2567504"/>
                  <a:pt x="1575228" y="2536861"/>
                  <a:pt x="1608930" y="2536861"/>
                </a:cubicBezTo>
                <a:cubicBezTo>
                  <a:pt x="1623155" y="2536861"/>
                  <a:pt x="1637379" y="2543973"/>
                  <a:pt x="1646648" y="2559451"/>
                </a:cubicBezTo>
                <a:lnTo>
                  <a:pt x="1646648" y="2483630"/>
                </a:lnTo>
                <a:lnTo>
                  <a:pt x="1683753" y="2483630"/>
                </a:lnTo>
                <a:lnTo>
                  <a:pt x="1683753" y="2690042"/>
                </a:lnTo>
                <a:lnTo>
                  <a:pt x="1646648" y="2690042"/>
                </a:lnTo>
                <a:close/>
                <a:moveTo>
                  <a:pt x="1646648" y="2587315"/>
                </a:moveTo>
                <a:cubicBezTo>
                  <a:pt x="1641707" y="2577409"/>
                  <a:pt x="1630886" y="2569670"/>
                  <a:pt x="1620677" y="2569670"/>
                </a:cubicBezTo>
                <a:cubicBezTo>
                  <a:pt x="1601810" y="2569670"/>
                  <a:pt x="1591930" y="2589167"/>
                  <a:pt x="1591930" y="2615477"/>
                </a:cubicBezTo>
                <a:cubicBezTo>
                  <a:pt x="1591930" y="2641472"/>
                  <a:pt x="1601826" y="2660953"/>
                  <a:pt x="1620677" y="2660953"/>
                </a:cubicBezTo>
                <a:cubicBezTo>
                  <a:pt x="1630886" y="2660953"/>
                  <a:pt x="1641707" y="2653230"/>
                  <a:pt x="1646648" y="2643325"/>
                </a:cubicBezTo>
                <a:lnTo>
                  <a:pt x="1646648" y="2587315"/>
                </a:lnTo>
                <a:close/>
                <a:moveTo>
                  <a:pt x="1783574" y="2690057"/>
                </a:moveTo>
                <a:lnTo>
                  <a:pt x="1783574" y="2483646"/>
                </a:lnTo>
                <a:lnTo>
                  <a:pt x="1825008" y="2483646"/>
                </a:lnTo>
                <a:lnTo>
                  <a:pt x="1825008" y="2653544"/>
                </a:lnTo>
                <a:lnTo>
                  <a:pt x="1894263" y="2653544"/>
                </a:lnTo>
                <a:lnTo>
                  <a:pt x="1894263" y="2690057"/>
                </a:lnTo>
                <a:lnTo>
                  <a:pt x="1783574" y="2690057"/>
                </a:lnTo>
                <a:close/>
                <a:moveTo>
                  <a:pt x="1908456" y="2615163"/>
                </a:moveTo>
                <a:cubicBezTo>
                  <a:pt x="1908456" y="2573375"/>
                  <a:pt x="1931949" y="2536861"/>
                  <a:pt x="1975861" y="2536861"/>
                </a:cubicBezTo>
                <a:cubicBezTo>
                  <a:pt x="2020385" y="2536861"/>
                  <a:pt x="2043564" y="2573375"/>
                  <a:pt x="2043564" y="2615163"/>
                </a:cubicBezTo>
                <a:cubicBezTo>
                  <a:pt x="2043564" y="2657249"/>
                  <a:pt x="2020369" y="2693762"/>
                  <a:pt x="1975861" y="2693762"/>
                </a:cubicBezTo>
                <a:cubicBezTo>
                  <a:pt x="1931949" y="2693762"/>
                  <a:pt x="1908456" y="2657249"/>
                  <a:pt x="1908456" y="2615163"/>
                </a:cubicBezTo>
                <a:close/>
                <a:moveTo>
                  <a:pt x="2005219" y="2615163"/>
                </a:moveTo>
                <a:cubicBezTo>
                  <a:pt x="2005219" y="2590705"/>
                  <a:pt x="1996249" y="2569670"/>
                  <a:pt x="1975845" y="2569670"/>
                </a:cubicBezTo>
                <a:cubicBezTo>
                  <a:pt x="1956054" y="2569670"/>
                  <a:pt x="1947099" y="2590721"/>
                  <a:pt x="1947099" y="2615163"/>
                </a:cubicBezTo>
                <a:cubicBezTo>
                  <a:pt x="1947099" y="2639918"/>
                  <a:pt x="1956069" y="2660953"/>
                  <a:pt x="1975845" y="2660953"/>
                </a:cubicBezTo>
                <a:cubicBezTo>
                  <a:pt x="1996249" y="2660953"/>
                  <a:pt x="2005219" y="2639918"/>
                  <a:pt x="2005219" y="2615163"/>
                </a:cubicBezTo>
                <a:close/>
                <a:moveTo>
                  <a:pt x="2061473" y="2615163"/>
                </a:moveTo>
                <a:cubicBezTo>
                  <a:pt x="2061473" y="2573375"/>
                  <a:pt x="2084966" y="2536861"/>
                  <a:pt x="2128878" y="2536861"/>
                </a:cubicBezTo>
                <a:cubicBezTo>
                  <a:pt x="2173402" y="2536861"/>
                  <a:pt x="2196581" y="2573375"/>
                  <a:pt x="2196581" y="2615163"/>
                </a:cubicBezTo>
                <a:cubicBezTo>
                  <a:pt x="2196581" y="2657249"/>
                  <a:pt x="2173386" y="2693762"/>
                  <a:pt x="2128878" y="2693762"/>
                </a:cubicBezTo>
                <a:cubicBezTo>
                  <a:pt x="2084966" y="2693762"/>
                  <a:pt x="2061473" y="2657249"/>
                  <a:pt x="2061473" y="2615163"/>
                </a:cubicBezTo>
                <a:close/>
                <a:moveTo>
                  <a:pt x="2158236" y="2615163"/>
                </a:moveTo>
                <a:cubicBezTo>
                  <a:pt x="2158236" y="2590705"/>
                  <a:pt x="2149266" y="2569670"/>
                  <a:pt x="2128862" y="2569670"/>
                </a:cubicBezTo>
                <a:cubicBezTo>
                  <a:pt x="2109071" y="2569670"/>
                  <a:pt x="2100116" y="2590721"/>
                  <a:pt x="2100116" y="2615163"/>
                </a:cubicBezTo>
                <a:cubicBezTo>
                  <a:pt x="2100116" y="2639918"/>
                  <a:pt x="2109086" y="2660953"/>
                  <a:pt x="2128862" y="2660953"/>
                </a:cubicBezTo>
                <a:cubicBezTo>
                  <a:pt x="2149266" y="2660953"/>
                  <a:pt x="2158236" y="2639918"/>
                  <a:pt x="2158236" y="2615163"/>
                </a:cubicBezTo>
                <a:close/>
                <a:moveTo>
                  <a:pt x="2306000" y="2690057"/>
                </a:moveTo>
                <a:lnTo>
                  <a:pt x="2275073" y="2631567"/>
                </a:lnTo>
                <a:lnTo>
                  <a:pt x="2259312" y="2653528"/>
                </a:lnTo>
                <a:lnTo>
                  <a:pt x="2259312" y="2690042"/>
                </a:lnTo>
                <a:lnTo>
                  <a:pt x="2222207" y="2690042"/>
                </a:lnTo>
                <a:lnTo>
                  <a:pt x="2222207" y="2483630"/>
                </a:lnTo>
                <a:lnTo>
                  <a:pt x="2259312" y="2483630"/>
                </a:lnTo>
                <a:lnTo>
                  <a:pt x="2259312" y="2608350"/>
                </a:lnTo>
                <a:lnTo>
                  <a:pt x="2304761" y="2540566"/>
                </a:lnTo>
                <a:lnTo>
                  <a:pt x="2348045" y="2540566"/>
                </a:lnTo>
                <a:lnTo>
                  <a:pt x="2300730" y="2607722"/>
                </a:lnTo>
                <a:lnTo>
                  <a:pt x="2349582" y="2690042"/>
                </a:lnTo>
                <a:lnTo>
                  <a:pt x="2305984" y="2690042"/>
                </a:lnTo>
                <a:close/>
                <a:moveTo>
                  <a:pt x="2544331" y="2690057"/>
                </a:moveTo>
                <a:lnTo>
                  <a:pt x="2534749" y="2653230"/>
                </a:lnTo>
                <a:lnTo>
                  <a:pt x="2467345" y="2653230"/>
                </a:lnTo>
                <a:lnTo>
                  <a:pt x="2457762" y="2690057"/>
                </a:lnTo>
                <a:lnTo>
                  <a:pt x="2414791" y="2690057"/>
                </a:lnTo>
                <a:lnTo>
                  <a:pt x="2476001" y="2483646"/>
                </a:lnTo>
                <a:lnTo>
                  <a:pt x="2526092" y="2483646"/>
                </a:lnTo>
                <a:lnTo>
                  <a:pt x="2587318" y="2690057"/>
                </a:lnTo>
                <a:lnTo>
                  <a:pt x="2544331" y="2690057"/>
                </a:lnTo>
                <a:close/>
                <a:moveTo>
                  <a:pt x="2501047" y="2520457"/>
                </a:moveTo>
                <a:lnTo>
                  <a:pt x="2475688" y="2617015"/>
                </a:lnTo>
                <a:lnTo>
                  <a:pt x="2526390" y="2617015"/>
                </a:lnTo>
                <a:lnTo>
                  <a:pt x="2501031" y="2520457"/>
                </a:lnTo>
                <a:close/>
                <a:moveTo>
                  <a:pt x="2604914" y="2654156"/>
                </a:moveTo>
                <a:lnTo>
                  <a:pt x="2604914" y="2573077"/>
                </a:lnTo>
                <a:lnTo>
                  <a:pt x="2585436" y="2573077"/>
                </a:lnTo>
                <a:lnTo>
                  <a:pt x="2585436" y="2540582"/>
                </a:lnTo>
                <a:lnTo>
                  <a:pt x="2604914" y="2540582"/>
                </a:lnTo>
                <a:lnTo>
                  <a:pt x="2604914" y="2499736"/>
                </a:lnTo>
                <a:lnTo>
                  <a:pt x="2642020" y="2499736"/>
                </a:lnTo>
                <a:lnTo>
                  <a:pt x="2642020" y="2540582"/>
                </a:lnTo>
                <a:lnTo>
                  <a:pt x="2666751" y="2540582"/>
                </a:lnTo>
                <a:lnTo>
                  <a:pt x="2666751" y="2573077"/>
                </a:lnTo>
                <a:lnTo>
                  <a:pt x="2642020" y="2573077"/>
                </a:lnTo>
                <a:lnTo>
                  <a:pt x="2642020" y="2645491"/>
                </a:lnTo>
                <a:cubicBezTo>
                  <a:pt x="2642020" y="2655083"/>
                  <a:pt x="2645736" y="2660953"/>
                  <a:pt x="2652841" y="2660953"/>
                </a:cubicBezTo>
                <a:cubicBezTo>
                  <a:pt x="2657483" y="2660953"/>
                  <a:pt x="2662125" y="2659101"/>
                  <a:pt x="2663975" y="2656637"/>
                </a:cubicBezTo>
                <a:lnTo>
                  <a:pt x="2671707" y="2685097"/>
                </a:lnTo>
                <a:cubicBezTo>
                  <a:pt x="2666140" y="2690042"/>
                  <a:pt x="2656558" y="2693762"/>
                  <a:pt x="2642961" y="2693762"/>
                </a:cubicBezTo>
                <a:cubicBezTo>
                  <a:pt x="2616990" y="2693762"/>
                  <a:pt x="2604930" y="2680450"/>
                  <a:pt x="2604930" y="2654156"/>
                </a:cubicBezTo>
                <a:close/>
                <a:moveTo>
                  <a:pt x="2757006" y="2690057"/>
                </a:moveTo>
                <a:lnTo>
                  <a:pt x="2757006" y="2483646"/>
                </a:lnTo>
                <a:lnTo>
                  <a:pt x="2823485" y="2483646"/>
                </a:lnTo>
                <a:cubicBezTo>
                  <a:pt x="2880367" y="2483646"/>
                  <a:pt x="2913144" y="2526360"/>
                  <a:pt x="2913144" y="2587016"/>
                </a:cubicBezTo>
                <a:cubicBezTo>
                  <a:pt x="2913144" y="2647673"/>
                  <a:pt x="2880681" y="2690057"/>
                  <a:pt x="2823485" y="2690057"/>
                </a:cubicBezTo>
                <a:lnTo>
                  <a:pt x="2757006" y="2690057"/>
                </a:lnTo>
                <a:close/>
                <a:moveTo>
                  <a:pt x="2798440" y="2653544"/>
                </a:moveTo>
                <a:lnTo>
                  <a:pt x="2823485" y="2653544"/>
                </a:lnTo>
                <a:cubicBezTo>
                  <a:pt x="2854098" y="2653544"/>
                  <a:pt x="2870785" y="2626308"/>
                  <a:pt x="2870785" y="2587016"/>
                </a:cubicBezTo>
                <a:cubicBezTo>
                  <a:pt x="2870785" y="2546155"/>
                  <a:pt x="2854710" y="2520159"/>
                  <a:pt x="2823485" y="2520159"/>
                </a:cubicBezTo>
                <a:lnTo>
                  <a:pt x="2798440" y="2520159"/>
                </a:lnTo>
                <a:lnTo>
                  <a:pt x="2798440" y="2653544"/>
                </a:lnTo>
                <a:close/>
                <a:moveTo>
                  <a:pt x="2936307" y="2496329"/>
                </a:moveTo>
                <a:cubicBezTo>
                  <a:pt x="2936307" y="2483944"/>
                  <a:pt x="2946501" y="2473740"/>
                  <a:pt x="2958561" y="2473740"/>
                </a:cubicBezTo>
                <a:cubicBezTo>
                  <a:pt x="2970935" y="2473740"/>
                  <a:pt x="2980815" y="2483944"/>
                  <a:pt x="2980815" y="2496329"/>
                </a:cubicBezTo>
                <a:cubicBezTo>
                  <a:pt x="2980815" y="2508715"/>
                  <a:pt x="2970919" y="2518605"/>
                  <a:pt x="2958561" y="2518605"/>
                </a:cubicBezTo>
                <a:cubicBezTo>
                  <a:pt x="2946501" y="2518605"/>
                  <a:pt x="2936307" y="2508700"/>
                  <a:pt x="2936307" y="2496329"/>
                </a:cubicBezTo>
                <a:close/>
                <a:moveTo>
                  <a:pt x="2940008" y="2690057"/>
                </a:moveTo>
                <a:lnTo>
                  <a:pt x="2940008" y="2540582"/>
                </a:lnTo>
                <a:lnTo>
                  <a:pt x="2977114" y="2540582"/>
                </a:lnTo>
                <a:lnTo>
                  <a:pt x="2977114" y="2690057"/>
                </a:lnTo>
                <a:lnTo>
                  <a:pt x="2940008" y="2690057"/>
                </a:lnTo>
                <a:close/>
                <a:moveTo>
                  <a:pt x="3087788" y="2690057"/>
                </a:moveTo>
                <a:lnTo>
                  <a:pt x="3087788" y="2675207"/>
                </a:lnTo>
                <a:cubicBezTo>
                  <a:pt x="3079444" y="2686965"/>
                  <a:pt x="3063668" y="2693778"/>
                  <a:pt x="3048518" y="2693778"/>
                </a:cubicBezTo>
                <a:cubicBezTo>
                  <a:pt x="3025025" y="2693778"/>
                  <a:pt x="3002458" y="2676149"/>
                  <a:pt x="3002458" y="2644267"/>
                </a:cubicBezTo>
                <a:cubicBezTo>
                  <a:pt x="3002458" y="2611458"/>
                  <a:pt x="3025025" y="2595995"/>
                  <a:pt x="3048518" y="2595995"/>
                </a:cubicBezTo>
                <a:cubicBezTo>
                  <a:pt x="3063981" y="2595995"/>
                  <a:pt x="3079742" y="2601882"/>
                  <a:pt x="3087788" y="2613640"/>
                </a:cubicBezTo>
                <a:lnTo>
                  <a:pt x="3087788" y="2593829"/>
                </a:lnTo>
                <a:cubicBezTo>
                  <a:pt x="3087788" y="2577739"/>
                  <a:pt x="3077892" y="2567834"/>
                  <a:pt x="3060280" y="2567834"/>
                </a:cubicBezTo>
                <a:cubicBezTo>
                  <a:pt x="3047295" y="2567834"/>
                  <a:pt x="3034607" y="2573092"/>
                  <a:pt x="3023488" y="2583924"/>
                </a:cubicBezTo>
                <a:lnTo>
                  <a:pt x="3009577" y="2558540"/>
                </a:lnTo>
                <a:cubicBezTo>
                  <a:pt x="3025339" y="2543376"/>
                  <a:pt x="3047922" y="2536877"/>
                  <a:pt x="3067086" y="2536877"/>
                </a:cubicBezTo>
                <a:cubicBezTo>
                  <a:pt x="3099550" y="2536877"/>
                  <a:pt x="3125207" y="2551429"/>
                  <a:pt x="3125207" y="2589795"/>
                </a:cubicBezTo>
                <a:lnTo>
                  <a:pt x="3125207" y="2690073"/>
                </a:lnTo>
                <a:lnTo>
                  <a:pt x="3087803" y="2690073"/>
                </a:lnTo>
                <a:close/>
                <a:moveTo>
                  <a:pt x="3087788" y="2635287"/>
                </a:moveTo>
                <a:cubicBezTo>
                  <a:pt x="3082848" y="2626308"/>
                  <a:pt x="3072952" y="2620735"/>
                  <a:pt x="3062742" y="2620735"/>
                </a:cubicBezTo>
                <a:cubicBezTo>
                  <a:pt x="3048832" y="2620735"/>
                  <a:pt x="3039547" y="2630641"/>
                  <a:pt x="3039547" y="2644879"/>
                </a:cubicBezTo>
                <a:cubicBezTo>
                  <a:pt x="3039547" y="2659117"/>
                  <a:pt x="3048832" y="2668708"/>
                  <a:pt x="3062742" y="2668708"/>
                </a:cubicBezTo>
                <a:cubicBezTo>
                  <a:pt x="3072936" y="2668708"/>
                  <a:pt x="3082832" y="2663763"/>
                  <a:pt x="3087788" y="2654470"/>
                </a:cubicBezTo>
                <a:lnTo>
                  <a:pt x="3087788" y="2635287"/>
                </a:lnTo>
                <a:close/>
                <a:moveTo>
                  <a:pt x="3171847" y="2703055"/>
                </a:moveTo>
                <a:cubicBezTo>
                  <a:pt x="3182057" y="2714201"/>
                  <a:pt x="3195042" y="2719460"/>
                  <a:pt x="3210192" y="2719460"/>
                </a:cubicBezTo>
                <a:cubicBezTo>
                  <a:pt x="3227192" y="2719460"/>
                  <a:pt x="3243581" y="2710481"/>
                  <a:pt x="3243581" y="2684171"/>
                </a:cubicBezTo>
                <a:lnTo>
                  <a:pt x="3243581" y="2665914"/>
                </a:lnTo>
                <a:cubicBezTo>
                  <a:pt x="3234312" y="2680764"/>
                  <a:pt x="3220386" y="2688817"/>
                  <a:pt x="3205864" y="2688817"/>
                </a:cubicBezTo>
                <a:cubicBezTo>
                  <a:pt x="3172475" y="2688817"/>
                  <a:pt x="3150833" y="2661896"/>
                  <a:pt x="3150833" y="2612996"/>
                </a:cubicBezTo>
                <a:cubicBezTo>
                  <a:pt x="3150833" y="2565024"/>
                  <a:pt x="3172475" y="2536861"/>
                  <a:pt x="3205864" y="2536861"/>
                </a:cubicBezTo>
                <a:cubicBezTo>
                  <a:pt x="3220386" y="2536861"/>
                  <a:pt x="3234610" y="2543973"/>
                  <a:pt x="3243581" y="2559451"/>
                </a:cubicBezTo>
                <a:lnTo>
                  <a:pt x="3243581" y="2540566"/>
                </a:lnTo>
                <a:lnTo>
                  <a:pt x="3280686" y="2540566"/>
                </a:lnTo>
                <a:lnTo>
                  <a:pt x="3280686" y="2682303"/>
                </a:lnTo>
                <a:cubicBezTo>
                  <a:pt x="3280686" y="2736774"/>
                  <a:pt x="3245133" y="2750699"/>
                  <a:pt x="3212058" y="2750699"/>
                </a:cubicBezTo>
                <a:cubicBezTo>
                  <a:pt x="3190118" y="2750699"/>
                  <a:pt x="3172490" y="2745440"/>
                  <a:pt x="3157027" y="2731500"/>
                </a:cubicBezTo>
                <a:lnTo>
                  <a:pt x="3171863" y="2703040"/>
                </a:lnTo>
                <a:close/>
                <a:moveTo>
                  <a:pt x="3243581" y="2587315"/>
                </a:moveTo>
                <a:cubicBezTo>
                  <a:pt x="3238954" y="2577409"/>
                  <a:pt x="3228133" y="2569670"/>
                  <a:pt x="3217924" y="2569670"/>
                </a:cubicBezTo>
                <a:cubicBezTo>
                  <a:pt x="3199057" y="2569670"/>
                  <a:pt x="3189177" y="2587001"/>
                  <a:pt x="3189177" y="2612996"/>
                </a:cubicBezTo>
                <a:cubicBezTo>
                  <a:pt x="3189177" y="2638992"/>
                  <a:pt x="3199073" y="2656009"/>
                  <a:pt x="3217924" y="2656009"/>
                </a:cubicBezTo>
                <a:cubicBezTo>
                  <a:pt x="3228133" y="2656009"/>
                  <a:pt x="3238954" y="2648285"/>
                  <a:pt x="3243581" y="2638678"/>
                </a:cubicBezTo>
                <a:lnTo>
                  <a:pt x="3243581" y="2587315"/>
                </a:lnTo>
                <a:close/>
                <a:moveTo>
                  <a:pt x="3398150" y="2690057"/>
                </a:moveTo>
                <a:lnTo>
                  <a:pt x="3398150" y="2591631"/>
                </a:lnTo>
                <a:cubicBezTo>
                  <a:pt x="3398150" y="2575855"/>
                  <a:pt x="3391030" y="2569670"/>
                  <a:pt x="3378672" y="2569670"/>
                </a:cubicBezTo>
                <a:cubicBezTo>
                  <a:pt x="3366314" y="2569670"/>
                  <a:pt x="3356732" y="2579262"/>
                  <a:pt x="3351463" y="2588241"/>
                </a:cubicBezTo>
                <a:lnTo>
                  <a:pt x="3351463" y="2690057"/>
                </a:lnTo>
                <a:lnTo>
                  <a:pt x="3314357" y="2690057"/>
                </a:lnTo>
                <a:lnTo>
                  <a:pt x="3314357" y="2540582"/>
                </a:lnTo>
                <a:lnTo>
                  <a:pt x="3351463" y="2540582"/>
                </a:lnTo>
                <a:lnTo>
                  <a:pt x="3351463" y="2560079"/>
                </a:lnTo>
                <a:cubicBezTo>
                  <a:pt x="3359508" y="2548321"/>
                  <a:pt x="3376194" y="2536861"/>
                  <a:pt x="3395359" y="2536861"/>
                </a:cubicBezTo>
                <a:cubicBezTo>
                  <a:pt x="3422882" y="2536861"/>
                  <a:pt x="3435240" y="2552952"/>
                  <a:pt x="3435240" y="2577723"/>
                </a:cubicBezTo>
                <a:lnTo>
                  <a:pt x="3435240" y="2690057"/>
                </a:lnTo>
                <a:lnTo>
                  <a:pt x="3398135" y="2690057"/>
                </a:lnTo>
                <a:close/>
                <a:moveTo>
                  <a:pt x="3461195" y="2615163"/>
                </a:moveTo>
                <a:cubicBezTo>
                  <a:pt x="3461195" y="2573375"/>
                  <a:pt x="3484688" y="2536861"/>
                  <a:pt x="3528600" y="2536861"/>
                </a:cubicBezTo>
                <a:cubicBezTo>
                  <a:pt x="3573123" y="2536861"/>
                  <a:pt x="3596303" y="2573375"/>
                  <a:pt x="3596303" y="2615163"/>
                </a:cubicBezTo>
                <a:cubicBezTo>
                  <a:pt x="3596303" y="2657249"/>
                  <a:pt x="3573108" y="2693762"/>
                  <a:pt x="3528600" y="2693762"/>
                </a:cubicBezTo>
                <a:cubicBezTo>
                  <a:pt x="3484688" y="2693762"/>
                  <a:pt x="3461195" y="2657249"/>
                  <a:pt x="3461195" y="2615163"/>
                </a:cubicBezTo>
                <a:close/>
                <a:moveTo>
                  <a:pt x="3557958" y="2615163"/>
                </a:moveTo>
                <a:cubicBezTo>
                  <a:pt x="3557958" y="2590705"/>
                  <a:pt x="3548988" y="2569670"/>
                  <a:pt x="3528584" y="2569670"/>
                </a:cubicBezTo>
                <a:cubicBezTo>
                  <a:pt x="3508793" y="2569670"/>
                  <a:pt x="3499838" y="2590721"/>
                  <a:pt x="3499838" y="2615163"/>
                </a:cubicBezTo>
                <a:cubicBezTo>
                  <a:pt x="3499838" y="2639918"/>
                  <a:pt x="3508808" y="2660953"/>
                  <a:pt x="3528584" y="2660953"/>
                </a:cubicBezTo>
                <a:cubicBezTo>
                  <a:pt x="3548988" y="2660953"/>
                  <a:pt x="3557958" y="2639918"/>
                  <a:pt x="3557958" y="2615163"/>
                </a:cubicBezTo>
                <a:close/>
                <a:moveTo>
                  <a:pt x="3626257" y="2646417"/>
                </a:moveTo>
                <a:cubicBezTo>
                  <a:pt x="3635541" y="2656323"/>
                  <a:pt x="3652227" y="2664674"/>
                  <a:pt x="3667377" y="2664674"/>
                </a:cubicBezTo>
                <a:cubicBezTo>
                  <a:pt x="3681601" y="2664674"/>
                  <a:pt x="3689333" y="2658787"/>
                  <a:pt x="3689333" y="2649196"/>
                </a:cubicBezTo>
                <a:cubicBezTo>
                  <a:pt x="3689333" y="2638992"/>
                  <a:pt x="3677900" y="2634644"/>
                  <a:pt x="3663676" y="2630013"/>
                </a:cubicBezTo>
                <a:cubicBezTo>
                  <a:pt x="3642645" y="2623184"/>
                  <a:pt x="3615436" y="2615163"/>
                  <a:pt x="3615436" y="2581726"/>
                </a:cubicBezTo>
                <a:cubicBezTo>
                  <a:pt x="3615436" y="2557598"/>
                  <a:pt x="3634914" y="2536861"/>
                  <a:pt x="3669855" y="2536861"/>
                </a:cubicBezTo>
                <a:cubicBezTo>
                  <a:pt x="3691184" y="2536861"/>
                  <a:pt x="3708811" y="2544601"/>
                  <a:pt x="3721796" y="2556060"/>
                </a:cubicBezTo>
                <a:lnTo>
                  <a:pt x="3706960" y="2581130"/>
                </a:lnTo>
                <a:cubicBezTo>
                  <a:pt x="3699542" y="2572778"/>
                  <a:pt x="3685632" y="2565667"/>
                  <a:pt x="3670482" y="2565667"/>
                </a:cubicBezTo>
                <a:cubicBezTo>
                  <a:pt x="3658736" y="2565667"/>
                  <a:pt x="3650691" y="2571224"/>
                  <a:pt x="3650691" y="2579591"/>
                </a:cubicBezTo>
                <a:cubicBezTo>
                  <a:pt x="3650691" y="2588571"/>
                  <a:pt x="3660884" y="2592903"/>
                  <a:pt x="3674811" y="2597236"/>
                </a:cubicBezTo>
                <a:cubicBezTo>
                  <a:pt x="3696453" y="2604049"/>
                  <a:pt x="3724902" y="2613012"/>
                  <a:pt x="3724902" y="2647359"/>
                </a:cubicBezTo>
                <a:cubicBezTo>
                  <a:pt x="3724902" y="2674281"/>
                  <a:pt x="3702961" y="2693778"/>
                  <a:pt x="3668020" y="2693778"/>
                </a:cubicBezTo>
                <a:cubicBezTo>
                  <a:pt x="3643900" y="2693778"/>
                  <a:pt x="3623199" y="2685725"/>
                  <a:pt x="3610511" y="2672429"/>
                </a:cubicBezTo>
                <a:lnTo>
                  <a:pt x="3626272" y="2646449"/>
                </a:lnTo>
                <a:close/>
                <a:moveTo>
                  <a:pt x="3745587" y="2496314"/>
                </a:moveTo>
                <a:cubicBezTo>
                  <a:pt x="3745587" y="2483928"/>
                  <a:pt x="3755781" y="2473725"/>
                  <a:pt x="3767841" y="2473725"/>
                </a:cubicBezTo>
                <a:cubicBezTo>
                  <a:pt x="3780215" y="2473725"/>
                  <a:pt x="3790095" y="2483928"/>
                  <a:pt x="3790095" y="2496314"/>
                </a:cubicBezTo>
                <a:cubicBezTo>
                  <a:pt x="3790095" y="2508700"/>
                  <a:pt x="3780199" y="2518589"/>
                  <a:pt x="3767841" y="2518589"/>
                </a:cubicBezTo>
                <a:cubicBezTo>
                  <a:pt x="3755781" y="2518589"/>
                  <a:pt x="3745587" y="2508684"/>
                  <a:pt x="3745587" y="2496314"/>
                </a:cubicBezTo>
                <a:close/>
                <a:moveTo>
                  <a:pt x="3749288" y="2690042"/>
                </a:moveTo>
                <a:lnTo>
                  <a:pt x="3749288" y="2540566"/>
                </a:lnTo>
                <a:lnTo>
                  <a:pt x="3786394" y="2540566"/>
                </a:lnTo>
                <a:lnTo>
                  <a:pt x="3786394" y="2690042"/>
                </a:lnTo>
                <a:lnTo>
                  <a:pt x="3749288" y="2690042"/>
                </a:lnTo>
                <a:close/>
                <a:moveTo>
                  <a:pt x="3824095" y="2646417"/>
                </a:moveTo>
                <a:cubicBezTo>
                  <a:pt x="3833380" y="2656323"/>
                  <a:pt x="3850066" y="2664674"/>
                  <a:pt x="3865216" y="2664674"/>
                </a:cubicBezTo>
                <a:cubicBezTo>
                  <a:pt x="3879440" y="2664674"/>
                  <a:pt x="3887172" y="2658787"/>
                  <a:pt x="3887172" y="2649196"/>
                </a:cubicBezTo>
                <a:cubicBezTo>
                  <a:pt x="3887172" y="2638992"/>
                  <a:pt x="3875739" y="2634644"/>
                  <a:pt x="3861514" y="2630013"/>
                </a:cubicBezTo>
                <a:cubicBezTo>
                  <a:pt x="3840484" y="2623184"/>
                  <a:pt x="3813274" y="2615163"/>
                  <a:pt x="3813274" y="2581726"/>
                </a:cubicBezTo>
                <a:cubicBezTo>
                  <a:pt x="3813274" y="2557598"/>
                  <a:pt x="3832752" y="2536861"/>
                  <a:pt x="3867693" y="2536861"/>
                </a:cubicBezTo>
                <a:cubicBezTo>
                  <a:pt x="3889022" y="2536861"/>
                  <a:pt x="3906650" y="2544601"/>
                  <a:pt x="3919635" y="2556060"/>
                </a:cubicBezTo>
                <a:lnTo>
                  <a:pt x="3904799" y="2581130"/>
                </a:lnTo>
                <a:cubicBezTo>
                  <a:pt x="3897381" y="2572778"/>
                  <a:pt x="3883471" y="2565667"/>
                  <a:pt x="3868321" y="2565667"/>
                </a:cubicBezTo>
                <a:cubicBezTo>
                  <a:pt x="3856574" y="2565667"/>
                  <a:pt x="3848529" y="2571224"/>
                  <a:pt x="3848529" y="2579591"/>
                </a:cubicBezTo>
                <a:cubicBezTo>
                  <a:pt x="3848529" y="2588571"/>
                  <a:pt x="3858723" y="2592903"/>
                  <a:pt x="3872649" y="2597236"/>
                </a:cubicBezTo>
                <a:cubicBezTo>
                  <a:pt x="3894291" y="2604049"/>
                  <a:pt x="3922740" y="2613012"/>
                  <a:pt x="3922740" y="2647359"/>
                </a:cubicBezTo>
                <a:cubicBezTo>
                  <a:pt x="3922740" y="2674281"/>
                  <a:pt x="3900800" y="2693778"/>
                  <a:pt x="3865859" y="2693778"/>
                </a:cubicBezTo>
                <a:cubicBezTo>
                  <a:pt x="3841738" y="2693778"/>
                  <a:pt x="3821037" y="2685725"/>
                  <a:pt x="3808350" y="2672429"/>
                </a:cubicBezTo>
                <a:lnTo>
                  <a:pt x="3824111" y="2646449"/>
                </a:lnTo>
                <a:close/>
                <a:moveTo>
                  <a:pt x="4119951" y="2690042"/>
                </a:moveTo>
                <a:cubicBezTo>
                  <a:pt x="4116548" y="2685709"/>
                  <a:pt x="4112533" y="2680749"/>
                  <a:pt x="4108519" y="2675490"/>
                </a:cubicBezTo>
                <a:cubicBezTo>
                  <a:pt x="4095220" y="2686635"/>
                  <a:pt x="4079458" y="2693746"/>
                  <a:pt x="4060592" y="2693746"/>
                </a:cubicBezTo>
                <a:cubicBezTo>
                  <a:pt x="4028129" y="2693746"/>
                  <a:pt x="4003083" y="2673324"/>
                  <a:pt x="4003083" y="2635256"/>
                </a:cubicBezTo>
                <a:cubicBezTo>
                  <a:pt x="4003083" y="2604300"/>
                  <a:pt x="4021024" y="2587597"/>
                  <a:pt x="4041114" y="2574898"/>
                </a:cubicBezTo>
                <a:cubicBezTo>
                  <a:pt x="4033680" y="2559435"/>
                  <a:pt x="4028426" y="2543941"/>
                  <a:pt x="4028426" y="2530959"/>
                </a:cubicBezTo>
                <a:cubicBezTo>
                  <a:pt x="4028426" y="2501855"/>
                  <a:pt x="4049457" y="2480506"/>
                  <a:pt x="4078815" y="2480506"/>
                </a:cubicBezTo>
                <a:cubicBezTo>
                  <a:pt x="4104175" y="2480506"/>
                  <a:pt x="4125503" y="2498151"/>
                  <a:pt x="4125503" y="2524131"/>
                </a:cubicBezTo>
                <a:cubicBezTo>
                  <a:pt x="4125503" y="2554475"/>
                  <a:pt x="4104175" y="2568383"/>
                  <a:pt x="4083144" y="2581381"/>
                </a:cubicBezTo>
                <a:cubicBezTo>
                  <a:pt x="4087786" y="2589434"/>
                  <a:pt x="4092726" y="2596859"/>
                  <a:pt x="4097054" y="2603044"/>
                </a:cubicBezTo>
                <a:cubicBezTo>
                  <a:pt x="4101696" y="2610171"/>
                  <a:pt x="4106339" y="2616670"/>
                  <a:pt x="4110965" y="2622855"/>
                </a:cubicBezTo>
                <a:cubicBezTo>
                  <a:pt x="4117160" y="2609857"/>
                  <a:pt x="4121786" y="2595933"/>
                  <a:pt x="4124876" y="2584787"/>
                </a:cubicBezTo>
                <a:lnTo>
                  <a:pt x="4154563" y="2598413"/>
                </a:lnTo>
                <a:cubicBezTo>
                  <a:pt x="4148384" y="2616042"/>
                  <a:pt x="4140653" y="2634000"/>
                  <a:pt x="4130757" y="2649149"/>
                </a:cubicBezTo>
                <a:cubicBezTo>
                  <a:pt x="4140653" y="2661848"/>
                  <a:pt x="4151160" y="2674846"/>
                  <a:pt x="4163534" y="2690011"/>
                </a:cubicBezTo>
                <a:lnTo>
                  <a:pt x="4119936" y="2690011"/>
                </a:lnTo>
                <a:close/>
                <a:moveTo>
                  <a:pt x="4090891" y="2652900"/>
                </a:moveTo>
                <a:cubicBezTo>
                  <a:pt x="4083160" y="2642995"/>
                  <a:pt x="4076353" y="2633419"/>
                  <a:pt x="4071413" y="2625979"/>
                </a:cubicBezTo>
                <a:cubicBezTo>
                  <a:pt x="4066159" y="2617926"/>
                  <a:pt x="4060592" y="2609574"/>
                  <a:pt x="4055338" y="2600909"/>
                </a:cubicBezTo>
                <a:cubicBezTo>
                  <a:pt x="4046995" y="2608962"/>
                  <a:pt x="4041428" y="2618554"/>
                  <a:pt x="4041428" y="2632164"/>
                </a:cubicBezTo>
                <a:cubicBezTo>
                  <a:pt x="4041428" y="2651660"/>
                  <a:pt x="4052860" y="2664344"/>
                  <a:pt x="4066787" y="2664344"/>
                </a:cubicBezTo>
                <a:cubicBezTo>
                  <a:pt x="4075757" y="2664344"/>
                  <a:pt x="4083787" y="2660027"/>
                  <a:pt x="4090907" y="2652900"/>
                </a:cubicBezTo>
                <a:close/>
                <a:moveTo>
                  <a:pt x="4070488" y="2557598"/>
                </a:moveTo>
                <a:cubicBezTo>
                  <a:pt x="4083787" y="2549247"/>
                  <a:pt x="4093683" y="2539954"/>
                  <a:pt x="4093683" y="2526030"/>
                </a:cubicBezTo>
                <a:cubicBezTo>
                  <a:pt x="4093683" y="2513943"/>
                  <a:pt x="4087504" y="2507444"/>
                  <a:pt x="4079772" y="2507444"/>
                </a:cubicBezTo>
                <a:cubicBezTo>
                  <a:pt x="4069876" y="2507444"/>
                  <a:pt x="4063383" y="2516125"/>
                  <a:pt x="4063383" y="2531289"/>
                </a:cubicBezTo>
                <a:cubicBezTo>
                  <a:pt x="4063383" y="2539028"/>
                  <a:pt x="4066175" y="2548305"/>
                  <a:pt x="4070504" y="2557598"/>
                </a:cubicBezTo>
                <a:close/>
                <a:moveTo>
                  <a:pt x="4281626" y="2690057"/>
                </a:moveTo>
                <a:lnTo>
                  <a:pt x="4281626" y="2520159"/>
                </a:lnTo>
                <a:lnTo>
                  <a:pt x="4235549" y="2520159"/>
                </a:lnTo>
                <a:lnTo>
                  <a:pt x="4235549" y="2483646"/>
                </a:lnTo>
                <a:lnTo>
                  <a:pt x="4368806" y="2483646"/>
                </a:lnTo>
                <a:lnTo>
                  <a:pt x="4368806" y="2520159"/>
                </a:lnTo>
                <a:lnTo>
                  <a:pt x="4323060" y="2520159"/>
                </a:lnTo>
                <a:lnTo>
                  <a:pt x="4323060" y="2690057"/>
                </a:lnTo>
                <a:lnTo>
                  <a:pt x="4281626" y="2690057"/>
                </a:lnTo>
                <a:close/>
                <a:moveTo>
                  <a:pt x="4377134" y="2690057"/>
                </a:moveTo>
                <a:lnTo>
                  <a:pt x="4377134" y="2540582"/>
                </a:lnTo>
                <a:lnTo>
                  <a:pt x="4414239" y="2540582"/>
                </a:lnTo>
                <a:lnTo>
                  <a:pt x="4414239" y="2561319"/>
                </a:lnTo>
                <a:cubicBezTo>
                  <a:pt x="4422583" y="2547709"/>
                  <a:pt x="4438971" y="2537176"/>
                  <a:pt x="4455062" y="2537176"/>
                </a:cubicBezTo>
                <a:lnTo>
                  <a:pt x="4455062" y="2573391"/>
                </a:lnTo>
                <a:cubicBezTo>
                  <a:pt x="4452584" y="2572778"/>
                  <a:pt x="4449494" y="2572464"/>
                  <a:pt x="4446091" y="2572464"/>
                </a:cubicBezTo>
                <a:cubicBezTo>
                  <a:pt x="4434345" y="2572464"/>
                  <a:pt x="4420434" y="2580517"/>
                  <a:pt x="4414239" y="2590423"/>
                </a:cubicBezTo>
                <a:lnTo>
                  <a:pt x="4414239" y="2690073"/>
                </a:lnTo>
                <a:lnTo>
                  <a:pt x="4377134" y="2690073"/>
                </a:lnTo>
                <a:close/>
                <a:moveTo>
                  <a:pt x="4535107" y="2536861"/>
                </a:moveTo>
                <a:cubicBezTo>
                  <a:pt x="4576227" y="2536861"/>
                  <a:pt x="4599422" y="2570282"/>
                  <a:pt x="4599422" y="2616717"/>
                </a:cubicBezTo>
                <a:lnTo>
                  <a:pt x="4599422" y="2627234"/>
                </a:lnTo>
                <a:lnTo>
                  <a:pt x="4505733" y="2627234"/>
                </a:lnTo>
                <a:cubicBezTo>
                  <a:pt x="4507286" y="2647657"/>
                  <a:pt x="4519346" y="2663748"/>
                  <a:pt x="4541913" y="2663748"/>
                </a:cubicBezTo>
                <a:cubicBezTo>
                  <a:pt x="4553346" y="2663748"/>
                  <a:pt x="4566033" y="2658489"/>
                  <a:pt x="4574377" y="2649196"/>
                </a:cubicBezTo>
                <a:lnTo>
                  <a:pt x="4591377" y="2671487"/>
                </a:lnTo>
                <a:cubicBezTo>
                  <a:pt x="4578078" y="2686039"/>
                  <a:pt x="4557988" y="2693762"/>
                  <a:pt x="4537883" y="2693762"/>
                </a:cubicBezTo>
                <a:cubicBezTo>
                  <a:pt x="4495837" y="2693762"/>
                  <a:pt x="4468314" y="2662194"/>
                  <a:pt x="4468314" y="2615163"/>
                </a:cubicBezTo>
                <a:cubicBezTo>
                  <a:pt x="4468314" y="2571821"/>
                  <a:pt x="4493673" y="2536861"/>
                  <a:pt x="4535091" y="2536861"/>
                </a:cubicBezTo>
                <a:close/>
                <a:moveTo>
                  <a:pt x="4505733" y="2601867"/>
                </a:moveTo>
                <a:lnTo>
                  <a:pt x="4563555" y="2601867"/>
                </a:lnTo>
                <a:cubicBezTo>
                  <a:pt x="4562944" y="2586388"/>
                  <a:pt x="4556138" y="2566876"/>
                  <a:pt x="4534495" y="2566876"/>
                </a:cubicBezTo>
                <a:cubicBezTo>
                  <a:pt x="4513778" y="2566876"/>
                  <a:pt x="4506360" y="2586373"/>
                  <a:pt x="4505748" y="2601867"/>
                </a:cubicBezTo>
                <a:close/>
                <a:moveTo>
                  <a:pt x="4701423" y="2690057"/>
                </a:moveTo>
                <a:lnTo>
                  <a:pt x="4701423" y="2675207"/>
                </a:lnTo>
                <a:cubicBezTo>
                  <a:pt x="4693080" y="2686965"/>
                  <a:pt x="4677303" y="2693778"/>
                  <a:pt x="4662153" y="2693778"/>
                </a:cubicBezTo>
                <a:cubicBezTo>
                  <a:pt x="4638660" y="2693778"/>
                  <a:pt x="4616093" y="2676149"/>
                  <a:pt x="4616093" y="2644267"/>
                </a:cubicBezTo>
                <a:cubicBezTo>
                  <a:pt x="4616093" y="2611458"/>
                  <a:pt x="4638660" y="2595995"/>
                  <a:pt x="4662153" y="2595995"/>
                </a:cubicBezTo>
                <a:cubicBezTo>
                  <a:pt x="4677617" y="2595995"/>
                  <a:pt x="4693378" y="2601882"/>
                  <a:pt x="4701423" y="2613640"/>
                </a:cubicBezTo>
                <a:lnTo>
                  <a:pt x="4701423" y="2593829"/>
                </a:lnTo>
                <a:cubicBezTo>
                  <a:pt x="4701423" y="2577739"/>
                  <a:pt x="4691527" y="2567834"/>
                  <a:pt x="4673916" y="2567834"/>
                </a:cubicBezTo>
                <a:cubicBezTo>
                  <a:pt x="4660930" y="2567834"/>
                  <a:pt x="4648242" y="2573092"/>
                  <a:pt x="4637124" y="2583924"/>
                </a:cubicBezTo>
                <a:lnTo>
                  <a:pt x="4623213" y="2558540"/>
                </a:lnTo>
                <a:cubicBezTo>
                  <a:pt x="4638974" y="2543376"/>
                  <a:pt x="4661557" y="2536877"/>
                  <a:pt x="4680722" y="2536877"/>
                </a:cubicBezTo>
                <a:cubicBezTo>
                  <a:pt x="4713185" y="2536877"/>
                  <a:pt x="4738842" y="2551429"/>
                  <a:pt x="4738842" y="2589795"/>
                </a:cubicBezTo>
                <a:lnTo>
                  <a:pt x="4738842" y="2690073"/>
                </a:lnTo>
                <a:lnTo>
                  <a:pt x="4701438" y="2690073"/>
                </a:lnTo>
                <a:close/>
                <a:moveTo>
                  <a:pt x="4701423" y="2635287"/>
                </a:moveTo>
                <a:cubicBezTo>
                  <a:pt x="4696483" y="2626308"/>
                  <a:pt x="4686587" y="2620735"/>
                  <a:pt x="4676377" y="2620735"/>
                </a:cubicBezTo>
                <a:cubicBezTo>
                  <a:pt x="4662467" y="2620735"/>
                  <a:pt x="4653183" y="2630641"/>
                  <a:pt x="4653183" y="2644879"/>
                </a:cubicBezTo>
                <a:cubicBezTo>
                  <a:pt x="4653183" y="2659117"/>
                  <a:pt x="4662467" y="2668708"/>
                  <a:pt x="4676377" y="2668708"/>
                </a:cubicBezTo>
                <a:cubicBezTo>
                  <a:pt x="4686571" y="2668708"/>
                  <a:pt x="4696467" y="2663763"/>
                  <a:pt x="4701423" y="2654470"/>
                </a:cubicBezTo>
                <a:lnTo>
                  <a:pt x="4701423" y="2635287"/>
                </a:lnTo>
                <a:close/>
                <a:moveTo>
                  <a:pt x="4778692" y="2654156"/>
                </a:moveTo>
                <a:lnTo>
                  <a:pt x="4778692" y="2573077"/>
                </a:lnTo>
                <a:lnTo>
                  <a:pt x="4759214" y="2573077"/>
                </a:lnTo>
                <a:lnTo>
                  <a:pt x="4759214" y="2540582"/>
                </a:lnTo>
                <a:lnTo>
                  <a:pt x="4778692" y="2540582"/>
                </a:lnTo>
                <a:lnTo>
                  <a:pt x="4778692" y="2499736"/>
                </a:lnTo>
                <a:lnTo>
                  <a:pt x="4815798" y="2499736"/>
                </a:lnTo>
                <a:lnTo>
                  <a:pt x="4815798" y="2540582"/>
                </a:lnTo>
                <a:lnTo>
                  <a:pt x="4840530" y="2540582"/>
                </a:lnTo>
                <a:lnTo>
                  <a:pt x="4840530" y="2573077"/>
                </a:lnTo>
                <a:lnTo>
                  <a:pt x="4815798" y="2573077"/>
                </a:lnTo>
                <a:lnTo>
                  <a:pt x="4815798" y="2645491"/>
                </a:lnTo>
                <a:cubicBezTo>
                  <a:pt x="4815798" y="2655083"/>
                  <a:pt x="4819515" y="2660953"/>
                  <a:pt x="4826619" y="2660953"/>
                </a:cubicBezTo>
                <a:cubicBezTo>
                  <a:pt x="4831261" y="2660953"/>
                  <a:pt x="4835887" y="2659101"/>
                  <a:pt x="4837754" y="2656637"/>
                </a:cubicBezTo>
                <a:lnTo>
                  <a:pt x="4845485" y="2685097"/>
                </a:lnTo>
                <a:cubicBezTo>
                  <a:pt x="4839918" y="2690042"/>
                  <a:pt x="4830336" y="2693762"/>
                  <a:pt x="4816739" y="2693762"/>
                </a:cubicBezTo>
                <a:cubicBezTo>
                  <a:pt x="4790768" y="2693762"/>
                  <a:pt x="4778708" y="2680450"/>
                  <a:pt x="4778708" y="2654156"/>
                </a:cubicBezTo>
                <a:close/>
                <a:moveTo>
                  <a:pt x="5023862" y="2690057"/>
                </a:moveTo>
                <a:lnTo>
                  <a:pt x="5023862" y="2589481"/>
                </a:lnTo>
                <a:cubicBezTo>
                  <a:pt x="5023862" y="2577111"/>
                  <a:pt x="5018608" y="2569670"/>
                  <a:pt x="5006861" y="2569670"/>
                </a:cubicBezTo>
                <a:cubicBezTo>
                  <a:pt x="4995115" y="2569670"/>
                  <a:pt x="4985846" y="2579874"/>
                  <a:pt x="4981204" y="2588241"/>
                </a:cubicBezTo>
                <a:lnTo>
                  <a:pt x="4981204" y="2690057"/>
                </a:lnTo>
                <a:lnTo>
                  <a:pt x="4944099" y="2690057"/>
                </a:lnTo>
                <a:lnTo>
                  <a:pt x="4944099" y="2589481"/>
                </a:lnTo>
                <a:cubicBezTo>
                  <a:pt x="4944099" y="2577409"/>
                  <a:pt x="4939159" y="2569670"/>
                  <a:pt x="4927098" y="2569670"/>
                </a:cubicBezTo>
                <a:cubicBezTo>
                  <a:pt x="4915666" y="2569670"/>
                  <a:pt x="4906084" y="2579874"/>
                  <a:pt x="4901442" y="2588241"/>
                </a:cubicBezTo>
                <a:lnTo>
                  <a:pt x="4901442" y="2690057"/>
                </a:lnTo>
                <a:lnTo>
                  <a:pt x="4864336" y="2690057"/>
                </a:lnTo>
                <a:lnTo>
                  <a:pt x="4864336" y="2540582"/>
                </a:lnTo>
                <a:lnTo>
                  <a:pt x="4901442" y="2540582"/>
                </a:lnTo>
                <a:lnTo>
                  <a:pt x="4901442" y="2560079"/>
                </a:lnTo>
                <a:cubicBezTo>
                  <a:pt x="4907323" y="2549875"/>
                  <a:pt x="4924637" y="2536861"/>
                  <a:pt x="4943487" y="2536861"/>
                </a:cubicBezTo>
                <a:cubicBezTo>
                  <a:pt x="4962338" y="2536861"/>
                  <a:pt x="4975637" y="2545841"/>
                  <a:pt x="4979667" y="2562857"/>
                </a:cubicBezTo>
                <a:cubicBezTo>
                  <a:pt x="4986787" y="2549859"/>
                  <a:pt x="5004399" y="2536861"/>
                  <a:pt x="5023265" y="2536861"/>
                </a:cubicBezTo>
                <a:cubicBezTo>
                  <a:pt x="5046147" y="2536861"/>
                  <a:pt x="5060983" y="2548949"/>
                  <a:pt x="5060983" y="2576467"/>
                </a:cubicBezTo>
                <a:lnTo>
                  <a:pt x="5060983" y="2690042"/>
                </a:lnTo>
                <a:lnTo>
                  <a:pt x="5023877" y="2690042"/>
                </a:lnTo>
                <a:close/>
                <a:moveTo>
                  <a:pt x="5153370" y="2536861"/>
                </a:moveTo>
                <a:cubicBezTo>
                  <a:pt x="5194490" y="2536861"/>
                  <a:pt x="5217685" y="2570282"/>
                  <a:pt x="5217685" y="2616717"/>
                </a:cubicBezTo>
                <a:lnTo>
                  <a:pt x="5217685" y="2627234"/>
                </a:lnTo>
                <a:lnTo>
                  <a:pt x="5123996" y="2627234"/>
                </a:lnTo>
                <a:cubicBezTo>
                  <a:pt x="5125549" y="2647657"/>
                  <a:pt x="5137609" y="2663748"/>
                  <a:pt x="5160176" y="2663748"/>
                </a:cubicBezTo>
                <a:cubicBezTo>
                  <a:pt x="5171609" y="2663748"/>
                  <a:pt x="5184296" y="2658489"/>
                  <a:pt x="5192640" y="2649196"/>
                </a:cubicBezTo>
                <a:lnTo>
                  <a:pt x="5209640" y="2671487"/>
                </a:lnTo>
                <a:cubicBezTo>
                  <a:pt x="5196341" y="2686039"/>
                  <a:pt x="5176251" y="2693762"/>
                  <a:pt x="5156146" y="2693762"/>
                </a:cubicBezTo>
                <a:cubicBezTo>
                  <a:pt x="5114100" y="2693762"/>
                  <a:pt x="5086577" y="2662194"/>
                  <a:pt x="5086577" y="2615163"/>
                </a:cubicBezTo>
                <a:cubicBezTo>
                  <a:pt x="5086577" y="2571821"/>
                  <a:pt x="5111936" y="2536861"/>
                  <a:pt x="5153354" y="2536861"/>
                </a:cubicBezTo>
                <a:close/>
                <a:moveTo>
                  <a:pt x="5123996" y="2601867"/>
                </a:moveTo>
                <a:lnTo>
                  <a:pt x="5181819" y="2601867"/>
                </a:lnTo>
                <a:cubicBezTo>
                  <a:pt x="5181207" y="2586388"/>
                  <a:pt x="5174401" y="2566876"/>
                  <a:pt x="5152758" y="2566876"/>
                </a:cubicBezTo>
                <a:cubicBezTo>
                  <a:pt x="5132041" y="2566876"/>
                  <a:pt x="5124623" y="2586373"/>
                  <a:pt x="5124012" y="2601867"/>
                </a:cubicBezTo>
                <a:close/>
                <a:moveTo>
                  <a:pt x="5326179" y="2690057"/>
                </a:moveTo>
                <a:lnTo>
                  <a:pt x="5326179" y="2591631"/>
                </a:lnTo>
                <a:cubicBezTo>
                  <a:pt x="5326179" y="2575855"/>
                  <a:pt x="5319059" y="2569670"/>
                  <a:pt x="5306701" y="2569670"/>
                </a:cubicBezTo>
                <a:cubicBezTo>
                  <a:pt x="5294343" y="2569670"/>
                  <a:pt x="5284761" y="2579262"/>
                  <a:pt x="5279491" y="2588241"/>
                </a:cubicBezTo>
                <a:lnTo>
                  <a:pt x="5279491" y="2690057"/>
                </a:lnTo>
                <a:lnTo>
                  <a:pt x="5242386" y="2690057"/>
                </a:lnTo>
                <a:lnTo>
                  <a:pt x="5242386" y="2540582"/>
                </a:lnTo>
                <a:lnTo>
                  <a:pt x="5279491" y="2540582"/>
                </a:lnTo>
                <a:lnTo>
                  <a:pt x="5279491" y="2560079"/>
                </a:lnTo>
                <a:cubicBezTo>
                  <a:pt x="5287536" y="2548321"/>
                  <a:pt x="5304223" y="2536861"/>
                  <a:pt x="5323387" y="2536861"/>
                </a:cubicBezTo>
                <a:cubicBezTo>
                  <a:pt x="5350911" y="2536861"/>
                  <a:pt x="5363269" y="2552952"/>
                  <a:pt x="5363269" y="2577723"/>
                </a:cubicBezTo>
                <a:lnTo>
                  <a:pt x="5363269" y="2690057"/>
                </a:lnTo>
                <a:lnTo>
                  <a:pt x="5326163" y="2690057"/>
                </a:lnTo>
                <a:close/>
                <a:moveTo>
                  <a:pt x="5403448" y="2654156"/>
                </a:moveTo>
                <a:lnTo>
                  <a:pt x="5403448" y="2573077"/>
                </a:lnTo>
                <a:lnTo>
                  <a:pt x="5383970" y="2573077"/>
                </a:lnTo>
                <a:lnTo>
                  <a:pt x="5383970" y="2540582"/>
                </a:lnTo>
                <a:lnTo>
                  <a:pt x="5403448" y="2540582"/>
                </a:lnTo>
                <a:lnTo>
                  <a:pt x="5403448" y="2499736"/>
                </a:lnTo>
                <a:lnTo>
                  <a:pt x="5440553" y="2499736"/>
                </a:lnTo>
                <a:lnTo>
                  <a:pt x="5440553" y="2540582"/>
                </a:lnTo>
                <a:lnTo>
                  <a:pt x="5465286" y="2540582"/>
                </a:lnTo>
                <a:lnTo>
                  <a:pt x="5465286" y="2573077"/>
                </a:lnTo>
                <a:lnTo>
                  <a:pt x="5440553" y="2573077"/>
                </a:lnTo>
                <a:lnTo>
                  <a:pt x="5440553" y="2645491"/>
                </a:lnTo>
                <a:cubicBezTo>
                  <a:pt x="5440553" y="2655083"/>
                  <a:pt x="5444270" y="2660953"/>
                  <a:pt x="5451375" y="2660953"/>
                </a:cubicBezTo>
                <a:cubicBezTo>
                  <a:pt x="5456017" y="2660953"/>
                  <a:pt x="5460643" y="2659101"/>
                  <a:pt x="5462510" y="2656637"/>
                </a:cubicBezTo>
                <a:lnTo>
                  <a:pt x="5470241" y="2685097"/>
                </a:lnTo>
                <a:cubicBezTo>
                  <a:pt x="5464674" y="2690042"/>
                  <a:pt x="5455091" y="2693762"/>
                  <a:pt x="5441494" y="2693762"/>
                </a:cubicBezTo>
                <a:cubicBezTo>
                  <a:pt x="5415524" y="2693762"/>
                  <a:pt x="5403464" y="2680450"/>
                  <a:pt x="5403464" y="2654156"/>
                </a:cubicBezTo>
                <a:close/>
                <a:moveTo>
                  <a:pt x="3445716" y="650726"/>
                </a:moveTo>
                <a:cubicBezTo>
                  <a:pt x="3346177" y="533007"/>
                  <a:pt x="3246655" y="415304"/>
                  <a:pt x="3147022" y="297491"/>
                </a:cubicBezTo>
                <a:cubicBezTo>
                  <a:pt x="3114841" y="320206"/>
                  <a:pt x="3083742" y="342167"/>
                  <a:pt x="3051984" y="364584"/>
                </a:cubicBezTo>
                <a:cubicBezTo>
                  <a:pt x="2959408" y="243019"/>
                  <a:pt x="2867319" y="122098"/>
                  <a:pt x="2774351" y="0"/>
                </a:cubicBezTo>
                <a:cubicBezTo>
                  <a:pt x="2667520" y="154185"/>
                  <a:pt x="2561598" y="307067"/>
                  <a:pt x="2455159" y="460687"/>
                </a:cubicBezTo>
                <a:cubicBezTo>
                  <a:pt x="2389809" y="419072"/>
                  <a:pt x="2325054" y="377833"/>
                  <a:pt x="2259751" y="336234"/>
                </a:cubicBezTo>
                <a:cubicBezTo>
                  <a:pt x="2169638" y="441158"/>
                  <a:pt x="2079666" y="545942"/>
                  <a:pt x="1989678" y="650726"/>
                </a:cubicBezTo>
                <a:lnTo>
                  <a:pt x="0" y="650726"/>
                </a:lnTo>
                <a:lnTo>
                  <a:pt x="0" y="682122"/>
                </a:lnTo>
                <a:lnTo>
                  <a:pt x="5472453" y="682122"/>
                </a:lnTo>
                <a:lnTo>
                  <a:pt x="5472453" y="650726"/>
                </a:lnTo>
                <a:lnTo>
                  <a:pt x="3445748" y="650726"/>
                </a:lnTo>
                <a:close/>
                <a:moveTo>
                  <a:pt x="3068419" y="419511"/>
                </a:moveTo>
                <a:cubicBezTo>
                  <a:pt x="3089795" y="403217"/>
                  <a:pt x="3110355" y="386341"/>
                  <a:pt x="3131166" y="369639"/>
                </a:cubicBezTo>
                <a:cubicBezTo>
                  <a:pt x="3132437" y="368618"/>
                  <a:pt x="3133017" y="367143"/>
                  <a:pt x="3134695" y="364788"/>
                </a:cubicBezTo>
                <a:cubicBezTo>
                  <a:pt x="3205377" y="447971"/>
                  <a:pt x="3274366" y="529177"/>
                  <a:pt x="3343355" y="610382"/>
                </a:cubicBezTo>
                <a:cubicBezTo>
                  <a:pt x="3342884" y="610633"/>
                  <a:pt x="3342414" y="610884"/>
                  <a:pt x="3341943" y="611136"/>
                </a:cubicBezTo>
                <a:cubicBezTo>
                  <a:pt x="3271135" y="553885"/>
                  <a:pt x="3200327" y="496635"/>
                  <a:pt x="3129504" y="439400"/>
                </a:cubicBezTo>
                <a:cubicBezTo>
                  <a:pt x="3129018" y="439589"/>
                  <a:pt x="3128516" y="439777"/>
                  <a:pt x="3128030" y="439965"/>
                </a:cubicBezTo>
                <a:cubicBezTo>
                  <a:pt x="3156714" y="510229"/>
                  <a:pt x="3185397" y="580477"/>
                  <a:pt x="3214097" y="650741"/>
                </a:cubicBezTo>
                <a:lnTo>
                  <a:pt x="3189742" y="650741"/>
                </a:lnTo>
                <a:cubicBezTo>
                  <a:pt x="3148292" y="578672"/>
                  <a:pt x="3106889" y="506587"/>
                  <a:pt x="3065204" y="434581"/>
                </a:cubicBezTo>
                <a:cubicBezTo>
                  <a:pt x="3061629" y="428396"/>
                  <a:pt x="3061801" y="424566"/>
                  <a:pt x="3068419" y="419527"/>
                </a:cubicBezTo>
                <a:close/>
                <a:moveTo>
                  <a:pt x="2772767" y="73796"/>
                </a:moveTo>
                <a:cubicBezTo>
                  <a:pt x="2773426" y="73906"/>
                  <a:pt x="2774069" y="74000"/>
                  <a:pt x="2774727" y="74110"/>
                </a:cubicBezTo>
                <a:cubicBezTo>
                  <a:pt x="2778664" y="151045"/>
                  <a:pt x="2782600" y="227981"/>
                  <a:pt x="2786568" y="305591"/>
                </a:cubicBezTo>
                <a:cubicBezTo>
                  <a:pt x="2804274" y="307428"/>
                  <a:pt x="2821509" y="309767"/>
                  <a:pt x="2838917" y="310850"/>
                </a:cubicBezTo>
                <a:cubicBezTo>
                  <a:pt x="2851385" y="311635"/>
                  <a:pt x="2858866" y="314947"/>
                  <a:pt x="2865013" y="323456"/>
                </a:cubicBezTo>
                <a:cubicBezTo>
                  <a:pt x="2907749" y="382652"/>
                  <a:pt x="2951379" y="441504"/>
                  <a:pt x="2994710" y="500465"/>
                </a:cubicBezTo>
                <a:cubicBezTo>
                  <a:pt x="2995902" y="502082"/>
                  <a:pt x="2996921" y="503778"/>
                  <a:pt x="2996953" y="506540"/>
                </a:cubicBezTo>
                <a:cubicBezTo>
                  <a:pt x="2918821" y="469587"/>
                  <a:pt x="2840689" y="432650"/>
                  <a:pt x="2763577" y="396184"/>
                </a:cubicBezTo>
                <a:cubicBezTo>
                  <a:pt x="2737089" y="414566"/>
                  <a:pt x="2711055" y="432619"/>
                  <a:pt x="2684379" y="451127"/>
                </a:cubicBezTo>
                <a:cubicBezTo>
                  <a:pt x="2680913" y="440750"/>
                  <a:pt x="2677478" y="430484"/>
                  <a:pt x="2673526" y="418632"/>
                </a:cubicBezTo>
                <a:cubicBezTo>
                  <a:pt x="2625568" y="454690"/>
                  <a:pt x="2578708" y="489932"/>
                  <a:pt x="2531173" y="525660"/>
                </a:cubicBezTo>
                <a:cubicBezTo>
                  <a:pt x="2513421" y="512144"/>
                  <a:pt x="2496311" y="499099"/>
                  <a:pt x="2478730" y="485709"/>
                </a:cubicBezTo>
                <a:cubicBezTo>
                  <a:pt x="2576810" y="348321"/>
                  <a:pt x="2674797" y="211058"/>
                  <a:pt x="2772783" y="73780"/>
                </a:cubicBezTo>
                <a:close/>
                <a:moveTo>
                  <a:pt x="2288560" y="403389"/>
                </a:moveTo>
                <a:cubicBezTo>
                  <a:pt x="2371350" y="456982"/>
                  <a:pt x="2454187" y="510559"/>
                  <a:pt x="2536819" y="564277"/>
                </a:cubicBezTo>
                <a:cubicBezTo>
                  <a:pt x="2541697" y="567448"/>
                  <a:pt x="2545413" y="567731"/>
                  <a:pt x="2551091" y="565784"/>
                </a:cubicBezTo>
                <a:cubicBezTo>
                  <a:pt x="2561755" y="562127"/>
                  <a:pt x="2572937" y="559285"/>
                  <a:pt x="2583632" y="555691"/>
                </a:cubicBezTo>
                <a:cubicBezTo>
                  <a:pt x="2588761" y="553964"/>
                  <a:pt x="2591913" y="554466"/>
                  <a:pt x="2595991" y="557386"/>
                </a:cubicBezTo>
                <a:cubicBezTo>
                  <a:pt x="2635056" y="585501"/>
                  <a:pt x="2674389" y="613427"/>
                  <a:pt x="2713612" y="641417"/>
                </a:cubicBezTo>
                <a:cubicBezTo>
                  <a:pt x="2717956" y="644509"/>
                  <a:pt x="2722300" y="647617"/>
                  <a:pt x="2726644" y="650710"/>
                </a:cubicBezTo>
                <a:lnTo>
                  <a:pt x="2418273" y="650710"/>
                </a:lnTo>
                <a:cubicBezTo>
                  <a:pt x="2418242" y="637225"/>
                  <a:pt x="2418226" y="623741"/>
                  <a:pt x="2418085" y="610272"/>
                </a:cubicBezTo>
                <a:cubicBezTo>
                  <a:pt x="2418022" y="604951"/>
                  <a:pt x="2416297" y="599158"/>
                  <a:pt x="2413051" y="594417"/>
                </a:cubicBezTo>
                <a:cubicBezTo>
                  <a:pt x="2370143" y="531641"/>
                  <a:pt x="2326827" y="469007"/>
                  <a:pt x="2283621" y="406341"/>
                </a:cubicBezTo>
                <a:cubicBezTo>
                  <a:pt x="2282115" y="404159"/>
                  <a:pt x="2280813" y="401914"/>
                  <a:pt x="2280954" y="398806"/>
                </a:cubicBezTo>
                <a:cubicBezTo>
                  <a:pt x="2283495" y="400328"/>
                  <a:pt x="2286114" y="401804"/>
                  <a:pt x="2288576" y="403389"/>
                </a:cubicBezTo>
                <a:close/>
                <a:moveTo>
                  <a:pt x="2224763" y="445083"/>
                </a:moveTo>
                <a:cubicBezTo>
                  <a:pt x="2225375" y="445303"/>
                  <a:pt x="2226002" y="445523"/>
                  <a:pt x="2226613" y="445742"/>
                </a:cubicBezTo>
                <a:cubicBezTo>
                  <a:pt x="2225029" y="448678"/>
                  <a:pt x="2223587" y="451645"/>
                  <a:pt x="2221862" y="454533"/>
                </a:cubicBezTo>
                <a:cubicBezTo>
                  <a:pt x="2182733" y="519931"/>
                  <a:pt x="2143667" y="585328"/>
                  <a:pt x="2104554" y="650726"/>
                </a:cubicBezTo>
                <a:lnTo>
                  <a:pt x="2053459" y="650726"/>
                </a:lnTo>
                <a:cubicBezTo>
                  <a:pt x="2110576" y="582157"/>
                  <a:pt x="2167693" y="513604"/>
                  <a:pt x="2224778" y="445083"/>
                </a:cubicBezTo>
                <a:close/>
              </a:path>
            </a:pathLst>
          </a:custGeom>
          <a:solidFill>
            <a:srgbClr val="FFFFFF"/>
          </a:solidFill>
          <a:ln w="15666" cap="flat">
            <a:noFill/>
            <a:prstDash val="solid"/>
            <a:miter/>
          </a:ln>
        </p:spPr>
        <p:txBody>
          <a:bodyPr rtlCol="0" anchor="ctr"/>
          <a:lstStyle/>
          <a:p>
            <a:endParaRPr lang="en-US"/>
          </a:p>
        </p:txBody>
      </p:sp>
    </p:spTree>
    <p:extLst>
      <p:ext uri="{BB962C8B-B14F-4D97-AF65-F5344CB8AC3E}">
        <p14:creationId xmlns:p14="http://schemas.microsoft.com/office/powerpoint/2010/main" val="256189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39660"/>
            <a:ext cx="10744200" cy="505267"/>
          </a:xfrm>
        </p:spPr>
        <p:txBody>
          <a:bodyPr vert="horz" wrap="square" lIns="0" tIns="12700" rIns="0" bIns="0" rtlCol="0">
            <a:spAutoFit/>
          </a:bodyPr>
          <a:lstStyle/>
          <a:p>
            <a:r>
              <a:rPr lang="en-US" dirty="0">
                <a:solidFill>
                  <a:schemeClr val="tx1"/>
                </a:solidFill>
              </a:rPr>
              <a:t>Transthoracic Echocardiogram</a:t>
            </a:r>
          </a:p>
        </p:txBody>
      </p:sp>
      <p:pic>
        <p:nvPicPr>
          <p:cNvPr id="4" name="object 4"/>
          <p:cNvPicPr/>
          <p:nvPr/>
        </p:nvPicPr>
        <p:blipFill>
          <a:blip r:embed="rId2" cstate="screen">
            <a:extLst>
              <a:ext uri="{28A0092B-C50C-407E-A947-70E740481C1C}">
                <a14:useLocalDpi xmlns:a14="http://schemas.microsoft.com/office/drawing/2010/main"/>
              </a:ext>
            </a:extLst>
          </a:blip>
          <a:stretch>
            <a:fillRect/>
          </a:stretch>
        </p:blipFill>
        <p:spPr>
          <a:xfrm>
            <a:off x="733044" y="2514600"/>
            <a:ext cx="5163311" cy="3819144"/>
          </a:xfrm>
          <a:prstGeom prst="rect">
            <a:avLst/>
          </a:prstGeom>
        </p:spPr>
      </p:pic>
      <p:pic>
        <p:nvPicPr>
          <p:cNvPr id="5" name="object 5"/>
          <p:cNvPicPr/>
          <p:nvPr/>
        </p:nvPicPr>
        <p:blipFill>
          <a:blip r:embed="rId3" cstate="screen">
            <a:extLst>
              <a:ext uri="{28A0092B-C50C-407E-A947-70E740481C1C}">
                <a14:useLocalDpi xmlns:a14="http://schemas.microsoft.com/office/drawing/2010/main"/>
              </a:ext>
            </a:extLst>
          </a:blip>
          <a:stretch>
            <a:fillRect/>
          </a:stretch>
        </p:blipFill>
        <p:spPr>
          <a:xfrm>
            <a:off x="6124955" y="2514600"/>
            <a:ext cx="5161788" cy="3819144"/>
          </a:xfrm>
          <a:prstGeom prst="rect">
            <a:avLst/>
          </a:prstGeom>
        </p:spPr>
      </p:pic>
      <p:sp>
        <p:nvSpPr>
          <p:cNvPr id="14" name="Content Placeholder 6">
            <a:extLst>
              <a:ext uri="{FF2B5EF4-FFF2-40B4-BE49-F238E27FC236}">
                <a16:creationId xmlns:a16="http://schemas.microsoft.com/office/drawing/2014/main" id="{EF087E9C-6BD0-A6BF-0E96-9FB56701007A}"/>
              </a:ext>
            </a:extLst>
          </p:cNvPr>
          <p:cNvSpPr>
            <a:spLocks noGrp="1"/>
          </p:cNvSpPr>
          <p:nvPr>
            <p:ph idx="1"/>
          </p:nvPr>
        </p:nvSpPr>
        <p:spPr>
          <a:xfrm>
            <a:off x="609600" y="1477907"/>
            <a:ext cx="10744200" cy="808094"/>
          </a:xfrm>
        </p:spPr>
        <p:txBody>
          <a:bodyPr>
            <a:normAutofit/>
          </a:bodyPr>
          <a:lstStyle/>
          <a:p>
            <a:pPr marL="0" marR="843915" indent="0">
              <a:lnSpc>
                <a:spcPts val="2810"/>
              </a:lnSpc>
              <a:spcBef>
                <a:spcPts val="455"/>
              </a:spcBef>
              <a:buNone/>
            </a:pPr>
            <a:r>
              <a:rPr lang="en-US" sz="2200" b="1" dirty="0">
                <a:solidFill>
                  <a:schemeClr val="tx1"/>
                </a:solidFill>
                <a:cs typeface="Calibri"/>
              </a:rPr>
              <a:t>61</a:t>
            </a:r>
            <a:r>
              <a:rPr lang="en-US" sz="2200" b="1" spc="-55" dirty="0">
                <a:solidFill>
                  <a:schemeClr val="tx1"/>
                </a:solidFill>
                <a:cs typeface="Calibri"/>
              </a:rPr>
              <a:t>-year-old female</a:t>
            </a:r>
            <a:r>
              <a:rPr lang="en-US" sz="2200" b="1" spc="-40" dirty="0">
                <a:solidFill>
                  <a:schemeClr val="tx1"/>
                </a:solidFill>
                <a:cs typeface="Calibri"/>
              </a:rPr>
              <a:t> </a:t>
            </a:r>
            <a:r>
              <a:rPr lang="en-US" sz="2200" b="1" dirty="0">
                <a:solidFill>
                  <a:schemeClr val="tx1"/>
                </a:solidFill>
                <a:cs typeface="Calibri"/>
              </a:rPr>
              <a:t>with</a:t>
            </a:r>
            <a:r>
              <a:rPr lang="en-US" sz="2200" b="1" spc="-45" dirty="0">
                <a:solidFill>
                  <a:schemeClr val="tx1"/>
                </a:solidFill>
                <a:cs typeface="Calibri"/>
              </a:rPr>
              <a:t> </a:t>
            </a:r>
            <a:r>
              <a:rPr lang="en-US" sz="2200" b="1" dirty="0">
                <a:solidFill>
                  <a:schemeClr val="tx1"/>
                </a:solidFill>
                <a:cs typeface="Calibri"/>
              </a:rPr>
              <a:t>likely</a:t>
            </a:r>
            <a:r>
              <a:rPr lang="en-US" sz="2200" b="1" spc="-40" dirty="0">
                <a:solidFill>
                  <a:schemeClr val="tx1"/>
                </a:solidFill>
                <a:cs typeface="Calibri"/>
              </a:rPr>
              <a:t> </a:t>
            </a:r>
            <a:r>
              <a:rPr lang="en-US" sz="2200" b="1" dirty="0">
                <a:solidFill>
                  <a:schemeClr val="tx1"/>
                </a:solidFill>
                <a:cs typeface="Calibri"/>
              </a:rPr>
              <a:t>Sjogren's,</a:t>
            </a:r>
            <a:r>
              <a:rPr lang="en-US" sz="2200" b="1" spc="-35" dirty="0">
                <a:solidFill>
                  <a:schemeClr val="tx1"/>
                </a:solidFill>
                <a:cs typeface="Calibri"/>
              </a:rPr>
              <a:t> </a:t>
            </a:r>
            <a:r>
              <a:rPr lang="en-US" sz="2200" b="1" spc="-10" dirty="0">
                <a:solidFill>
                  <a:schemeClr val="tx1"/>
                </a:solidFill>
                <a:cs typeface="Calibri"/>
              </a:rPr>
              <a:t>CTD-</a:t>
            </a:r>
            <a:r>
              <a:rPr lang="en-US" sz="2200" b="1" dirty="0">
                <a:solidFill>
                  <a:schemeClr val="tx1"/>
                </a:solidFill>
                <a:cs typeface="Calibri"/>
              </a:rPr>
              <a:t>ILD,</a:t>
            </a:r>
            <a:r>
              <a:rPr lang="en-US" sz="2200" b="1" spc="-55" dirty="0">
                <a:solidFill>
                  <a:schemeClr val="tx1"/>
                </a:solidFill>
                <a:cs typeface="Calibri"/>
              </a:rPr>
              <a:t> </a:t>
            </a:r>
            <a:r>
              <a:rPr lang="en-US" sz="2200" b="1" dirty="0">
                <a:solidFill>
                  <a:schemeClr val="tx1"/>
                </a:solidFill>
                <a:cs typeface="Calibri"/>
              </a:rPr>
              <a:t>presents</a:t>
            </a:r>
            <a:r>
              <a:rPr lang="en-US" sz="2200" b="1" spc="-35" dirty="0">
                <a:solidFill>
                  <a:schemeClr val="tx1"/>
                </a:solidFill>
                <a:cs typeface="Calibri"/>
              </a:rPr>
              <a:t> </a:t>
            </a:r>
            <a:r>
              <a:rPr lang="en-US" sz="2200" b="1" dirty="0">
                <a:solidFill>
                  <a:schemeClr val="tx1"/>
                </a:solidFill>
                <a:cs typeface="Calibri"/>
              </a:rPr>
              <a:t>for</a:t>
            </a:r>
            <a:r>
              <a:rPr lang="en-US" sz="2200" b="1" spc="-45" dirty="0">
                <a:solidFill>
                  <a:schemeClr val="tx1"/>
                </a:solidFill>
                <a:cs typeface="Calibri"/>
              </a:rPr>
              <a:t> </a:t>
            </a:r>
            <a:r>
              <a:rPr lang="en-US" sz="2200" b="1" dirty="0">
                <a:solidFill>
                  <a:schemeClr val="tx1"/>
                </a:solidFill>
                <a:cs typeface="Calibri"/>
              </a:rPr>
              <a:t>evaluation</a:t>
            </a:r>
            <a:r>
              <a:rPr lang="en-US" sz="2200" b="1" spc="-30" dirty="0">
                <a:solidFill>
                  <a:schemeClr val="tx1"/>
                </a:solidFill>
                <a:cs typeface="Calibri"/>
              </a:rPr>
              <a:t> </a:t>
            </a:r>
            <a:r>
              <a:rPr lang="en-US" sz="2200" b="1" dirty="0">
                <a:solidFill>
                  <a:schemeClr val="tx1"/>
                </a:solidFill>
                <a:cs typeface="Calibri"/>
              </a:rPr>
              <a:t>of</a:t>
            </a:r>
            <a:r>
              <a:rPr lang="en-US" sz="2200" b="1" spc="-45" dirty="0">
                <a:solidFill>
                  <a:schemeClr val="tx1"/>
                </a:solidFill>
                <a:cs typeface="Calibri"/>
              </a:rPr>
              <a:t> </a:t>
            </a:r>
            <a:r>
              <a:rPr lang="en-US" sz="2200" b="1" spc="-10" dirty="0">
                <a:solidFill>
                  <a:schemeClr val="tx1"/>
                </a:solidFill>
                <a:cs typeface="Calibri"/>
              </a:rPr>
              <a:t>pulmonary </a:t>
            </a:r>
            <a:r>
              <a:rPr lang="en-US" sz="2200" b="1" dirty="0">
                <a:solidFill>
                  <a:schemeClr val="tx1"/>
                </a:solidFill>
                <a:cs typeface="Calibri"/>
              </a:rPr>
              <a:t>hypertension</a:t>
            </a:r>
            <a:r>
              <a:rPr lang="en-US" sz="2200" b="1" spc="-20" dirty="0">
                <a:solidFill>
                  <a:schemeClr val="tx1"/>
                </a:solidFill>
                <a:cs typeface="Calibri"/>
              </a:rPr>
              <a:t> </a:t>
            </a:r>
            <a:r>
              <a:rPr lang="en-US" sz="2200" b="1" dirty="0">
                <a:solidFill>
                  <a:schemeClr val="tx1"/>
                </a:solidFill>
                <a:cs typeface="Calibri"/>
              </a:rPr>
              <a:t>after</a:t>
            </a:r>
            <a:r>
              <a:rPr lang="en-US" sz="2200" b="1" spc="-35" dirty="0">
                <a:solidFill>
                  <a:schemeClr val="tx1"/>
                </a:solidFill>
                <a:cs typeface="Calibri"/>
              </a:rPr>
              <a:t> </a:t>
            </a:r>
            <a:r>
              <a:rPr lang="en-US" sz="2200" b="1" dirty="0">
                <a:solidFill>
                  <a:schemeClr val="tx1"/>
                </a:solidFill>
                <a:cs typeface="Calibri"/>
              </a:rPr>
              <a:t>TTE</a:t>
            </a:r>
            <a:r>
              <a:rPr lang="en-US" sz="2200" b="1" spc="-50" dirty="0">
                <a:solidFill>
                  <a:schemeClr val="tx1"/>
                </a:solidFill>
                <a:cs typeface="Calibri"/>
              </a:rPr>
              <a:t> </a:t>
            </a:r>
            <a:r>
              <a:rPr lang="en-US" sz="2200" b="1" dirty="0">
                <a:solidFill>
                  <a:schemeClr val="tx1"/>
                </a:solidFill>
                <a:cs typeface="Calibri"/>
              </a:rPr>
              <a:t>with</a:t>
            </a:r>
            <a:r>
              <a:rPr lang="en-US" sz="2200" b="1" spc="-40" dirty="0">
                <a:solidFill>
                  <a:schemeClr val="tx1"/>
                </a:solidFill>
                <a:cs typeface="Calibri"/>
              </a:rPr>
              <a:t> </a:t>
            </a:r>
            <a:r>
              <a:rPr lang="en-US" sz="2200" b="1" spc="-20" dirty="0" err="1">
                <a:solidFill>
                  <a:schemeClr val="tx1"/>
                </a:solidFill>
                <a:cs typeface="Calibri"/>
              </a:rPr>
              <a:t>ePASP</a:t>
            </a:r>
            <a:r>
              <a:rPr lang="en-US" sz="2200" b="1" spc="-55" dirty="0">
                <a:solidFill>
                  <a:schemeClr val="tx1"/>
                </a:solidFill>
                <a:cs typeface="Calibri"/>
              </a:rPr>
              <a:t> </a:t>
            </a:r>
            <a:r>
              <a:rPr lang="en-US" sz="2200" b="1" dirty="0">
                <a:solidFill>
                  <a:schemeClr val="tx1"/>
                </a:solidFill>
                <a:cs typeface="Calibri"/>
              </a:rPr>
              <a:t>86.4</a:t>
            </a:r>
            <a:r>
              <a:rPr lang="en-US" sz="2200" b="1" spc="-60" dirty="0">
                <a:solidFill>
                  <a:schemeClr val="tx1"/>
                </a:solidFill>
                <a:cs typeface="Calibri"/>
              </a:rPr>
              <a:t> </a:t>
            </a:r>
            <a:r>
              <a:rPr lang="en-US" sz="2200" b="1" spc="-10" dirty="0">
                <a:solidFill>
                  <a:schemeClr val="tx1"/>
                </a:solidFill>
                <a:cs typeface="Calibri"/>
              </a:rPr>
              <a:t>mmHg</a:t>
            </a:r>
            <a:r>
              <a:rPr lang="en-US" sz="2200" b="1" strike="sngStrike" spc="-10" dirty="0">
                <a:solidFill>
                  <a:schemeClr val="tx1"/>
                </a:solidFill>
                <a:cs typeface="Calibri"/>
              </a:rPr>
              <a:t>.</a:t>
            </a:r>
            <a:endParaRPr lang="en-US" sz="2200" strike="sngStrike" dirty="0">
              <a:solidFill>
                <a:schemeClr val="tx1"/>
              </a:solidFill>
              <a:cs typeface="Calibri"/>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9505"/>
            <a:ext cx="10744200" cy="1185577"/>
          </a:xfrm>
        </p:spPr>
        <p:txBody>
          <a:bodyPr vert="horz" wrap="square" lIns="0" tIns="12700" rIns="0" bIns="0" rtlCol="0">
            <a:spAutoFit/>
          </a:bodyPr>
          <a:lstStyle/>
          <a:p>
            <a:r>
              <a:rPr lang="en-US" dirty="0"/>
              <a:t>Right heart catheterization</a:t>
            </a:r>
          </a:p>
        </p:txBody>
      </p:sp>
      <p:sp>
        <p:nvSpPr>
          <p:cNvPr id="4" name="object 4"/>
          <p:cNvSpPr txBox="1">
            <a:spLocks noGrp="1"/>
          </p:cNvSpPr>
          <p:nvPr>
            <p:ph type="sldNum" sz="quarter" idx="4294967295"/>
          </p:nvPr>
        </p:nvSpPr>
        <p:spPr>
          <a:xfrm>
            <a:off x="11953875" y="6646863"/>
            <a:ext cx="238125" cy="174625"/>
          </a:xfrm>
          <a:prstGeom prst="rect">
            <a:avLst/>
          </a:prstGeom>
        </p:spPr>
        <p:txBody>
          <a:bodyPr vert="horz" wrap="square" lIns="0" tIns="0" rIns="0" bIns="0" rtlCol="0">
            <a:spAutoFit/>
          </a:bodyPr>
          <a:lstStyle>
            <a:defPPr>
              <a:defRPr kern="0"/>
            </a:defPPr>
            <a:lvl1pPr>
              <a:defRPr sz="1050" b="0" i="0">
                <a:solidFill>
                  <a:schemeClr val="bg1"/>
                </a:solidFill>
                <a:latin typeface="Arial"/>
                <a:cs typeface="Arial"/>
              </a:defRPr>
            </a:lvl1pPr>
          </a:lstStyle>
          <a:p>
            <a:pPr marL="38100" marR="0" lvl="0" indent="0" algn="l" defTabSz="914400" rtl="0" eaLnBrk="1" fontAlgn="auto" latinLnBrk="0" hangingPunct="1">
              <a:lnSpc>
                <a:spcPct val="100000"/>
              </a:lnSpc>
              <a:spcBef>
                <a:spcPts val="5"/>
              </a:spcBef>
              <a:spcAft>
                <a:spcPts val="0"/>
              </a:spcAft>
              <a:buClrTx/>
              <a:buSzTx/>
              <a:buFontTx/>
              <a:buNone/>
              <a:tabLst/>
              <a:defRPr/>
            </a:pPr>
            <a:fld id="{81D60167-4931-47E6-BA6A-407CBD079E47}" type="slidenum">
              <a:rPr kumimoji="0" lang="en-US" sz="1050" b="0" i="0" u="none" strike="noStrike" kern="1200" cap="none" spc="0" normalizeH="0" baseline="0" noProof="0" smtClean="0">
                <a:ln>
                  <a:noFill/>
                </a:ln>
                <a:solidFill>
                  <a:srgbClr val="FFFFFF"/>
                </a:solidFill>
                <a:effectLst/>
                <a:uLnTx/>
                <a:uFillTx/>
                <a:latin typeface="Arial"/>
                <a:ea typeface="+mn-ea"/>
                <a:cs typeface="Arial"/>
              </a:rPr>
              <a:pPr marL="38100" marR="0" lvl="0" indent="0" algn="l" defTabSz="914400" rtl="0" eaLnBrk="1" fontAlgn="auto" latinLnBrk="0" hangingPunct="1">
                <a:lnSpc>
                  <a:spcPct val="100000"/>
                </a:lnSpc>
                <a:spcBef>
                  <a:spcPts val="5"/>
                </a:spcBef>
                <a:spcAft>
                  <a:spcPts val="0"/>
                </a:spcAft>
                <a:buClrTx/>
                <a:buSzTx/>
                <a:buFontTx/>
                <a:buNone/>
                <a:tabLst/>
                <a:defRPr/>
              </a:pPr>
              <a:t>11</a:t>
            </a:fld>
            <a:endParaRPr kumimoji="0" sz="1050" b="0" i="0" u="none" strike="noStrike" kern="1200" cap="none" spc="-25" normalizeH="0" baseline="0" noProof="0" dirty="0">
              <a:ln>
                <a:noFill/>
              </a:ln>
              <a:solidFill>
                <a:srgbClr val="FFFFFF"/>
              </a:solidFill>
              <a:effectLst/>
              <a:uLnTx/>
              <a:uFillTx/>
              <a:latin typeface="Arial"/>
              <a:ea typeface="+mn-ea"/>
              <a:cs typeface="Arial"/>
            </a:endParaRPr>
          </a:p>
        </p:txBody>
      </p:sp>
      <p:sp>
        <p:nvSpPr>
          <p:cNvPr id="5" name="Content Placeholder 6">
            <a:extLst>
              <a:ext uri="{FF2B5EF4-FFF2-40B4-BE49-F238E27FC236}">
                <a16:creationId xmlns:a16="http://schemas.microsoft.com/office/drawing/2014/main" id="{40F26350-AE59-1EE1-E01B-842636F6064C}"/>
              </a:ext>
            </a:extLst>
          </p:cNvPr>
          <p:cNvSpPr txBox="1">
            <a:spLocks/>
          </p:cNvSpPr>
          <p:nvPr/>
        </p:nvSpPr>
        <p:spPr>
          <a:xfrm>
            <a:off x="609600" y="1385082"/>
            <a:ext cx="10744200" cy="501655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843915" lvl="0" indent="0" algn="l" defTabSz="914400" rtl="0" eaLnBrk="1" fontAlgn="auto" latinLnBrk="0" hangingPunct="1">
              <a:lnSpc>
                <a:spcPts val="2810"/>
              </a:lnSpc>
              <a:spcBef>
                <a:spcPts val="455"/>
              </a:spcBef>
              <a:spcAft>
                <a:spcPts val="0"/>
              </a:spcAft>
              <a:buClr>
                <a:srgbClr val="B21E6C"/>
              </a:buClr>
              <a:buSzTx/>
              <a:buFont typeface="Arial" panose="020B0604020202020204" pitchFamily="34" charset="0"/>
              <a:buNone/>
              <a:tabLst/>
              <a:defRPr/>
            </a:pP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61</a:t>
            </a:r>
            <a:r>
              <a:rPr kumimoji="0" lang="en-US" sz="2400" b="1" i="0" u="none" strike="noStrike" kern="1200" cap="none" spc="-55" normalizeH="0" baseline="0" noProof="0" dirty="0">
                <a:ln>
                  <a:noFill/>
                </a:ln>
                <a:solidFill>
                  <a:srgbClr val="3F3F3F"/>
                </a:solidFill>
                <a:effectLst/>
                <a:uLnTx/>
                <a:uFillTx/>
                <a:latin typeface="Arial" panose="020B0604020202020204"/>
                <a:ea typeface="+mn-ea"/>
                <a:cs typeface="Calibri"/>
              </a:rPr>
              <a:t>-year-old female</a:t>
            </a:r>
            <a:r>
              <a:rPr kumimoji="0" lang="en-US" sz="2400" b="1" i="0" u="none" strike="noStrike" kern="1200" cap="none" spc="-40"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with</a:t>
            </a:r>
            <a:r>
              <a:rPr kumimoji="0" lang="en-US" sz="2400" b="1" i="0" u="none" strike="noStrike" kern="1200" cap="none" spc="-45"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likely</a:t>
            </a:r>
            <a:r>
              <a:rPr kumimoji="0" lang="en-US" sz="2400" b="1" i="0" u="none" strike="noStrike" kern="1200" cap="none" spc="-40"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Sjogren's,</a:t>
            </a:r>
            <a:r>
              <a:rPr kumimoji="0" lang="en-US" sz="2400" b="1" i="0" u="none" strike="noStrike" kern="1200" cap="none" spc="-35"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10" normalizeH="0" baseline="0" noProof="0" dirty="0">
                <a:ln>
                  <a:noFill/>
                </a:ln>
                <a:solidFill>
                  <a:srgbClr val="3F3F3F"/>
                </a:solidFill>
                <a:effectLst/>
                <a:uLnTx/>
                <a:uFillTx/>
                <a:latin typeface="Arial" panose="020B0604020202020204"/>
                <a:ea typeface="+mn-ea"/>
                <a:cs typeface="Calibri"/>
              </a:rPr>
              <a:t>CTD-</a:t>
            </a: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ILD,</a:t>
            </a:r>
            <a:r>
              <a:rPr kumimoji="0" lang="en-US" sz="2400" b="1" i="0" u="none" strike="noStrike" kern="1200" cap="none" spc="-55"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presents</a:t>
            </a:r>
            <a:r>
              <a:rPr kumimoji="0" lang="en-US" sz="2400" b="1" i="0" u="none" strike="noStrike" kern="1200" cap="none" spc="-35"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for</a:t>
            </a:r>
            <a:r>
              <a:rPr kumimoji="0" lang="en-US" sz="2400" b="1" i="0" u="none" strike="noStrike" kern="1200" cap="none" spc="-45"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evaluation</a:t>
            </a:r>
            <a:r>
              <a:rPr kumimoji="0" lang="en-US" sz="2400" b="1" i="0" u="none" strike="noStrike" kern="1200" cap="none" spc="-30"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of</a:t>
            </a:r>
            <a:r>
              <a:rPr kumimoji="0" lang="en-US" sz="2400" b="1" i="0" u="none" strike="noStrike" kern="1200" cap="none" spc="-45"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10" normalizeH="0" baseline="0" noProof="0" dirty="0">
                <a:ln>
                  <a:noFill/>
                </a:ln>
                <a:solidFill>
                  <a:srgbClr val="3F3F3F"/>
                </a:solidFill>
                <a:effectLst/>
                <a:uLnTx/>
                <a:uFillTx/>
                <a:latin typeface="Arial" panose="020B0604020202020204"/>
                <a:ea typeface="+mn-ea"/>
                <a:cs typeface="Calibri"/>
              </a:rPr>
              <a:t>pulmonary </a:t>
            </a: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hypertension</a:t>
            </a:r>
            <a:r>
              <a:rPr kumimoji="0" lang="en-US" sz="2400" b="1" i="0" u="none" strike="noStrike" kern="1200" cap="none" spc="-20"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after</a:t>
            </a:r>
            <a:r>
              <a:rPr kumimoji="0" lang="en-US" sz="2400" b="1" i="0" u="none" strike="noStrike" kern="1200" cap="none" spc="-35"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TTE</a:t>
            </a:r>
            <a:r>
              <a:rPr kumimoji="0" lang="en-US" sz="2400" b="1" i="0" u="none" strike="noStrike" kern="1200" cap="none" spc="-50"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with</a:t>
            </a:r>
            <a:r>
              <a:rPr kumimoji="0" lang="en-US" sz="2400" b="1" i="0" u="none" strike="noStrike" kern="1200" cap="none" spc="-40"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20" normalizeH="0" baseline="0" noProof="0" dirty="0" err="1">
                <a:ln>
                  <a:noFill/>
                </a:ln>
                <a:solidFill>
                  <a:srgbClr val="3F3F3F"/>
                </a:solidFill>
                <a:effectLst/>
                <a:uLnTx/>
                <a:uFillTx/>
                <a:latin typeface="Arial" panose="020B0604020202020204"/>
                <a:ea typeface="+mn-ea"/>
                <a:cs typeface="Calibri"/>
              </a:rPr>
              <a:t>ePASP</a:t>
            </a:r>
            <a:r>
              <a:rPr kumimoji="0" lang="en-US" sz="2400" b="1" i="0" u="none" strike="noStrike" kern="1200" cap="none" spc="-55"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0" normalizeH="0" baseline="0" noProof="0" dirty="0">
                <a:ln>
                  <a:noFill/>
                </a:ln>
                <a:solidFill>
                  <a:srgbClr val="3F3F3F"/>
                </a:solidFill>
                <a:effectLst/>
                <a:uLnTx/>
                <a:uFillTx/>
                <a:latin typeface="Arial" panose="020B0604020202020204"/>
                <a:ea typeface="+mn-ea"/>
                <a:cs typeface="Calibri"/>
              </a:rPr>
              <a:t>86.4</a:t>
            </a:r>
            <a:r>
              <a:rPr kumimoji="0" lang="en-US" sz="2400" b="1" i="0" u="none" strike="noStrike" kern="1200" cap="none" spc="-60" normalizeH="0" baseline="0" noProof="0" dirty="0">
                <a:ln>
                  <a:noFill/>
                </a:ln>
                <a:solidFill>
                  <a:srgbClr val="3F3F3F"/>
                </a:solidFill>
                <a:effectLst/>
                <a:uLnTx/>
                <a:uFillTx/>
                <a:latin typeface="Arial" panose="020B0604020202020204"/>
                <a:ea typeface="+mn-ea"/>
                <a:cs typeface="Calibri"/>
              </a:rPr>
              <a:t> </a:t>
            </a:r>
            <a:r>
              <a:rPr kumimoji="0" lang="en-US" sz="2400" b="1" i="0" u="none" strike="noStrike" kern="1200" cap="none" spc="-10" normalizeH="0" baseline="0" noProof="0" dirty="0">
                <a:ln>
                  <a:noFill/>
                </a:ln>
                <a:solidFill>
                  <a:srgbClr val="3F3F3F"/>
                </a:solidFill>
                <a:effectLst/>
                <a:uLnTx/>
                <a:uFillTx/>
                <a:latin typeface="Arial" panose="020B0604020202020204"/>
                <a:ea typeface="+mn-ea"/>
                <a:cs typeface="Calibri"/>
              </a:rPr>
              <a:t>mmHg</a:t>
            </a:r>
            <a:endParaRPr kumimoji="0" lang="en-US" sz="2400" b="0" i="0" u="none" strike="sngStrike" kern="1200" cap="none" spc="0" normalizeH="0" baseline="0" noProof="0" dirty="0">
              <a:ln>
                <a:noFill/>
              </a:ln>
              <a:solidFill>
                <a:srgbClr val="3F3F3F"/>
              </a:solidFill>
              <a:effectLst/>
              <a:uLnTx/>
              <a:uFillTx/>
              <a:latin typeface="Arial" panose="020B0604020202020204"/>
              <a:ea typeface="+mn-ea"/>
              <a:cs typeface="Calibri"/>
            </a:endParaRPr>
          </a:p>
          <a:p>
            <a:pPr marL="12700" marR="0" lvl="0" indent="-228600" algn="l" defTabSz="914400" rtl="0" eaLnBrk="1" fontAlgn="auto" latinLnBrk="0" hangingPunct="1">
              <a:lnSpc>
                <a:spcPct val="100000"/>
              </a:lnSpc>
              <a:spcBef>
                <a:spcPts val="1350"/>
              </a:spcBef>
              <a:spcAft>
                <a:spcPts val="0"/>
              </a:spcAft>
              <a:buClr>
                <a:srgbClr val="B21E6C"/>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3F3F3F"/>
                </a:solidFill>
                <a:effectLst/>
                <a:uLnTx/>
                <a:uFillTx/>
                <a:latin typeface="Calibri"/>
                <a:ea typeface="+mn-ea"/>
                <a:cs typeface="Calibri"/>
              </a:rPr>
              <a:t>RHC:</a:t>
            </a:r>
            <a:r>
              <a:rPr kumimoji="0" lang="en-US" sz="1700" b="0" i="0" u="none" strike="noStrike" kern="1200" cap="none" spc="-3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Severe</a:t>
            </a:r>
            <a:r>
              <a:rPr kumimoji="0" lang="en-US" sz="1700" b="0" i="0" u="none" strike="noStrike" kern="1200" cap="none" spc="-5" normalizeH="0" baseline="0" noProof="0" dirty="0">
                <a:ln>
                  <a:noFill/>
                </a:ln>
                <a:solidFill>
                  <a:srgbClr val="3F3F3F"/>
                </a:solidFill>
                <a:effectLst/>
                <a:uLnTx/>
                <a:uFillTx/>
                <a:latin typeface="Calibri"/>
                <a:ea typeface="+mn-ea"/>
                <a:cs typeface="Calibri"/>
              </a:rPr>
              <a:t> </a:t>
            </a:r>
            <a:r>
              <a:rPr kumimoji="0" lang="en-US" sz="1700" b="0" i="0" u="none" strike="noStrike" kern="1200" cap="none" spc="-10" normalizeH="0" baseline="0" noProof="0" dirty="0">
                <a:ln>
                  <a:noFill/>
                </a:ln>
                <a:solidFill>
                  <a:srgbClr val="3F3F3F"/>
                </a:solidFill>
                <a:effectLst/>
                <a:uLnTx/>
                <a:uFillTx/>
                <a:latin typeface="Calibri"/>
                <a:ea typeface="+mn-ea"/>
                <a:cs typeface="Calibri"/>
              </a:rPr>
              <a:t>precapillary</a:t>
            </a:r>
            <a:r>
              <a:rPr kumimoji="0" lang="en-US" sz="1700" b="0" i="0" u="none" strike="noStrike" kern="1200" cap="none" spc="-5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pulmonary</a:t>
            </a:r>
            <a:r>
              <a:rPr kumimoji="0" lang="en-US" sz="1700" b="0" i="0" u="none" strike="noStrike" kern="1200" cap="none" spc="-40" normalizeH="0" baseline="0" noProof="0" dirty="0">
                <a:ln>
                  <a:noFill/>
                </a:ln>
                <a:solidFill>
                  <a:srgbClr val="3F3F3F"/>
                </a:solidFill>
                <a:effectLst/>
                <a:uLnTx/>
                <a:uFillTx/>
                <a:latin typeface="Calibri"/>
                <a:ea typeface="+mn-ea"/>
                <a:cs typeface="Calibri"/>
              </a:rPr>
              <a:t> </a:t>
            </a:r>
            <a:r>
              <a:rPr kumimoji="0" lang="en-US" sz="1700" b="0" i="0" u="none" strike="noStrike" kern="1200" cap="none" spc="-10" normalizeH="0" baseline="0" noProof="0" dirty="0">
                <a:ln>
                  <a:noFill/>
                </a:ln>
                <a:solidFill>
                  <a:srgbClr val="3F3F3F"/>
                </a:solidFill>
                <a:effectLst/>
                <a:uLnTx/>
                <a:uFillTx/>
                <a:latin typeface="Calibri"/>
                <a:ea typeface="+mn-ea"/>
                <a:cs typeface="Calibri"/>
              </a:rPr>
              <a:t>hypertension</a:t>
            </a:r>
            <a:r>
              <a:rPr kumimoji="0" lang="en-US" sz="1700" b="0" i="0" u="none" strike="noStrike" kern="1200" cap="none" spc="-30" normalizeH="0" baseline="0" noProof="0" dirty="0">
                <a:ln>
                  <a:noFill/>
                </a:ln>
                <a:solidFill>
                  <a:srgbClr val="3F3F3F"/>
                </a:solidFill>
                <a:effectLst/>
                <a:uLnTx/>
                <a:uFillTx/>
                <a:latin typeface="Calibri"/>
                <a:ea typeface="+mn-ea"/>
                <a:cs typeface="Calibri"/>
              </a:rPr>
              <a:t> </a:t>
            </a:r>
            <a:r>
              <a:rPr kumimoji="0" lang="en-US" sz="1700" b="0" i="0" u="none" strike="noStrike" kern="1200" cap="none" spc="-10" normalizeH="0" baseline="0" noProof="0" dirty="0">
                <a:ln>
                  <a:noFill/>
                </a:ln>
                <a:solidFill>
                  <a:srgbClr val="3F3F3F"/>
                </a:solidFill>
                <a:effectLst/>
                <a:uLnTx/>
                <a:uFillTx/>
                <a:latin typeface="Calibri"/>
                <a:ea typeface="+mn-ea"/>
                <a:cs typeface="Calibri"/>
              </a:rPr>
              <a:t>related</a:t>
            </a:r>
            <a:r>
              <a:rPr kumimoji="0" lang="en-US" sz="1700" b="0" i="0" u="none" strike="noStrike" kern="1200" cap="none" spc="-4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to</a:t>
            </a:r>
            <a:r>
              <a:rPr kumimoji="0" lang="en-US" sz="1700" b="0" i="0" u="none" strike="noStrike" kern="1200" cap="none" spc="-3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CTD.</a:t>
            </a:r>
            <a:r>
              <a:rPr kumimoji="0" lang="en-US" sz="1700" b="0" i="0" u="none" strike="noStrike" kern="1200" cap="none" spc="-6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No</a:t>
            </a:r>
            <a:r>
              <a:rPr kumimoji="0" lang="en-US" sz="1700" b="0" i="0" u="none" strike="noStrike" kern="1200" cap="none" spc="-2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evidence</a:t>
            </a:r>
            <a:r>
              <a:rPr kumimoji="0" lang="en-US" sz="1700" b="0" i="0" u="none" strike="noStrike" kern="1200" cap="none" spc="-2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for</a:t>
            </a:r>
            <a:r>
              <a:rPr kumimoji="0" lang="en-US" sz="1700" b="0" i="0" u="none" strike="noStrike" kern="1200" cap="none" spc="-3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acute</a:t>
            </a:r>
            <a:r>
              <a:rPr kumimoji="0" lang="en-US" sz="1700" b="0" i="0" u="none" strike="noStrike" kern="1200" cap="none" spc="-50" normalizeH="0" baseline="0" noProof="0" dirty="0">
                <a:ln>
                  <a:noFill/>
                </a:ln>
                <a:solidFill>
                  <a:srgbClr val="3F3F3F"/>
                </a:solidFill>
                <a:effectLst/>
                <a:uLnTx/>
                <a:uFillTx/>
                <a:latin typeface="Calibri"/>
                <a:ea typeface="+mn-ea"/>
                <a:cs typeface="Calibri"/>
              </a:rPr>
              <a:t> </a:t>
            </a:r>
            <a:r>
              <a:rPr kumimoji="0" lang="en-US" sz="1700" b="0" i="0" u="none" strike="noStrike" kern="1200" cap="none" spc="-10" normalizeH="0" baseline="0" noProof="0" dirty="0">
                <a:ln>
                  <a:noFill/>
                </a:ln>
                <a:solidFill>
                  <a:srgbClr val="3F3F3F"/>
                </a:solidFill>
                <a:effectLst/>
                <a:uLnTx/>
                <a:uFillTx/>
                <a:latin typeface="Calibri"/>
                <a:ea typeface="+mn-ea"/>
                <a:cs typeface="Calibri"/>
              </a:rPr>
              <a:t>vasoreactivity</a:t>
            </a:r>
            <a:r>
              <a:rPr kumimoji="0" lang="en-US" sz="1700" b="0" i="0" u="none" strike="noStrike" kern="1200" cap="none" spc="-3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to</a:t>
            </a:r>
            <a:r>
              <a:rPr kumimoji="0" lang="en-US" sz="1700" b="0" i="0" u="none" strike="noStrike" kern="1200" cap="none" spc="-15" normalizeH="0" baseline="0" noProof="0" dirty="0">
                <a:ln>
                  <a:noFill/>
                </a:ln>
                <a:solidFill>
                  <a:srgbClr val="3F3F3F"/>
                </a:solidFill>
                <a:effectLst/>
                <a:uLnTx/>
                <a:uFillTx/>
                <a:latin typeface="Calibri"/>
                <a:ea typeface="+mn-ea"/>
                <a:cs typeface="Calibri"/>
              </a:rPr>
              <a:t> </a:t>
            </a:r>
            <a:r>
              <a:rPr kumimoji="0" lang="en-US" sz="1700" b="0" i="0" u="none" strike="noStrike" kern="1200" cap="none" spc="-20" normalizeH="0" baseline="0" noProof="0" dirty="0" err="1">
                <a:ln>
                  <a:noFill/>
                </a:ln>
                <a:solidFill>
                  <a:srgbClr val="3F3F3F"/>
                </a:solidFill>
                <a:effectLst/>
                <a:uLnTx/>
                <a:uFillTx/>
                <a:latin typeface="Calibri"/>
                <a:ea typeface="+mn-ea"/>
                <a:cs typeface="Calibri"/>
              </a:rPr>
              <a:t>iNO</a:t>
            </a:r>
            <a:r>
              <a:rPr kumimoji="0" lang="en-US" sz="1700" b="0" i="0" u="none" strike="sngStrike" kern="1200" cap="none" spc="-20" normalizeH="0" baseline="0" noProof="0" dirty="0">
                <a:ln>
                  <a:noFill/>
                </a:ln>
                <a:solidFill>
                  <a:srgbClr val="3F3F3F"/>
                </a:solidFill>
                <a:effectLst/>
                <a:uLnTx/>
                <a:uFillTx/>
                <a:latin typeface="Calibri"/>
                <a:ea typeface="+mn-ea"/>
                <a:cs typeface="Calibri"/>
              </a:rPr>
              <a:t>.</a:t>
            </a:r>
            <a:endParaRPr kumimoji="0" lang="en-US" sz="1700" b="0" i="0" u="none" strike="sngStrike" kern="1200" cap="none" spc="0" normalizeH="0" baseline="0" noProof="0" dirty="0">
              <a:ln>
                <a:noFill/>
              </a:ln>
              <a:solidFill>
                <a:srgbClr val="3F3F3F"/>
              </a:solidFill>
              <a:effectLst/>
              <a:uLnTx/>
              <a:uFillTx/>
              <a:latin typeface="Calibri"/>
              <a:ea typeface="+mn-ea"/>
              <a:cs typeface="Calibri"/>
            </a:endParaRPr>
          </a:p>
          <a:p>
            <a:pPr marL="240665" marR="0" lvl="0" indent="-227965" algn="l" defTabSz="914400" rtl="0" eaLnBrk="1" fontAlgn="auto" latinLnBrk="0" hangingPunct="1">
              <a:lnSpc>
                <a:spcPct val="100000"/>
              </a:lnSpc>
              <a:spcBef>
                <a:spcPts val="805"/>
              </a:spcBef>
              <a:spcAft>
                <a:spcPts val="0"/>
              </a:spcAft>
              <a:buClr>
                <a:srgbClr val="B21E6C"/>
              </a:buClr>
              <a:buSzTx/>
              <a:buFont typeface="Arial"/>
              <a:buChar char="•"/>
              <a:tabLst>
                <a:tab pos="240665" algn="l"/>
              </a:tabLst>
              <a:defRPr/>
            </a:pPr>
            <a:r>
              <a:rPr kumimoji="0" lang="en-US" sz="1700" b="0" i="0" u="none" strike="noStrike" kern="1200" cap="none" spc="0" normalizeH="0" baseline="0" noProof="0" dirty="0">
                <a:ln>
                  <a:noFill/>
                </a:ln>
                <a:solidFill>
                  <a:srgbClr val="3F3F3F"/>
                </a:solidFill>
                <a:effectLst/>
                <a:uLnTx/>
                <a:uFillTx/>
                <a:latin typeface="Calibri"/>
                <a:ea typeface="+mn-ea"/>
                <a:cs typeface="Calibri"/>
              </a:rPr>
              <a:t>Baseline:</a:t>
            </a:r>
            <a:r>
              <a:rPr kumimoji="0" lang="en-US" sz="1700" b="0" i="0" u="none" strike="noStrike" kern="1200" cap="none" spc="-60" normalizeH="0" baseline="0" noProof="0" dirty="0">
                <a:ln>
                  <a:noFill/>
                </a:ln>
                <a:solidFill>
                  <a:srgbClr val="3F3F3F"/>
                </a:solidFill>
                <a:effectLst/>
                <a:uLnTx/>
                <a:uFillTx/>
                <a:latin typeface="Calibri"/>
                <a:ea typeface="+mn-ea"/>
                <a:cs typeface="Calibri"/>
              </a:rPr>
              <a:t> </a:t>
            </a:r>
            <a:r>
              <a:rPr kumimoji="0" lang="en-US" sz="1700" b="0" i="0" u="none" strike="noStrike" kern="1200" cap="none" spc="-20" normalizeH="0" baseline="0" noProof="0" dirty="0">
                <a:ln>
                  <a:noFill/>
                </a:ln>
                <a:solidFill>
                  <a:srgbClr val="3F3F3F"/>
                </a:solidFill>
                <a:effectLst/>
                <a:uLnTx/>
                <a:uFillTx/>
                <a:latin typeface="Calibri"/>
                <a:ea typeface="+mn-ea"/>
                <a:cs typeface="Calibri"/>
              </a:rPr>
              <a:t>rest</a:t>
            </a:r>
            <a:endParaRPr kumimoji="0" lang="en-US" sz="1700" b="0" i="0" u="none" strike="noStrike" kern="1200" cap="none" spc="0" normalizeH="0" baseline="0" noProof="0" dirty="0">
              <a:ln>
                <a:noFill/>
              </a:ln>
              <a:solidFill>
                <a:srgbClr val="3F3F3F"/>
              </a:solidFill>
              <a:effectLst/>
              <a:uLnTx/>
              <a:uFillTx/>
              <a:latin typeface="Calibri"/>
              <a:ea typeface="+mn-ea"/>
              <a:cs typeface="Calibri"/>
            </a:endParaRPr>
          </a:p>
          <a:p>
            <a:pPr marL="697865" marR="0" lvl="1" indent="-228600" algn="l" defTabSz="914400" rtl="0" eaLnBrk="1" fontAlgn="auto" latinLnBrk="0" hangingPunct="1">
              <a:lnSpc>
                <a:spcPct val="100000"/>
              </a:lnSpc>
              <a:spcBef>
                <a:spcPts val="315"/>
              </a:spcBef>
              <a:spcAft>
                <a:spcPts val="0"/>
              </a:spcAft>
              <a:buClr>
                <a:srgbClr val="0075C9"/>
              </a:buClr>
              <a:buSzTx/>
              <a:buFont typeface="Arial"/>
              <a:buChar char="•"/>
              <a:tabLst>
                <a:tab pos="697865" algn="l"/>
              </a:tabLst>
              <a:defRPr/>
            </a:pPr>
            <a:r>
              <a:rPr kumimoji="0" lang="en-US" sz="1700" b="0" i="0" u="none" strike="noStrike" kern="1200" cap="none" spc="0" normalizeH="0" baseline="0" noProof="0" dirty="0">
                <a:ln>
                  <a:noFill/>
                </a:ln>
                <a:solidFill>
                  <a:srgbClr val="3F3F3F"/>
                </a:solidFill>
                <a:effectLst/>
                <a:uLnTx/>
                <a:uFillTx/>
                <a:latin typeface="Calibri"/>
                <a:ea typeface="+mn-ea"/>
                <a:cs typeface="Calibri"/>
              </a:rPr>
              <a:t>RA</a:t>
            </a:r>
            <a:r>
              <a:rPr kumimoji="0" lang="en-US" sz="1700" b="0" i="0" u="none" strike="noStrike" kern="1200" cap="none" spc="-5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7</a:t>
            </a:r>
            <a:r>
              <a:rPr kumimoji="0" lang="en-US" sz="1700" b="0" i="0" u="none" strike="noStrike" kern="1200" cap="none" spc="-5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(mean)/13</a:t>
            </a:r>
            <a:r>
              <a:rPr kumimoji="0" lang="en-US" sz="1700" b="0" i="0" u="none" strike="noStrike" kern="1200" cap="none" spc="-35" normalizeH="0" baseline="0" noProof="0" dirty="0">
                <a:ln>
                  <a:noFill/>
                </a:ln>
                <a:solidFill>
                  <a:srgbClr val="3F3F3F"/>
                </a:solidFill>
                <a:effectLst/>
                <a:uLnTx/>
                <a:uFillTx/>
                <a:latin typeface="Calibri"/>
                <a:ea typeface="+mn-ea"/>
                <a:cs typeface="Calibri"/>
              </a:rPr>
              <a:t> </a:t>
            </a:r>
            <a:r>
              <a:rPr kumimoji="0" lang="en-US" sz="1700" b="0" i="0" u="none" strike="noStrike" kern="1200" cap="none" spc="-10" normalizeH="0" baseline="0" noProof="0" dirty="0">
                <a:ln>
                  <a:noFill/>
                </a:ln>
                <a:solidFill>
                  <a:srgbClr val="3F3F3F"/>
                </a:solidFill>
                <a:effectLst/>
                <a:uLnTx/>
                <a:uFillTx/>
                <a:latin typeface="Calibri"/>
                <a:ea typeface="+mn-ea"/>
                <a:cs typeface="Calibri"/>
              </a:rPr>
              <a:t>(v-</a:t>
            </a:r>
            <a:r>
              <a:rPr kumimoji="0" lang="en-US" sz="1700" b="0" i="0" u="none" strike="noStrike" kern="1200" cap="none" spc="0" normalizeH="0" baseline="0" noProof="0" dirty="0">
                <a:ln>
                  <a:noFill/>
                </a:ln>
                <a:solidFill>
                  <a:srgbClr val="3F3F3F"/>
                </a:solidFill>
                <a:effectLst/>
                <a:uLnTx/>
                <a:uFillTx/>
                <a:latin typeface="Calibri"/>
                <a:ea typeface="+mn-ea"/>
                <a:cs typeface="Calibri"/>
              </a:rPr>
              <a:t>wave)</a:t>
            </a:r>
            <a:r>
              <a:rPr kumimoji="0" lang="en-US" sz="1700" b="0" i="0" u="none" strike="noStrike" kern="1200" cap="none" spc="-50" normalizeH="0" baseline="0" noProof="0" dirty="0">
                <a:ln>
                  <a:noFill/>
                </a:ln>
                <a:solidFill>
                  <a:srgbClr val="3F3F3F"/>
                </a:solidFill>
                <a:effectLst/>
                <a:uLnTx/>
                <a:uFillTx/>
                <a:latin typeface="Calibri"/>
                <a:ea typeface="+mn-ea"/>
                <a:cs typeface="Calibri"/>
              </a:rPr>
              <a:t> </a:t>
            </a:r>
            <a:r>
              <a:rPr kumimoji="0" lang="en-US" sz="1700" b="0" i="0" u="none" strike="noStrike" kern="1200" cap="none" spc="-20" normalizeH="0" baseline="0" noProof="0" dirty="0">
                <a:ln>
                  <a:noFill/>
                </a:ln>
                <a:solidFill>
                  <a:srgbClr val="3F3F3F"/>
                </a:solidFill>
                <a:effectLst/>
                <a:uLnTx/>
                <a:uFillTx/>
                <a:latin typeface="Calibri"/>
                <a:ea typeface="+mn-ea"/>
                <a:cs typeface="Calibri"/>
              </a:rPr>
              <a:t>mmHg</a:t>
            </a:r>
            <a:endParaRPr kumimoji="0" lang="en-US" sz="1700" b="0" i="0" u="none" strike="noStrike" kern="1200" cap="none" spc="0" normalizeH="0" baseline="0" noProof="0" dirty="0">
              <a:ln>
                <a:noFill/>
              </a:ln>
              <a:solidFill>
                <a:srgbClr val="3F3F3F"/>
              </a:solidFill>
              <a:effectLst/>
              <a:uLnTx/>
              <a:uFillTx/>
              <a:latin typeface="Calibri"/>
              <a:ea typeface="+mn-ea"/>
              <a:cs typeface="Calibri"/>
            </a:endParaRPr>
          </a:p>
          <a:p>
            <a:pPr marL="697865" marR="0" lvl="1" indent="-228600" algn="l" defTabSz="914400" rtl="0" eaLnBrk="1" fontAlgn="auto" latinLnBrk="0" hangingPunct="1">
              <a:lnSpc>
                <a:spcPct val="100000"/>
              </a:lnSpc>
              <a:spcBef>
                <a:spcPts val="310"/>
              </a:spcBef>
              <a:spcAft>
                <a:spcPts val="0"/>
              </a:spcAft>
              <a:buClr>
                <a:srgbClr val="0075C9"/>
              </a:buClr>
              <a:buSzTx/>
              <a:buFont typeface="Arial"/>
              <a:buChar char="•"/>
              <a:tabLst>
                <a:tab pos="697865" algn="l"/>
              </a:tabLst>
              <a:defRPr/>
            </a:pPr>
            <a:r>
              <a:rPr kumimoji="0" lang="en-US" sz="1700" b="0" i="0" u="none" strike="noStrike" kern="1200" cap="none" spc="0" normalizeH="0" baseline="0" noProof="0" dirty="0">
                <a:ln>
                  <a:noFill/>
                </a:ln>
                <a:solidFill>
                  <a:srgbClr val="3F3F3F"/>
                </a:solidFill>
                <a:effectLst/>
                <a:uLnTx/>
                <a:uFillTx/>
                <a:latin typeface="Calibri"/>
                <a:ea typeface="+mn-ea"/>
                <a:cs typeface="Calibri"/>
              </a:rPr>
              <a:t>RV</a:t>
            </a:r>
            <a:r>
              <a:rPr kumimoji="0" lang="en-US" sz="1700" b="0" i="0" u="none" strike="noStrike" kern="1200" cap="none" spc="-5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95/2/15</a:t>
            </a:r>
            <a:r>
              <a:rPr kumimoji="0" lang="en-US" sz="1700" b="0" i="0" u="none" strike="noStrike" kern="1200" cap="none" spc="-30" normalizeH="0" baseline="0" noProof="0" dirty="0">
                <a:ln>
                  <a:noFill/>
                </a:ln>
                <a:solidFill>
                  <a:srgbClr val="3F3F3F"/>
                </a:solidFill>
                <a:effectLst/>
                <a:uLnTx/>
                <a:uFillTx/>
                <a:latin typeface="Calibri"/>
                <a:ea typeface="+mn-ea"/>
                <a:cs typeface="Calibri"/>
              </a:rPr>
              <a:t> </a:t>
            </a:r>
            <a:r>
              <a:rPr kumimoji="0" lang="en-US" sz="1700" b="0" i="0" u="none" strike="noStrike" kern="1200" cap="none" spc="-20" normalizeH="0" baseline="0" noProof="0" dirty="0">
                <a:ln>
                  <a:noFill/>
                </a:ln>
                <a:solidFill>
                  <a:srgbClr val="3F3F3F"/>
                </a:solidFill>
                <a:effectLst/>
                <a:uLnTx/>
                <a:uFillTx/>
                <a:latin typeface="Calibri"/>
                <a:ea typeface="+mn-ea"/>
                <a:cs typeface="Calibri"/>
              </a:rPr>
              <a:t>mmHg</a:t>
            </a:r>
            <a:endParaRPr kumimoji="0" lang="en-US" sz="1700" b="0" i="0" u="none" strike="noStrike" kern="1200" cap="none" spc="0" normalizeH="0" baseline="0" noProof="0" dirty="0">
              <a:ln>
                <a:noFill/>
              </a:ln>
              <a:solidFill>
                <a:srgbClr val="3F3F3F"/>
              </a:solidFill>
              <a:effectLst/>
              <a:uLnTx/>
              <a:uFillTx/>
              <a:latin typeface="Calibri"/>
              <a:ea typeface="+mn-ea"/>
              <a:cs typeface="Calibri"/>
            </a:endParaRPr>
          </a:p>
          <a:p>
            <a:pPr marL="697865" marR="0" lvl="1" indent="-228600" algn="l" defTabSz="914400" rtl="0" eaLnBrk="1" fontAlgn="auto" latinLnBrk="0" hangingPunct="1">
              <a:lnSpc>
                <a:spcPct val="100000"/>
              </a:lnSpc>
              <a:spcBef>
                <a:spcPts val="300"/>
              </a:spcBef>
              <a:spcAft>
                <a:spcPts val="0"/>
              </a:spcAft>
              <a:buClr>
                <a:srgbClr val="0075C9"/>
              </a:buClr>
              <a:buSzTx/>
              <a:buFont typeface="Arial"/>
              <a:buChar char="•"/>
              <a:tabLst>
                <a:tab pos="697865" algn="l"/>
              </a:tabLst>
              <a:defRPr/>
            </a:pPr>
            <a:r>
              <a:rPr kumimoji="0" lang="en-US" sz="1700" b="0" i="0" u="none" strike="noStrike" kern="1200" cap="none" spc="-55" normalizeH="0" baseline="0" noProof="0" dirty="0">
                <a:ln>
                  <a:noFill/>
                </a:ln>
                <a:solidFill>
                  <a:srgbClr val="3F3F3F"/>
                </a:solidFill>
                <a:effectLst/>
                <a:uLnTx/>
                <a:uFillTx/>
                <a:latin typeface="Calibri"/>
                <a:ea typeface="+mn-ea"/>
                <a:cs typeface="Calibri"/>
              </a:rPr>
              <a:t>PA</a:t>
            </a:r>
            <a:r>
              <a:rPr kumimoji="0" lang="en-US" sz="1700" b="0" i="0" u="none" strike="noStrike" kern="1200" cap="none" spc="-4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96/39/58</a:t>
            </a:r>
            <a:r>
              <a:rPr kumimoji="0" lang="en-US" sz="1700" b="0" i="0" u="none" strike="noStrike" kern="1200" cap="none" spc="-45" normalizeH="0" baseline="0" noProof="0" dirty="0">
                <a:ln>
                  <a:noFill/>
                </a:ln>
                <a:solidFill>
                  <a:srgbClr val="3F3F3F"/>
                </a:solidFill>
                <a:effectLst/>
                <a:uLnTx/>
                <a:uFillTx/>
                <a:latin typeface="Calibri"/>
                <a:ea typeface="+mn-ea"/>
                <a:cs typeface="Calibri"/>
              </a:rPr>
              <a:t> </a:t>
            </a:r>
            <a:r>
              <a:rPr kumimoji="0" lang="en-US" sz="1700" b="0" i="0" u="none" strike="noStrike" kern="1200" cap="none" spc="-20" normalizeH="0" baseline="0" noProof="0" dirty="0">
                <a:ln>
                  <a:noFill/>
                </a:ln>
                <a:solidFill>
                  <a:srgbClr val="3F3F3F"/>
                </a:solidFill>
                <a:effectLst/>
                <a:uLnTx/>
                <a:uFillTx/>
                <a:latin typeface="Calibri"/>
                <a:ea typeface="+mn-ea"/>
                <a:cs typeface="Calibri"/>
              </a:rPr>
              <a:t>mmHg</a:t>
            </a:r>
            <a:endParaRPr kumimoji="0" lang="en-US" sz="1700" b="0" i="0" u="none" strike="noStrike" kern="1200" cap="none" spc="0" normalizeH="0" baseline="0" noProof="0" dirty="0">
              <a:ln>
                <a:noFill/>
              </a:ln>
              <a:solidFill>
                <a:srgbClr val="3F3F3F"/>
              </a:solidFill>
              <a:effectLst/>
              <a:uLnTx/>
              <a:uFillTx/>
              <a:latin typeface="Calibri"/>
              <a:ea typeface="+mn-ea"/>
              <a:cs typeface="Calibri"/>
            </a:endParaRPr>
          </a:p>
          <a:p>
            <a:pPr marL="697865" marR="0" lvl="1" indent="-228600" algn="l" defTabSz="914400" rtl="0" eaLnBrk="1" fontAlgn="auto" latinLnBrk="0" hangingPunct="1">
              <a:lnSpc>
                <a:spcPct val="100000"/>
              </a:lnSpc>
              <a:spcBef>
                <a:spcPts val="310"/>
              </a:spcBef>
              <a:spcAft>
                <a:spcPts val="0"/>
              </a:spcAft>
              <a:buClr>
                <a:srgbClr val="0075C9"/>
              </a:buClr>
              <a:buSzTx/>
              <a:buFont typeface="Arial"/>
              <a:buChar char="•"/>
              <a:tabLst>
                <a:tab pos="697865" algn="l"/>
              </a:tabLst>
              <a:defRPr/>
            </a:pPr>
            <a:r>
              <a:rPr kumimoji="0" lang="en-US" sz="1700" b="0" i="0" u="none" strike="noStrike" kern="1200" cap="none" spc="0" normalizeH="0" baseline="0" noProof="0" dirty="0">
                <a:ln>
                  <a:noFill/>
                </a:ln>
                <a:solidFill>
                  <a:srgbClr val="3F3F3F"/>
                </a:solidFill>
                <a:effectLst/>
                <a:uLnTx/>
                <a:uFillTx/>
                <a:latin typeface="Calibri"/>
                <a:ea typeface="+mn-ea"/>
                <a:cs typeface="Calibri"/>
              </a:rPr>
              <a:t>PCWP</a:t>
            </a:r>
            <a:r>
              <a:rPr kumimoji="0" lang="en-US" sz="1700" b="0" i="0" u="none" strike="noStrike" kern="1200" cap="none" spc="-4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15</a:t>
            </a:r>
            <a:r>
              <a:rPr kumimoji="0" lang="en-US" sz="1700" b="0" i="0" u="none" strike="noStrike" kern="1200" cap="none" spc="-2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(mean)</a:t>
            </a:r>
            <a:r>
              <a:rPr kumimoji="0" lang="en-US" sz="1700" b="0" i="0" u="none" strike="noStrike" kern="1200" cap="none" spc="-2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mmHg</a:t>
            </a:r>
            <a:r>
              <a:rPr kumimoji="0" lang="en-US" sz="1700" b="0" i="0" u="none" strike="noStrike" kern="1200" cap="none" spc="-3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/no</a:t>
            </a:r>
            <a:r>
              <a:rPr kumimoji="0" lang="en-US" sz="1700" b="0" i="0" u="none" strike="noStrike" kern="1200" cap="none" spc="-35" normalizeH="0" baseline="0" noProof="0" dirty="0">
                <a:ln>
                  <a:noFill/>
                </a:ln>
                <a:solidFill>
                  <a:srgbClr val="3F3F3F"/>
                </a:solidFill>
                <a:effectLst/>
                <a:uLnTx/>
                <a:uFillTx/>
                <a:latin typeface="Calibri"/>
                <a:ea typeface="+mn-ea"/>
                <a:cs typeface="Calibri"/>
              </a:rPr>
              <a:t> </a:t>
            </a:r>
            <a:r>
              <a:rPr kumimoji="0" lang="en-US" sz="1700" b="0" i="0" u="none" strike="noStrike" kern="1200" cap="none" spc="-10" normalizeH="0" baseline="0" noProof="0" dirty="0">
                <a:ln>
                  <a:noFill/>
                </a:ln>
                <a:solidFill>
                  <a:srgbClr val="3F3F3F"/>
                </a:solidFill>
                <a:effectLst/>
                <a:uLnTx/>
                <a:uFillTx/>
                <a:latin typeface="Calibri"/>
                <a:ea typeface="+mn-ea"/>
                <a:cs typeface="Calibri"/>
              </a:rPr>
              <a:t>significant</a:t>
            </a:r>
            <a:r>
              <a:rPr kumimoji="0" lang="en-US" sz="1700" b="0" i="0" u="none" strike="noStrike" kern="1200" cap="none" spc="-6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v</a:t>
            </a:r>
            <a:r>
              <a:rPr kumimoji="0" lang="en-US" sz="1700" b="0" i="0" u="none" strike="noStrike" kern="1200" cap="none" spc="-30" normalizeH="0" baseline="0" noProof="0" dirty="0">
                <a:ln>
                  <a:noFill/>
                </a:ln>
                <a:solidFill>
                  <a:srgbClr val="3F3F3F"/>
                </a:solidFill>
                <a:effectLst/>
                <a:uLnTx/>
                <a:uFillTx/>
                <a:latin typeface="Calibri"/>
                <a:ea typeface="+mn-ea"/>
                <a:cs typeface="Calibri"/>
              </a:rPr>
              <a:t> </a:t>
            </a:r>
            <a:r>
              <a:rPr kumimoji="0" lang="en-US" sz="1700" b="0" i="0" u="none" strike="noStrike" kern="1200" cap="none" spc="-20" normalizeH="0" baseline="0" noProof="0" dirty="0">
                <a:ln>
                  <a:noFill/>
                </a:ln>
                <a:solidFill>
                  <a:srgbClr val="3F3F3F"/>
                </a:solidFill>
                <a:effectLst/>
                <a:uLnTx/>
                <a:uFillTx/>
                <a:latin typeface="Calibri"/>
                <a:ea typeface="+mn-ea"/>
                <a:cs typeface="Calibri"/>
              </a:rPr>
              <a:t>wave</a:t>
            </a:r>
            <a:endParaRPr kumimoji="0" lang="en-US" sz="1700" b="0" i="0" u="none" strike="noStrike" kern="1200" cap="none" spc="0" normalizeH="0" baseline="0" noProof="0" dirty="0">
              <a:ln>
                <a:noFill/>
              </a:ln>
              <a:solidFill>
                <a:srgbClr val="3F3F3F"/>
              </a:solidFill>
              <a:effectLst/>
              <a:uLnTx/>
              <a:uFillTx/>
              <a:latin typeface="Calibri"/>
              <a:ea typeface="+mn-ea"/>
              <a:cs typeface="Calibri"/>
            </a:endParaRPr>
          </a:p>
          <a:p>
            <a:pPr marL="697865" marR="0" lvl="1" indent="-228600" algn="l" defTabSz="914400" rtl="0" eaLnBrk="1" fontAlgn="auto" latinLnBrk="0" hangingPunct="1">
              <a:lnSpc>
                <a:spcPct val="100000"/>
              </a:lnSpc>
              <a:spcBef>
                <a:spcPts val="315"/>
              </a:spcBef>
              <a:spcAft>
                <a:spcPts val="0"/>
              </a:spcAft>
              <a:buClr>
                <a:srgbClr val="0075C9"/>
              </a:buClr>
              <a:buSzTx/>
              <a:buFont typeface="Arial"/>
              <a:buChar char="•"/>
              <a:tabLst>
                <a:tab pos="697865" algn="l"/>
              </a:tabLst>
              <a:defRPr/>
            </a:pPr>
            <a:r>
              <a:rPr kumimoji="0" lang="en-US" sz="1700" b="0" i="0" u="none" strike="noStrike" kern="1200" cap="none" spc="0" normalizeH="0" baseline="0" noProof="0" dirty="0">
                <a:ln>
                  <a:noFill/>
                </a:ln>
                <a:solidFill>
                  <a:srgbClr val="3F3F3F"/>
                </a:solidFill>
                <a:effectLst/>
                <a:uLnTx/>
                <a:uFillTx/>
                <a:latin typeface="Calibri"/>
                <a:ea typeface="+mn-ea"/>
                <a:cs typeface="Calibri"/>
              </a:rPr>
              <a:t>CO</a:t>
            </a:r>
            <a:r>
              <a:rPr kumimoji="0" lang="en-US" sz="1700" b="0" i="0" u="none" strike="noStrike" kern="1200" cap="none" spc="-25" normalizeH="0" baseline="0" noProof="0" dirty="0">
                <a:ln>
                  <a:noFill/>
                </a:ln>
                <a:solidFill>
                  <a:srgbClr val="3F3F3F"/>
                </a:solidFill>
                <a:effectLst/>
                <a:uLnTx/>
                <a:uFillTx/>
                <a:latin typeface="Calibri"/>
                <a:ea typeface="+mn-ea"/>
                <a:cs typeface="Calibri"/>
              </a:rPr>
              <a:t> </a:t>
            </a:r>
            <a:r>
              <a:rPr kumimoji="0" lang="en-US" sz="1700" b="0" i="0" u="none" strike="noStrike" kern="1200" cap="none" spc="-10" normalizeH="0" baseline="0" noProof="0" dirty="0">
                <a:ln>
                  <a:noFill/>
                </a:ln>
                <a:solidFill>
                  <a:srgbClr val="3F3F3F"/>
                </a:solidFill>
                <a:effectLst/>
                <a:uLnTx/>
                <a:uFillTx/>
                <a:latin typeface="Calibri"/>
                <a:ea typeface="+mn-ea"/>
                <a:cs typeface="Calibri"/>
              </a:rPr>
              <a:t>(Thermodilution)</a:t>
            </a:r>
            <a:r>
              <a:rPr kumimoji="0" lang="en-US" sz="1700" b="0" i="0" u="none" strike="noStrike" kern="1200" cap="none" spc="-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1.63</a:t>
            </a:r>
            <a:r>
              <a:rPr kumimoji="0" lang="en-US" sz="1700" b="0" i="0" u="none" strike="noStrike" kern="1200" cap="none" spc="-2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L/min</a:t>
            </a:r>
            <a:r>
              <a:rPr kumimoji="0" lang="en-US" sz="1700" b="0" i="0" u="none" strike="noStrike" kern="1200" cap="none" spc="-15" normalizeH="0" baseline="0" noProof="0" dirty="0">
                <a:ln>
                  <a:noFill/>
                </a:ln>
                <a:solidFill>
                  <a:srgbClr val="3F3F3F"/>
                </a:solidFill>
                <a:effectLst/>
                <a:uLnTx/>
                <a:uFillTx/>
                <a:latin typeface="Calibri"/>
                <a:ea typeface="+mn-ea"/>
                <a:cs typeface="Calibri"/>
              </a:rPr>
              <a:t> </a:t>
            </a:r>
            <a:r>
              <a:rPr kumimoji="0" lang="en-US" sz="1700" b="0" i="0" u="none" strike="noStrike" kern="1200" cap="none" spc="-10" normalizeH="0" baseline="0" noProof="0" dirty="0">
                <a:ln>
                  <a:noFill/>
                </a:ln>
                <a:solidFill>
                  <a:srgbClr val="3F3F3F"/>
                </a:solidFill>
                <a:effectLst/>
                <a:uLnTx/>
                <a:uFillTx/>
                <a:latin typeface="Calibri"/>
                <a:ea typeface="+mn-ea"/>
                <a:cs typeface="Calibri"/>
              </a:rPr>
              <a:t>-</a:t>
            </a:r>
            <a:r>
              <a:rPr kumimoji="0" lang="en-US" sz="1700" b="0" i="0" u="none" strike="noStrike" kern="1200" cap="none" spc="0" normalizeH="0" baseline="0" noProof="0" dirty="0">
                <a:ln>
                  <a:noFill/>
                </a:ln>
                <a:solidFill>
                  <a:srgbClr val="3F3F3F"/>
                </a:solidFill>
                <a:effectLst/>
                <a:uLnTx/>
                <a:uFillTx/>
                <a:latin typeface="Calibri"/>
                <a:ea typeface="+mn-ea"/>
                <a:cs typeface="Calibri"/>
              </a:rPr>
              <a:t>&gt;</a:t>
            </a:r>
            <a:r>
              <a:rPr kumimoji="0" lang="en-US" sz="1700" b="0" i="0" u="none" strike="noStrike" kern="1200" cap="none" spc="-2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CI</a:t>
            </a:r>
            <a:r>
              <a:rPr kumimoji="0" lang="en-US" sz="1700" b="0" i="0" u="none" strike="noStrike" kern="1200" cap="none" spc="-2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1.01</a:t>
            </a:r>
            <a:r>
              <a:rPr kumimoji="0" lang="en-US" sz="1700" b="0" i="0" u="none" strike="noStrike" kern="1200" cap="none" spc="-15" normalizeH="0" baseline="0" noProof="0" dirty="0">
                <a:ln>
                  <a:noFill/>
                </a:ln>
                <a:solidFill>
                  <a:srgbClr val="3F3F3F"/>
                </a:solidFill>
                <a:effectLst/>
                <a:uLnTx/>
                <a:uFillTx/>
                <a:latin typeface="Calibri"/>
                <a:ea typeface="+mn-ea"/>
                <a:cs typeface="Calibri"/>
              </a:rPr>
              <a:t> </a:t>
            </a:r>
            <a:r>
              <a:rPr kumimoji="0" lang="en-US" sz="1700" b="0" i="0" u="none" strike="noStrike" kern="1200" cap="none" spc="-10" normalizeH="0" baseline="0" noProof="0" dirty="0">
                <a:ln>
                  <a:noFill/>
                </a:ln>
                <a:solidFill>
                  <a:srgbClr val="3F3F3F"/>
                </a:solidFill>
                <a:effectLst/>
                <a:uLnTx/>
                <a:uFillTx/>
                <a:latin typeface="Calibri"/>
                <a:ea typeface="+mn-ea"/>
                <a:cs typeface="Calibri"/>
              </a:rPr>
              <a:t>L/min</a:t>
            </a:r>
            <a:endParaRPr kumimoji="0" lang="en-US" sz="1700" b="0" i="0" u="none" strike="noStrike" kern="1200" cap="none" spc="0" normalizeH="0" baseline="0" noProof="0" dirty="0">
              <a:ln>
                <a:noFill/>
              </a:ln>
              <a:solidFill>
                <a:srgbClr val="3F3F3F"/>
              </a:solidFill>
              <a:effectLst/>
              <a:uLnTx/>
              <a:uFillTx/>
              <a:latin typeface="Calibri"/>
              <a:ea typeface="+mn-ea"/>
              <a:cs typeface="Calibri"/>
            </a:endParaRPr>
          </a:p>
          <a:p>
            <a:pPr marL="697865" marR="0" lvl="1" indent="-228600" algn="l" defTabSz="914400" rtl="0" eaLnBrk="1" fontAlgn="auto" latinLnBrk="0" hangingPunct="1">
              <a:lnSpc>
                <a:spcPct val="100000"/>
              </a:lnSpc>
              <a:spcBef>
                <a:spcPts val="300"/>
              </a:spcBef>
              <a:spcAft>
                <a:spcPts val="0"/>
              </a:spcAft>
              <a:buClr>
                <a:srgbClr val="0075C9"/>
              </a:buClr>
              <a:buSzTx/>
              <a:buFont typeface="Arial"/>
              <a:buChar char="•"/>
              <a:tabLst>
                <a:tab pos="697865" algn="l"/>
              </a:tabLst>
              <a:defRPr/>
            </a:pPr>
            <a:r>
              <a:rPr kumimoji="0" lang="en-US" sz="1700" b="0" i="0" u="none" strike="noStrike" kern="1200" cap="none" spc="0" normalizeH="0" baseline="0" noProof="0" dirty="0">
                <a:ln>
                  <a:noFill/>
                </a:ln>
                <a:solidFill>
                  <a:srgbClr val="3F3F3F"/>
                </a:solidFill>
                <a:effectLst/>
                <a:uLnTx/>
                <a:uFillTx/>
                <a:latin typeface="Calibri"/>
                <a:ea typeface="+mn-ea"/>
                <a:cs typeface="Calibri"/>
              </a:rPr>
              <a:t>PVR</a:t>
            </a:r>
            <a:r>
              <a:rPr kumimoji="0" lang="en-US" sz="1700" b="0" i="0" u="none" strike="noStrike" kern="1200" cap="none" spc="-4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26.4</a:t>
            </a:r>
            <a:r>
              <a:rPr kumimoji="0" lang="en-US" sz="1700" b="0" i="0" u="none" strike="noStrike" kern="1200" cap="none" spc="-40" normalizeH="0" baseline="0" noProof="0" dirty="0">
                <a:ln>
                  <a:noFill/>
                </a:ln>
                <a:solidFill>
                  <a:srgbClr val="3F3F3F"/>
                </a:solidFill>
                <a:effectLst/>
                <a:uLnTx/>
                <a:uFillTx/>
                <a:latin typeface="Calibri"/>
                <a:ea typeface="+mn-ea"/>
                <a:cs typeface="Calibri"/>
              </a:rPr>
              <a:t> </a:t>
            </a:r>
            <a:r>
              <a:rPr kumimoji="0" lang="en-US" sz="1700" b="0" i="0" u="none" strike="noStrike" kern="1200" cap="none" spc="-10" normalizeH="0" baseline="0" noProof="0" dirty="0">
                <a:ln>
                  <a:noFill/>
                </a:ln>
                <a:solidFill>
                  <a:srgbClr val="3F3F3F"/>
                </a:solidFill>
                <a:effectLst/>
                <a:uLnTx/>
                <a:uFillTx/>
                <a:latin typeface="Calibri"/>
                <a:ea typeface="+mn-ea"/>
                <a:cs typeface="Calibri"/>
              </a:rPr>
              <a:t>Wood</a:t>
            </a:r>
            <a:r>
              <a:rPr kumimoji="0" lang="en-US" sz="1700" b="0" i="0" u="none" strike="noStrike" kern="1200" cap="none" spc="-30" normalizeH="0" baseline="0" noProof="0" dirty="0">
                <a:ln>
                  <a:noFill/>
                </a:ln>
                <a:solidFill>
                  <a:srgbClr val="3F3F3F"/>
                </a:solidFill>
                <a:effectLst/>
                <a:uLnTx/>
                <a:uFillTx/>
                <a:latin typeface="Calibri"/>
                <a:ea typeface="+mn-ea"/>
                <a:cs typeface="Calibri"/>
              </a:rPr>
              <a:t> </a:t>
            </a:r>
            <a:r>
              <a:rPr kumimoji="0" lang="en-US" sz="1700" b="0" i="0" u="none" strike="noStrike" kern="1200" cap="none" spc="-10" normalizeH="0" baseline="0" noProof="0" dirty="0">
                <a:ln>
                  <a:noFill/>
                </a:ln>
                <a:solidFill>
                  <a:srgbClr val="3F3F3F"/>
                </a:solidFill>
                <a:effectLst/>
                <a:uLnTx/>
                <a:uFillTx/>
                <a:latin typeface="Calibri"/>
                <a:ea typeface="+mn-ea"/>
                <a:cs typeface="Calibri"/>
              </a:rPr>
              <a:t>units</a:t>
            </a:r>
            <a:endParaRPr kumimoji="0" lang="en-US" sz="1700" b="0" i="0" u="none" strike="noStrike" kern="1200" cap="none" spc="0" normalizeH="0" baseline="0" noProof="0" dirty="0">
              <a:ln>
                <a:noFill/>
              </a:ln>
              <a:solidFill>
                <a:srgbClr val="3F3F3F"/>
              </a:solidFill>
              <a:effectLst/>
              <a:uLnTx/>
              <a:uFillTx/>
              <a:latin typeface="Calibri"/>
              <a:ea typeface="+mn-ea"/>
              <a:cs typeface="Calibri"/>
            </a:endParaRPr>
          </a:p>
          <a:p>
            <a:pPr marL="697865" marR="0" lvl="1" indent="-228600" algn="l" defTabSz="914400" rtl="0" eaLnBrk="1" fontAlgn="auto" latinLnBrk="0" hangingPunct="1">
              <a:lnSpc>
                <a:spcPct val="100000"/>
              </a:lnSpc>
              <a:spcBef>
                <a:spcPts val="315"/>
              </a:spcBef>
              <a:spcAft>
                <a:spcPts val="0"/>
              </a:spcAft>
              <a:buClr>
                <a:srgbClr val="0075C9"/>
              </a:buClr>
              <a:buSzTx/>
              <a:buFont typeface="Arial"/>
              <a:buChar char="•"/>
              <a:tabLst>
                <a:tab pos="697865" algn="l"/>
              </a:tabLst>
              <a:defRPr/>
            </a:pPr>
            <a:r>
              <a:rPr kumimoji="0" lang="en-US" sz="1700" b="0" i="0" u="none" strike="noStrike" kern="1200" cap="none" spc="-10" normalizeH="0" baseline="0" noProof="0" dirty="0">
                <a:ln>
                  <a:noFill/>
                </a:ln>
                <a:solidFill>
                  <a:srgbClr val="3F3F3F"/>
                </a:solidFill>
                <a:effectLst/>
                <a:uLnTx/>
                <a:uFillTx/>
                <a:latin typeface="Calibri"/>
                <a:ea typeface="+mn-ea"/>
                <a:cs typeface="Calibri"/>
              </a:rPr>
              <a:t>Mixed</a:t>
            </a:r>
            <a:r>
              <a:rPr kumimoji="0" lang="en-US" sz="1700" b="0" i="0" u="none" strike="noStrike" kern="1200" cap="none" spc="-7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venous</a:t>
            </a:r>
            <a:r>
              <a:rPr kumimoji="0" lang="en-US" sz="1700" b="0" i="0" u="none" strike="noStrike" kern="1200" cap="none" spc="-2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O2</a:t>
            </a:r>
            <a:r>
              <a:rPr kumimoji="0" lang="en-US" sz="1700" b="0" i="0" u="none" strike="noStrike" kern="1200" cap="none" spc="-4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on</a:t>
            </a:r>
            <a:r>
              <a:rPr kumimoji="0" lang="en-US" sz="1700" b="0" i="0" u="none" strike="noStrike" kern="1200" cap="none" spc="-3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room</a:t>
            </a:r>
            <a:r>
              <a:rPr kumimoji="0" lang="en-US" sz="1700" b="0" i="0" u="none" strike="noStrike" kern="1200" cap="none" spc="-1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air</a:t>
            </a:r>
            <a:r>
              <a:rPr kumimoji="0" lang="en-US" sz="1700" b="0" i="0" u="none" strike="noStrike" kern="1200" cap="none" spc="-45" normalizeH="0" baseline="0" noProof="0" dirty="0">
                <a:ln>
                  <a:noFill/>
                </a:ln>
                <a:solidFill>
                  <a:srgbClr val="3F3F3F"/>
                </a:solidFill>
                <a:effectLst/>
                <a:uLnTx/>
                <a:uFillTx/>
                <a:latin typeface="Calibri"/>
                <a:ea typeface="+mn-ea"/>
                <a:cs typeface="Calibri"/>
              </a:rPr>
              <a:t> </a:t>
            </a:r>
            <a:r>
              <a:rPr kumimoji="0" lang="en-US" sz="1700" b="0" i="0" u="none" strike="noStrike" kern="1200" cap="none" spc="-20" normalizeH="0" baseline="0" noProof="0" dirty="0">
                <a:ln>
                  <a:noFill/>
                </a:ln>
                <a:solidFill>
                  <a:srgbClr val="3F3F3F"/>
                </a:solidFill>
                <a:effectLst/>
                <a:uLnTx/>
                <a:uFillTx/>
                <a:latin typeface="Calibri"/>
                <a:ea typeface="+mn-ea"/>
                <a:cs typeface="Calibri"/>
              </a:rPr>
              <a:t>60.8%</a:t>
            </a:r>
            <a:endParaRPr kumimoji="0" lang="en-US" sz="1700" b="0" i="0" u="none" strike="noStrike" kern="1200" cap="none" spc="0" normalizeH="0" baseline="0" noProof="0" dirty="0">
              <a:ln>
                <a:noFill/>
              </a:ln>
              <a:solidFill>
                <a:srgbClr val="3F3F3F"/>
              </a:solidFill>
              <a:effectLst/>
              <a:uLnTx/>
              <a:uFillTx/>
              <a:latin typeface="Calibri"/>
              <a:ea typeface="+mn-ea"/>
              <a:cs typeface="Calibri"/>
            </a:endParaRPr>
          </a:p>
          <a:p>
            <a:pPr marL="240665" marR="0" lvl="0" indent="-227965" algn="l" defTabSz="914400" rtl="0" eaLnBrk="1" fontAlgn="auto" latinLnBrk="0" hangingPunct="1">
              <a:lnSpc>
                <a:spcPct val="100000"/>
              </a:lnSpc>
              <a:spcBef>
                <a:spcPts val="805"/>
              </a:spcBef>
              <a:spcAft>
                <a:spcPts val="0"/>
              </a:spcAft>
              <a:buClr>
                <a:srgbClr val="B21E6C"/>
              </a:buClr>
              <a:buSzTx/>
              <a:buFont typeface="Arial"/>
              <a:buChar char="•"/>
              <a:tabLst>
                <a:tab pos="240665" algn="l"/>
              </a:tabLst>
              <a:defRPr/>
            </a:pPr>
            <a:r>
              <a:rPr kumimoji="0" lang="en-US" sz="1700" b="0" i="0" u="none" strike="noStrike" kern="1200" cap="none" spc="0" normalizeH="0" baseline="0" noProof="0" dirty="0">
                <a:ln>
                  <a:noFill/>
                </a:ln>
                <a:solidFill>
                  <a:srgbClr val="3F3F3F"/>
                </a:solidFill>
                <a:effectLst/>
                <a:uLnTx/>
                <a:uFillTx/>
                <a:latin typeface="Calibri"/>
                <a:ea typeface="+mn-ea"/>
                <a:cs typeface="Calibri"/>
              </a:rPr>
              <a:t>Condition</a:t>
            </a:r>
            <a:r>
              <a:rPr kumimoji="0" lang="en-US" sz="1700" b="0" i="0" u="none" strike="noStrike" kern="1200" cap="none" spc="-4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2:</a:t>
            </a:r>
            <a:r>
              <a:rPr kumimoji="0" lang="en-US" sz="1700" b="0" i="0" u="none" strike="noStrike" kern="1200" cap="none" spc="-2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err="1">
                <a:ln>
                  <a:noFill/>
                </a:ln>
                <a:solidFill>
                  <a:srgbClr val="3F3F3F"/>
                </a:solidFill>
                <a:effectLst/>
                <a:uLnTx/>
                <a:uFillTx/>
                <a:latin typeface="Calibri"/>
                <a:ea typeface="+mn-ea"/>
                <a:cs typeface="Calibri"/>
              </a:rPr>
              <a:t>iNO</a:t>
            </a:r>
            <a:r>
              <a:rPr kumimoji="0" lang="en-US" sz="1700" b="0" i="0" u="none" strike="noStrike" kern="1200" cap="none" spc="-3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40</a:t>
            </a:r>
            <a:r>
              <a:rPr kumimoji="0" lang="en-US" sz="1700" b="0" i="0" u="none" strike="noStrike" kern="1200" cap="none" spc="-1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ppm</a:t>
            </a:r>
            <a:r>
              <a:rPr kumimoji="0" lang="en-US" sz="1700" b="0" i="0" u="none" strike="noStrike" kern="1200" cap="none" spc="-3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and</a:t>
            </a:r>
            <a:r>
              <a:rPr kumimoji="0" lang="en-US" sz="1700" b="0" i="0" u="none" strike="noStrike" kern="1200" cap="none" spc="-4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3L</a:t>
            </a:r>
            <a:r>
              <a:rPr kumimoji="0" lang="en-US" sz="1700" b="0" i="0" u="none" strike="noStrike" kern="1200" cap="none" spc="-2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O2</a:t>
            </a:r>
            <a:r>
              <a:rPr kumimoji="0" lang="en-US" sz="1700" b="0" i="0" u="none" strike="noStrike" kern="1200" cap="none" spc="-15"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by</a:t>
            </a:r>
            <a:r>
              <a:rPr kumimoji="0" lang="en-US" sz="1700" b="0" i="0" u="none" strike="noStrike" kern="1200" cap="none" spc="-3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nasal</a:t>
            </a:r>
            <a:r>
              <a:rPr kumimoji="0" lang="en-US" sz="1700" b="0" i="0" u="none" strike="noStrike" kern="1200" cap="none" spc="-40" normalizeH="0" baseline="0" noProof="0" dirty="0">
                <a:ln>
                  <a:noFill/>
                </a:ln>
                <a:solidFill>
                  <a:srgbClr val="3F3F3F"/>
                </a:solidFill>
                <a:effectLst/>
                <a:uLnTx/>
                <a:uFillTx/>
                <a:latin typeface="Calibri"/>
                <a:ea typeface="+mn-ea"/>
                <a:cs typeface="Calibri"/>
              </a:rPr>
              <a:t> </a:t>
            </a:r>
            <a:r>
              <a:rPr kumimoji="0" lang="en-US" sz="1700" b="0" i="0" u="none" strike="noStrike" kern="1200" cap="none" spc="-10" normalizeH="0" baseline="0" noProof="0" dirty="0">
                <a:ln>
                  <a:noFill/>
                </a:ln>
                <a:solidFill>
                  <a:srgbClr val="3F3F3F"/>
                </a:solidFill>
                <a:effectLst/>
                <a:uLnTx/>
                <a:uFillTx/>
                <a:latin typeface="Calibri"/>
                <a:ea typeface="+mn-ea"/>
                <a:cs typeface="Calibri"/>
              </a:rPr>
              <a:t>cannula</a:t>
            </a:r>
            <a:endParaRPr kumimoji="0" lang="en-US" sz="1700" b="0" i="0" u="none" strike="noStrike" kern="1200" cap="none" spc="0" normalizeH="0" baseline="0" noProof="0" dirty="0">
              <a:ln>
                <a:noFill/>
              </a:ln>
              <a:solidFill>
                <a:srgbClr val="3F3F3F"/>
              </a:solidFill>
              <a:effectLst/>
              <a:uLnTx/>
              <a:uFillTx/>
              <a:latin typeface="Calibri"/>
              <a:ea typeface="+mn-ea"/>
              <a:cs typeface="Calibri"/>
            </a:endParaRPr>
          </a:p>
          <a:p>
            <a:pPr marL="697865" marR="0" lvl="1" indent="-228600" algn="l" defTabSz="914400" rtl="0" eaLnBrk="1" fontAlgn="auto" latinLnBrk="0" hangingPunct="1">
              <a:lnSpc>
                <a:spcPct val="100000"/>
              </a:lnSpc>
              <a:spcBef>
                <a:spcPts val="310"/>
              </a:spcBef>
              <a:spcAft>
                <a:spcPts val="0"/>
              </a:spcAft>
              <a:buClr>
                <a:srgbClr val="0075C9"/>
              </a:buClr>
              <a:buSzTx/>
              <a:buFont typeface="Arial"/>
              <a:buChar char="•"/>
              <a:tabLst>
                <a:tab pos="697865" algn="l"/>
              </a:tabLst>
              <a:defRPr/>
            </a:pPr>
            <a:r>
              <a:rPr kumimoji="0" lang="en-US" sz="1700" b="0" i="0" u="none" strike="noStrike" kern="1200" cap="none" spc="-55" normalizeH="0" baseline="0" noProof="0" dirty="0">
                <a:ln>
                  <a:noFill/>
                </a:ln>
                <a:solidFill>
                  <a:srgbClr val="3F3F3F"/>
                </a:solidFill>
                <a:effectLst/>
                <a:uLnTx/>
                <a:uFillTx/>
                <a:latin typeface="Calibri"/>
                <a:ea typeface="+mn-ea"/>
                <a:cs typeface="Calibri"/>
              </a:rPr>
              <a:t>PA</a:t>
            </a:r>
            <a:r>
              <a:rPr kumimoji="0" lang="en-US" sz="1700" b="0" i="0" u="none" strike="noStrike" kern="1200" cap="none" spc="-40" normalizeH="0" baseline="0" noProof="0" dirty="0">
                <a:ln>
                  <a:noFill/>
                </a:ln>
                <a:solidFill>
                  <a:srgbClr val="3F3F3F"/>
                </a:solidFill>
                <a:effectLst/>
                <a:uLnTx/>
                <a:uFillTx/>
                <a:latin typeface="Calibri"/>
                <a:ea typeface="+mn-ea"/>
                <a:cs typeface="Calibri"/>
              </a:rPr>
              <a:t> </a:t>
            </a:r>
            <a:r>
              <a:rPr kumimoji="0" lang="en-US" sz="1700" b="0" i="0" u="none" strike="noStrike" kern="1200" cap="none" spc="0" normalizeH="0" baseline="0" noProof="0" dirty="0">
                <a:ln>
                  <a:noFill/>
                </a:ln>
                <a:solidFill>
                  <a:srgbClr val="3F3F3F"/>
                </a:solidFill>
                <a:effectLst/>
                <a:uLnTx/>
                <a:uFillTx/>
                <a:latin typeface="Calibri"/>
                <a:ea typeface="+mn-ea"/>
                <a:cs typeface="Calibri"/>
              </a:rPr>
              <a:t>88/40/56</a:t>
            </a:r>
            <a:r>
              <a:rPr kumimoji="0" lang="en-US" sz="1700" b="0" i="0" u="none" strike="noStrike" kern="1200" cap="none" spc="-45" normalizeH="0" baseline="0" noProof="0" dirty="0">
                <a:ln>
                  <a:noFill/>
                </a:ln>
                <a:solidFill>
                  <a:srgbClr val="3F3F3F"/>
                </a:solidFill>
                <a:effectLst/>
                <a:uLnTx/>
                <a:uFillTx/>
                <a:latin typeface="Calibri"/>
                <a:ea typeface="+mn-ea"/>
                <a:cs typeface="Calibri"/>
              </a:rPr>
              <a:t> </a:t>
            </a:r>
            <a:r>
              <a:rPr kumimoji="0" lang="en-US" sz="1700" b="0" i="0" u="none" strike="noStrike" kern="1200" cap="none" spc="-20" normalizeH="0" baseline="0" noProof="0" dirty="0">
                <a:ln>
                  <a:noFill/>
                </a:ln>
                <a:solidFill>
                  <a:srgbClr val="3F3F3F"/>
                </a:solidFill>
                <a:effectLst/>
                <a:uLnTx/>
                <a:uFillTx/>
                <a:latin typeface="Calibri"/>
                <a:ea typeface="+mn-ea"/>
                <a:cs typeface="Calibri"/>
              </a:rPr>
              <a:t>mmHg</a:t>
            </a:r>
            <a:endParaRPr kumimoji="0" lang="en-US" sz="1700" b="0" i="0" u="none" strike="noStrike" kern="1200" cap="none" spc="0" normalizeH="0" baseline="0" noProof="0" dirty="0">
              <a:ln>
                <a:noFill/>
              </a:ln>
              <a:solidFill>
                <a:srgbClr val="3F3F3F"/>
              </a:solidFill>
              <a:effectLst/>
              <a:uLnTx/>
              <a:uFillTx/>
              <a:latin typeface="Calibri"/>
              <a:ea typeface="+mn-ea"/>
              <a:cs typeface="Calibri"/>
            </a:endParaRPr>
          </a:p>
          <a:p>
            <a:pPr marL="697865" marR="0" lvl="1" indent="-228600" algn="l" defTabSz="914400" rtl="0" eaLnBrk="1" fontAlgn="auto" latinLnBrk="0" hangingPunct="1">
              <a:lnSpc>
                <a:spcPct val="100000"/>
              </a:lnSpc>
              <a:spcBef>
                <a:spcPts val="310"/>
              </a:spcBef>
              <a:spcAft>
                <a:spcPts val="0"/>
              </a:spcAft>
              <a:buClr>
                <a:srgbClr val="0075C9"/>
              </a:buClr>
              <a:buSzTx/>
              <a:buFont typeface="Arial"/>
              <a:buChar char="•"/>
              <a:tabLst>
                <a:tab pos="697865" algn="l"/>
              </a:tabLst>
              <a:defRPr/>
            </a:pPr>
            <a:r>
              <a:rPr kumimoji="0" lang="en-US" sz="1700" b="0" i="0" u="none" strike="noStrike" kern="1200" cap="none" spc="0" normalizeH="0" baseline="0" noProof="0" dirty="0">
                <a:ln>
                  <a:noFill/>
                </a:ln>
                <a:solidFill>
                  <a:srgbClr val="3F3F3F"/>
                </a:solidFill>
                <a:effectLst/>
                <a:uLnTx/>
                <a:uFillTx/>
                <a:latin typeface="Calibri"/>
                <a:ea typeface="+mn-ea"/>
                <a:cs typeface="Calibri"/>
              </a:rPr>
              <a:t>CO</a:t>
            </a:r>
            <a:r>
              <a:rPr kumimoji="0" lang="en-US" sz="1700" b="0" i="0" u="none" strike="noStrike" kern="1200" cap="none" spc="-40" normalizeH="0" baseline="0" noProof="0" dirty="0">
                <a:ln>
                  <a:noFill/>
                </a:ln>
                <a:solidFill>
                  <a:srgbClr val="3F3F3F"/>
                </a:solidFill>
                <a:effectLst/>
                <a:uLnTx/>
                <a:uFillTx/>
                <a:latin typeface="Calibri"/>
                <a:ea typeface="+mn-ea"/>
                <a:cs typeface="Calibri"/>
              </a:rPr>
              <a:t> </a:t>
            </a:r>
            <a:r>
              <a:rPr kumimoji="0" lang="en-US" sz="1700" b="0" i="0" u="none" strike="noStrike" kern="1200" cap="none" spc="-20" normalizeH="0" baseline="0" noProof="0" dirty="0">
                <a:ln>
                  <a:noFill/>
                </a:ln>
                <a:solidFill>
                  <a:srgbClr val="3F3F3F"/>
                </a:solidFill>
                <a:effectLst/>
                <a:uLnTx/>
                <a:uFillTx/>
                <a:latin typeface="Calibri"/>
                <a:ea typeface="+mn-ea"/>
                <a:cs typeface="Calibri"/>
              </a:rPr>
              <a:t>2.09</a:t>
            </a:r>
            <a:endParaRPr kumimoji="0" lang="en-US" sz="17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F6F8896-167A-8DA3-F866-A3B0B2AE4054}"/>
              </a:ext>
            </a:extLst>
          </p:cNvPr>
          <p:cNvSpPr txBox="1"/>
          <p:nvPr/>
        </p:nvSpPr>
        <p:spPr>
          <a:xfrm>
            <a:off x="69156" y="6458440"/>
            <a:ext cx="120374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CI, cardiac index; CO, cardiac output; CTD, connective tissue disease;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iNO</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inhaled nitric oxide; PA, pulmonary arterial pressure; PCWP, pulmonary capillary wedge pressure; PVR, pulmonary venous resistance; RV, right ventricle; </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79271"/>
            <a:ext cx="10744200" cy="505267"/>
          </a:xfrm>
          <a:prstGeom prst="rect">
            <a:avLst/>
          </a:prstGeom>
        </p:spPr>
        <p:txBody>
          <a:bodyPr vert="horz" wrap="square" lIns="0" tIns="12700" rIns="0" bIns="0" rtlCol="0">
            <a:spAutoFit/>
          </a:bodyPr>
          <a:lstStyle/>
          <a:p>
            <a:pPr marL="12700">
              <a:lnSpc>
                <a:spcPct val="100000"/>
              </a:lnSpc>
              <a:spcBef>
                <a:spcPts val="100"/>
              </a:spcBef>
            </a:pPr>
            <a:r>
              <a:rPr spc="-155" dirty="0">
                <a:solidFill>
                  <a:schemeClr val="tx1"/>
                </a:solidFill>
              </a:rPr>
              <a:t>To</a:t>
            </a:r>
            <a:r>
              <a:rPr spc="-20" dirty="0">
                <a:solidFill>
                  <a:schemeClr val="tx1"/>
                </a:solidFill>
              </a:rPr>
              <a:t> </a:t>
            </a:r>
            <a:r>
              <a:rPr dirty="0">
                <a:solidFill>
                  <a:schemeClr val="tx1"/>
                </a:solidFill>
              </a:rPr>
              <a:t>RHC</a:t>
            </a:r>
            <a:r>
              <a:rPr spc="-35" dirty="0">
                <a:solidFill>
                  <a:schemeClr val="tx1"/>
                </a:solidFill>
              </a:rPr>
              <a:t> </a:t>
            </a:r>
            <a:r>
              <a:rPr dirty="0">
                <a:solidFill>
                  <a:schemeClr val="tx1"/>
                </a:solidFill>
              </a:rPr>
              <a:t>or</a:t>
            </a:r>
            <a:r>
              <a:rPr spc="-20" dirty="0">
                <a:solidFill>
                  <a:schemeClr val="tx1"/>
                </a:solidFill>
              </a:rPr>
              <a:t> </a:t>
            </a:r>
            <a:r>
              <a:rPr lang="en-US" dirty="0">
                <a:solidFill>
                  <a:schemeClr val="tx1"/>
                </a:solidFill>
              </a:rPr>
              <a:t>N</a:t>
            </a:r>
            <a:r>
              <a:rPr dirty="0">
                <a:solidFill>
                  <a:schemeClr val="tx1"/>
                </a:solidFill>
              </a:rPr>
              <a:t>ot</a:t>
            </a:r>
            <a:r>
              <a:rPr spc="-15" dirty="0">
                <a:solidFill>
                  <a:schemeClr val="tx1"/>
                </a:solidFill>
              </a:rPr>
              <a:t> </a:t>
            </a:r>
            <a:r>
              <a:rPr dirty="0">
                <a:solidFill>
                  <a:schemeClr val="tx1"/>
                </a:solidFill>
              </a:rPr>
              <a:t>to</a:t>
            </a:r>
            <a:r>
              <a:rPr spc="-15" dirty="0">
                <a:solidFill>
                  <a:schemeClr val="tx1"/>
                </a:solidFill>
              </a:rPr>
              <a:t> </a:t>
            </a:r>
            <a:r>
              <a:rPr spc="-20" dirty="0">
                <a:solidFill>
                  <a:schemeClr val="tx1"/>
                </a:solidFill>
              </a:rPr>
              <a:t>RHC?</a:t>
            </a:r>
          </a:p>
        </p:txBody>
      </p:sp>
      <p:sp>
        <p:nvSpPr>
          <p:cNvPr id="9" name="object 9"/>
          <p:cNvSpPr txBox="1">
            <a:spLocks noGrp="1"/>
          </p:cNvSpPr>
          <p:nvPr>
            <p:ph type="sldNum" sz="quarter" idx="4294967295"/>
          </p:nvPr>
        </p:nvSpPr>
        <p:spPr>
          <a:xfrm>
            <a:off x="11953875" y="6646863"/>
            <a:ext cx="238125" cy="174625"/>
          </a:xfrm>
          <a:prstGeom prst="rect">
            <a:avLst/>
          </a:prstGeom>
        </p:spPr>
        <p:txBody>
          <a:bodyPr vert="horz" wrap="square" lIns="0" tIns="0" rIns="0" bIns="0" rtlCol="0">
            <a:spAutoFit/>
          </a:bodyPr>
          <a:lstStyle>
            <a:defPPr>
              <a:defRPr kern="0"/>
            </a:defPPr>
            <a:lvl1pPr>
              <a:defRPr sz="1050" b="0" i="0">
                <a:solidFill>
                  <a:schemeClr val="bg1"/>
                </a:solidFill>
                <a:latin typeface="Arial"/>
                <a:cs typeface="Arial"/>
              </a:defRPr>
            </a:lvl1pPr>
          </a:lstStyle>
          <a:p>
            <a:pPr marL="76200" marR="0" lvl="0" indent="0" algn="l" defTabSz="914400" rtl="0" eaLnBrk="1" fontAlgn="auto" latinLnBrk="0" hangingPunct="1">
              <a:lnSpc>
                <a:spcPct val="100000"/>
              </a:lnSpc>
              <a:spcBef>
                <a:spcPts val="5"/>
              </a:spcBef>
              <a:spcAft>
                <a:spcPts val="0"/>
              </a:spcAft>
              <a:buClrTx/>
              <a:buSzTx/>
              <a:buFontTx/>
              <a:buNone/>
              <a:tabLst/>
              <a:defRPr/>
            </a:pPr>
            <a:fld id="{81D60167-4931-47E6-BA6A-407CBD079E47}" type="slidenum">
              <a:rPr kumimoji="0" lang="en-US" sz="1050" b="0" i="0" u="none" strike="noStrike" kern="1200" cap="none" spc="0" normalizeH="0" baseline="0" noProof="0" smtClean="0">
                <a:ln>
                  <a:noFill/>
                </a:ln>
                <a:solidFill>
                  <a:srgbClr val="FFFFFF"/>
                </a:solidFill>
                <a:effectLst/>
                <a:uLnTx/>
                <a:uFillTx/>
                <a:latin typeface="Arial"/>
                <a:ea typeface="+mn-ea"/>
                <a:cs typeface="Arial"/>
              </a:rPr>
              <a:pPr marL="76200" marR="0" lvl="0" indent="0" algn="l" defTabSz="914400" rtl="0" eaLnBrk="1" fontAlgn="auto" latinLnBrk="0" hangingPunct="1">
                <a:lnSpc>
                  <a:spcPct val="100000"/>
                </a:lnSpc>
                <a:spcBef>
                  <a:spcPts val="5"/>
                </a:spcBef>
                <a:spcAft>
                  <a:spcPts val="0"/>
                </a:spcAft>
                <a:buClrTx/>
                <a:buSzTx/>
                <a:buFontTx/>
                <a:buNone/>
                <a:tabLst/>
                <a:defRPr/>
              </a:pPr>
              <a:t>12</a:t>
            </a:fld>
            <a:endParaRPr kumimoji="0" sz="1050" b="0" i="0" u="none" strike="noStrike" kern="1200" cap="none" spc="0" normalizeH="0" baseline="0" noProof="0" dirty="0">
              <a:ln>
                <a:noFill/>
              </a:ln>
              <a:solidFill>
                <a:srgbClr val="FFFFFF"/>
              </a:solidFill>
              <a:effectLst/>
              <a:uLnTx/>
              <a:uFillTx/>
              <a:latin typeface="Arial"/>
              <a:ea typeface="+mn-ea"/>
              <a:cs typeface="Arial"/>
            </a:endParaRPr>
          </a:p>
        </p:txBody>
      </p:sp>
      <p:grpSp>
        <p:nvGrpSpPr>
          <p:cNvPr id="3" name="object 3"/>
          <p:cNvGrpSpPr/>
          <p:nvPr/>
        </p:nvGrpSpPr>
        <p:grpSpPr>
          <a:xfrm>
            <a:off x="1058317" y="835916"/>
            <a:ext cx="10429639" cy="5480197"/>
            <a:chOff x="445008" y="877824"/>
            <a:chExt cx="11423903" cy="5763768"/>
          </a:xfrm>
        </p:grpSpPr>
        <p:pic>
          <p:nvPicPr>
            <p:cNvPr id="4" name="object 4"/>
            <p:cNvPicPr/>
            <p:nvPr/>
          </p:nvPicPr>
          <p:blipFill>
            <a:blip r:embed="rId2" cstate="screen">
              <a:extLst>
                <a:ext uri="{28A0092B-C50C-407E-A947-70E740481C1C}">
                  <a14:useLocalDpi xmlns:a14="http://schemas.microsoft.com/office/drawing/2010/main"/>
                </a:ext>
              </a:extLst>
            </a:blip>
            <a:stretch>
              <a:fillRect/>
            </a:stretch>
          </p:blipFill>
          <p:spPr>
            <a:xfrm>
              <a:off x="5928360" y="879348"/>
              <a:ext cx="5940551" cy="5762244"/>
            </a:xfrm>
            <a:prstGeom prst="rect">
              <a:avLst/>
            </a:prstGeom>
          </p:spPr>
        </p:pic>
        <p:sp>
          <p:nvSpPr>
            <p:cNvPr id="5" name="object 5"/>
            <p:cNvSpPr/>
            <p:nvPr/>
          </p:nvSpPr>
          <p:spPr>
            <a:xfrm>
              <a:off x="9501377" y="1325118"/>
              <a:ext cx="1210310" cy="1958339"/>
            </a:xfrm>
            <a:custGeom>
              <a:avLst/>
              <a:gdLst/>
              <a:ahLst/>
              <a:cxnLst/>
              <a:rect l="l" t="t" r="r" b="b"/>
              <a:pathLst>
                <a:path w="1210309" h="1958339">
                  <a:moveTo>
                    <a:pt x="42672" y="135636"/>
                  </a:moveTo>
                  <a:lnTo>
                    <a:pt x="49194" y="92756"/>
                  </a:lnTo>
                  <a:lnTo>
                    <a:pt x="67360" y="55522"/>
                  </a:lnTo>
                  <a:lnTo>
                    <a:pt x="95067" y="26164"/>
                  </a:lnTo>
                  <a:lnTo>
                    <a:pt x="130210" y="6912"/>
                  </a:lnTo>
                  <a:lnTo>
                    <a:pt x="170688" y="0"/>
                  </a:lnTo>
                  <a:lnTo>
                    <a:pt x="211165" y="6912"/>
                  </a:lnTo>
                  <a:lnTo>
                    <a:pt x="246308" y="26164"/>
                  </a:lnTo>
                  <a:lnTo>
                    <a:pt x="274015" y="55522"/>
                  </a:lnTo>
                  <a:lnTo>
                    <a:pt x="292181" y="92756"/>
                  </a:lnTo>
                  <a:lnTo>
                    <a:pt x="298703" y="135636"/>
                  </a:lnTo>
                  <a:lnTo>
                    <a:pt x="292181" y="178515"/>
                  </a:lnTo>
                  <a:lnTo>
                    <a:pt x="274015" y="215749"/>
                  </a:lnTo>
                  <a:lnTo>
                    <a:pt x="246308" y="245107"/>
                  </a:lnTo>
                  <a:lnTo>
                    <a:pt x="211165" y="264359"/>
                  </a:lnTo>
                  <a:lnTo>
                    <a:pt x="170688" y="271272"/>
                  </a:lnTo>
                  <a:lnTo>
                    <a:pt x="130210" y="264359"/>
                  </a:lnTo>
                  <a:lnTo>
                    <a:pt x="95067" y="245107"/>
                  </a:lnTo>
                  <a:lnTo>
                    <a:pt x="67360" y="215749"/>
                  </a:lnTo>
                  <a:lnTo>
                    <a:pt x="49194" y="178515"/>
                  </a:lnTo>
                  <a:lnTo>
                    <a:pt x="42672" y="135636"/>
                  </a:lnTo>
                  <a:close/>
                </a:path>
                <a:path w="1210309" h="1958339">
                  <a:moveTo>
                    <a:pt x="0" y="477012"/>
                  </a:moveTo>
                  <a:lnTo>
                    <a:pt x="6522" y="434132"/>
                  </a:lnTo>
                  <a:lnTo>
                    <a:pt x="24688" y="396898"/>
                  </a:lnTo>
                  <a:lnTo>
                    <a:pt x="52395" y="367540"/>
                  </a:lnTo>
                  <a:lnTo>
                    <a:pt x="87538" y="348288"/>
                  </a:lnTo>
                  <a:lnTo>
                    <a:pt x="128016" y="341376"/>
                  </a:lnTo>
                  <a:lnTo>
                    <a:pt x="168493" y="348288"/>
                  </a:lnTo>
                  <a:lnTo>
                    <a:pt x="203636" y="367540"/>
                  </a:lnTo>
                  <a:lnTo>
                    <a:pt x="231343" y="396898"/>
                  </a:lnTo>
                  <a:lnTo>
                    <a:pt x="249509" y="434132"/>
                  </a:lnTo>
                  <a:lnTo>
                    <a:pt x="256031" y="477012"/>
                  </a:lnTo>
                  <a:lnTo>
                    <a:pt x="249509" y="519891"/>
                  </a:lnTo>
                  <a:lnTo>
                    <a:pt x="231343" y="557125"/>
                  </a:lnTo>
                  <a:lnTo>
                    <a:pt x="203636" y="586483"/>
                  </a:lnTo>
                  <a:lnTo>
                    <a:pt x="168493" y="605735"/>
                  </a:lnTo>
                  <a:lnTo>
                    <a:pt x="128016" y="612648"/>
                  </a:lnTo>
                  <a:lnTo>
                    <a:pt x="87538" y="605735"/>
                  </a:lnTo>
                  <a:lnTo>
                    <a:pt x="52395" y="586483"/>
                  </a:lnTo>
                  <a:lnTo>
                    <a:pt x="24688" y="557125"/>
                  </a:lnTo>
                  <a:lnTo>
                    <a:pt x="6522" y="519891"/>
                  </a:lnTo>
                  <a:lnTo>
                    <a:pt x="0" y="477012"/>
                  </a:lnTo>
                  <a:close/>
                </a:path>
                <a:path w="1210309" h="1958339">
                  <a:moveTo>
                    <a:pt x="0" y="790956"/>
                  </a:moveTo>
                  <a:lnTo>
                    <a:pt x="6522" y="748076"/>
                  </a:lnTo>
                  <a:lnTo>
                    <a:pt x="24688" y="710842"/>
                  </a:lnTo>
                  <a:lnTo>
                    <a:pt x="52395" y="681484"/>
                  </a:lnTo>
                  <a:lnTo>
                    <a:pt x="87538" y="662232"/>
                  </a:lnTo>
                  <a:lnTo>
                    <a:pt x="128016" y="655320"/>
                  </a:lnTo>
                  <a:lnTo>
                    <a:pt x="168493" y="662232"/>
                  </a:lnTo>
                  <a:lnTo>
                    <a:pt x="203636" y="681484"/>
                  </a:lnTo>
                  <a:lnTo>
                    <a:pt x="231343" y="710842"/>
                  </a:lnTo>
                  <a:lnTo>
                    <a:pt x="249509" y="748076"/>
                  </a:lnTo>
                  <a:lnTo>
                    <a:pt x="256031" y="790956"/>
                  </a:lnTo>
                  <a:lnTo>
                    <a:pt x="249509" y="833835"/>
                  </a:lnTo>
                  <a:lnTo>
                    <a:pt x="231343" y="871069"/>
                  </a:lnTo>
                  <a:lnTo>
                    <a:pt x="203636" y="900427"/>
                  </a:lnTo>
                  <a:lnTo>
                    <a:pt x="168493" y="919679"/>
                  </a:lnTo>
                  <a:lnTo>
                    <a:pt x="128016" y="926592"/>
                  </a:lnTo>
                  <a:lnTo>
                    <a:pt x="87538" y="919679"/>
                  </a:lnTo>
                  <a:lnTo>
                    <a:pt x="52395" y="900427"/>
                  </a:lnTo>
                  <a:lnTo>
                    <a:pt x="24688" y="871069"/>
                  </a:lnTo>
                  <a:lnTo>
                    <a:pt x="6522" y="833835"/>
                  </a:lnTo>
                  <a:lnTo>
                    <a:pt x="0" y="790956"/>
                  </a:lnTo>
                  <a:close/>
                </a:path>
                <a:path w="1210309" h="1958339">
                  <a:moveTo>
                    <a:pt x="954024" y="1823466"/>
                  </a:moveTo>
                  <a:lnTo>
                    <a:pt x="964078" y="1770941"/>
                  </a:lnTo>
                  <a:lnTo>
                    <a:pt x="991504" y="1728073"/>
                  </a:lnTo>
                  <a:lnTo>
                    <a:pt x="1032194" y="1699182"/>
                  </a:lnTo>
                  <a:lnTo>
                    <a:pt x="1082040" y="1688592"/>
                  </a:lnTo>
                  <a:lnTo>
                    <a:pt x="1131885" y="1699182"/>
                  </a:lnTo>
                  <a:lnTo>
                    <a:pt x="1172575" y="1728073"/>
                  </a:lnTo>
                  <a:lnTo>
                    <a:pt x="1200001" y="1770941"/>
                  </a:lnTo>
                  <a:lnTo>
                    <a:pt x="1210055" y="1823466"/>
                  </a:lnTo>
                  <a:lnTo>
                    <a:pt x="1200001" y="1875990"/>
                  </a:lnTo>
                  <a:lnTo>
                    <a:pt x="1172575" y="1918858"/>
                  </a:lnTo>
                  <a:lnTo>
                    <a:pt x="1131885" y="1947749"/>
                  </a:lnTo>
                  <a:lnTo>
                    <a:pt x="1082040" y="1958340"/>
                  </a:lnTo>
                  <a:lnTo>
                    <a:pt x="1032194" y="1947749"/>
                  </a:lnTo>
                  <a:lnTo>
                    <a:pt x="991504" y="1918858"/>
                  </a:lnTo>
                  <a:lnTo>
                    <a:pt x="964078" y="1875990"/>
                  </a:lnTo>
                  <a:lnTo>
                    <a:pt x="954024" y="1823466"/>
                  </a:lnTo>
                  <a:close/>
                </a:path>
              </a:pathLst>
            </a:custGeom>
            <a:ln w="28575">
              <a:solidFill>
                <a:srgbClr val="0E7AB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6" name="object 6"/>
            <p:cNvSpPr/>
            <p:nvPr/>
          </p:nvSpPr>
          <p:spPr>
            <a:xfrm>
              <a:off x="9498329" y="2340102"/>
              <a:ext cx="1018540" cy="4122420"/>
            </a:xfrm>
            <a:custGeom>
              <a:avLst/>
              <a:gdLst/>
              <a:ahLst/>
              <a:cxnLst/>
              <a:rect l="l" t="t" r="r" b="b"/>
              <a:pathLst>
                <a:path w="1018540" h="4122420">
                  <a:moveTo>
                    <a:pt x="762000" y="134874"/>
                  </a:moveTo>
                  <a:lnTo>
                    <a:pt x="772054" y="82349"/>
                  </a:lnTo>
                  <a:lnTo>
                    <a:pt x="799480" y="39481"/>
                  </a:lnTo>
                  <a:lnTo>
                    <a:pt x="840170" y="10590"/>
                  </a:lnTo>
                  <a:lnTo>
                    <a:pt x="890016" y="0"/>
                  </a:lnTo>
                  <a:lnTo>
                    <a:pt x="939861" y="10590"/>
                  </a:lnTo>
                  <a:lnTo>
                    <a:pt x="980551" y="39481"/>
                  </a:lnTo>
                  <a:lnTo>
                    <a:pt x="1007977" y="82349"/>
                  </a:lnTo>
                  <a:lnTo>
                    <a:pt x="1018031" y="134874"/>
                  </a:lnTo>
                  <a:lnTo>
                    <a:pt x="1007977" y="187398"/>
                  </a:lnTo>
                  <a:lnTo>
                    <a:pt x="980551" y="230266"/>
                  </a:lnTo>
                  <a:lnTo>
                    <a:pt x="939861" y="259157"/>
                  </a:lnTo>
                  <a:lnTo>
                    <a:pt x="890016" y="269748"/>
                  </a:lnTo>
                  <a:lnTo>
                    <a:pt x="840170" y="259157"/>
                  </a:lnTo>
                  <a:lnTo>
                    <a:pt x="799480" y="230266"/>
                  </a:lnTo>
                  <a:lnTo>
                    <a:pt x="772054" y="187398"/>
                  </a:lnTo>
                  <a:lnTo>
                    <a:pt x="762000" y="134874"/>
                  </a:lnTo>
                  <a:close/>
                </a:path>
                <a:path w="1018540" h="4122420">
                  <a:moveTo>
                    <a:pt x="327660" y="469392"/>
                  </a:moveTo>
                  <a:lnTo>
                    <a:pt x="334182" y="426512"/>
                  </a:lnTo>
                  <a:lnTo>
                    <a:pt x="352348" y="389278"/>
                  </a:lnTo>
                  <a:lnTo>
                    <a:pt x="380055" y="359920"/>
                  </a:lnTo>
                  <a:lnTo>
                    <a:pt x="415198" y="340668"/>
                  </a:lnTo>
                  <a:lnTo>
                    <a:pt x="455675" y="333756"/>
                  </a:lnTo>
                  <a:lnTo>
                    <a:pt x="496153" y="340668"/>
                  </a:lnTo>
                  <a:lnTo>
                    <a:pt x="531296" y="359920"/>
                  </a:lnTo>
                  <a:lnTo>
                    <a:pt x="559003" y="389278"/>
                  </a:lnTo>
                  <a:lnTo>
                    <a:pt x="577169" y="426512"/>
                  </a:lnTo>
                  <a:lnTo>
                    <a:pt x="583692" y="469392"/>
                  </a:lnTo>
                  <a:lnTo>
                    <a:pt x="577169" y="512271"/>
                  </a:lnTo>
                  <a:lnTo>
                    <a:pt x="559003" y="549505"/>
                  </a:lnTo>
                  <a:lnTo>
                    <a:pt x="531296" y="578863"/>
                  </a:lnTo>
                  <a:lnTo>
                    <a:pt x="496153" y="598115"/>
                  </a:lnTo>
                  <a:lnTo>
                    <a:pt x="455675" y="605027"/>
                  </a:lnTo>
                  <a:lnTo>
                    <a:pt x="415198" y="598115"/>
                  </a:lnTo>
                  <a:lnTo>
                    <a:pt x="380055" y="578863"/>
                  </a:lnTo>
                  <a:lnTo>
                    <a:pt x="352348" y="549505"/>
                  </a:lnTo>
                  <a:lnTo>
                    <a:pt x="334182" y="512271"/>
                  </a:lnTo>
                  <a:lnTo>
                    <a:pt x="327660" y="469392"/>
                  </a:lnTo>
                  <a:close/>
                </a:path>
                <a:path w="1018540" h="4122420">
                  <a:moveTo>
                    <a:pt x="42672" y="2591562"/>
                  </a:moveTo>
                  <a:lnTo>
                    <a:pt x="52726" y="2539037"/>
                  </a:lnTo>
                  <a:lnTo>
                    <a:pt x="80152" y="2496169"/>
                  </a:lnTo>
                  <a:lnTo>
                    <a:pt x="120842" y="2467278"/>
                  </a:lnTo>
                  <a:lnTo>
                    <a:pt x="170688" y="2456688"/>
                  </a:lnTo>
                  <a:lnTo>
                    <a:pt x="220533" y="2467278"/>
                  </a:lnTo>
                  <a:lnTo>
                    <a:pt x="261223" y="2496169"/>
                  </a:lnTo>
                  <a:lnTo>
                    <a:pt x="288649" y="2539037"/>
                  </a:lnTo>
                  <a:lnTo>
                    <a:pt x="298703" y="2591562"/>
                  </a:lnTo>
                  <a:lnTo>
                    <a:pt x="288649" y="2644086"/>
                  </a:lnTo>
                  <a:lnTo>
                    <a:pt x="261223" y="2686954"/>
                  </a:lnTo>
                  <a:lnTo>
                    <a:pt x="220533" y="2715845"/>
                  </a:lnTo>
                  <a:lnTo>
                    <a:pt x="170688" y="2726436"/>
                  </a:lnTo>
                  <a:lnTo>
                    <a:pt x="120842" y="2715845"/>
                  </a:lnTo>
                  <a:lnTo>
                    <a:pt x="80152" y="2686954"/>
                  </a:lnTo>
                  <a:lnTo>
                    <a:pt x="52726" y="2644086"/>
                  </a:lnTo>
                  <a:lnTo>
                    <a:pt x="42672" y="2591562"/>
                  </a:lnTo>
                  <a:close/>
                </a:path>
                <a:path w="1018540" h="4122420">
                  <a:moveTo>
                    <a:pt x="762000" y="3560064"/>
                  </a:moveTo>
                  <a:lnTo>
                    <a:pt x="768522" y="3517194"/>
                  </a:lnTo>
                  <a:lnTo>
                    <a:pt x="786688" y="3479961"/>
                  </a:lnTo>
                  <a:lnTo>
                    <a:pt x="814395" y="3450599"/>
                  </a:lnTo>
                  <a:lnTo>
                    <a:pt x="849538" y="3431343"/>
                  </a:lnTo>
                  <a:lnTo>
                    <a:pt x="890016" y="3424428"/>
                  </a:lnTo>
                  <a:lnTo>
                    <a:pt x="930493" y="3431343"/>
                  </a:lnTo>
                  <a:lnTo>
                    <a:pt x="965636" y="3450599"/>
                  </a:lnTo>
                  <a:lnTo>
                    <a:pt x="993343" y="3479961"/>
                  </a:lnTo>
                  <a:lnTo>
                    <a:pt x="1011509" y="3517194"/>
                  </a:lnTo>
                  <a:lnTo>
                    <a:pt x="1018031" y="3560064"/>
                  </a:lnTo>
                  <a:lnTo>
                    <a:pt x="1011509" y="3602933"/>
                  </a:lnTo>
                  <a:lnTo>
                    <a:pt x="993343" y="3640166"/>
                  </a:lnTo>
                  <a:lnTo>
                    <a:pt x="965636" y="3669528"/>
                  </a:lnTo>
                  <a:lnTo>
                    <a:pt x="930493" y="3688784"/>
                  </a:lnTo>
                  <a:lnTo>
                    <a:pt x="890016" y="3695700"/>
                  </a:lnTo>
                  <a:lnTo>
                    <a:pt x="849538" y="3688784"/>
                  </a:lnTo>
                  <a:lnTo>
                    <a:pt x="814395" y="3669528"/>
                  </a:lnTo>
                  <a:lnTo>
                    <a:pt x="786688" y="3640166"/>
                  </a:lnTo>
                  <a:lnTo>
                    <a:pt x="768522" y="3602933"/>
                  </a:lnTo>
                  <a:lnTo>
                    <a:pt x="762000" y="3560064"/>
                  </a:lnTo>
                  <a:close/>
                </a:path>
                <a:path w="1018540" h="4122420">
                  <a:moveTo>
                    <a:pt x="0" y="3987546"/>
                  </a:moveTo>
                  <a:lnTo>
                    <a:pt x="10054" y="3935048"/>
                  </a:lnTo>
                  <a:lnTo>
                    <a:pt x="37480" y="3892176"/>
                  </a:lnTo>
                  <a:lnTo>
                    <a:pt x="78170" y="3863271"/>
                  </a:lnTo>
                  <a:lnTo>
                    <a:pt x="128016" y="3852672"/>
                  </a:lnTo>
                  <a:lnTo>
                    <a:pt x="177861" y="3863271"/>
                  </a:lnTo>
                  <a:lnTo>
                    <a:pt x="218551" y="3892176"/>
                  </a:lnTo>
                  <a:lnTo>
                    <a:pt x="245977" y="3935048"/>
                  </a:lnTo>
                  <a:lnTo>
                    <a:pt x="256031" y="3987546"/>
                  </a:lnTo>
                  <a:lnTo>
                    <a:pt x="245977" y="4040043"/>
                  </a:lnTo>
                  <a:lnTo>
                    <a:pt x="218551" y="4082915"/>
                  </a:lnTo>
                  <a:lnTo>
                    <a:pt x="177861" y="4111820"/>
                  </a:lnTo>
                  <a:lnTo>
                    <a:pt x="128016" y="4122420"/>
                  </a:lnTo>
                  <a:lnTo>
                    <a:pt x="78170" y="4111820"/>
                  </a:lnTo>
                  <a:lnTo>
                    <a:pt x="37480" y="4082915"/>
                  </a:lnTo>
                  <a:lnTo>
                    <a:pt x="10054" y="4040043"/>
                  </a:lnTo>
                  <a:lnTo>
                    <a:pt x="0" y="3987546"/>
                  </a:lnTo>
                  <a:close/>
                </a:path>
              </a:pathLst>
            </a:custGeom>
            <a:ln w="28575">
              <a:solidFill>
                <a:srgbClr val="0E7AB6"/>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pic>
          <p:nvPicPr>
            <p:cNvPr id="7" name="object 7"/>
            <p:cNvPicPr/>
            <p:nvPr/>
          </p:nvPicPr>
          <p:blipFill>
            <a:blip r:embed="rId3" cstate="screen">
              <a:extLst>
                <a:ext uri="{28A0092B-C50C-407E-A947-70E740481C1C}">
                  <a14:useLocalDpi xmlns:a14="http://schemas.microsoft.com/office/drawing/2010/main"/>
                </a:ext>
              </a:extLst>
            </a:blip>
            <a:stretch>
              <a:fillRect/>
            </a:stretch>
          </p:blipFill>
          <p:spPr>
            <a:xfrm>
              <a:off x="445008" y="877824"/>
              <a:ext cx="5583936" cy="2075688"/>
            </a:xfrm>
            <a:prstGeom prst="rect">
              <a:avLst/>
            </a:prstGeom>
          </p:spPr>
        </p:pic>
      </p:grpSp>
      <p:sp>
        <p:nvSpPr>
          <p:cNvPr id="8" name="object 8"/>
          <p:cNvSpPr txBox="1"/>
          <p:nvPr/>
        </p:nvSpPr>
        <p:spPr>
          <a:xfrm>
            <a:off x="523443" y="3142495"/>
            <a:ext cx="5064557" cy="2409634"/>
          </a:xfrm>
          <a:prstGeom prst="rect">
            <a:avLst/>
          </a:prstGeom>
        </p:spPr>
        <p:txBody>
          <a:bodyPr vert="horz" wrap="square" lIns="0" tIns="115570" rIns="0" bIns="0" rtlCol="0">
            <a:spAutoFit/>
          </a:bodyPr>
          <a:lstStyle/>
          <a:p>
            <a:pPr marL="240665" marR="0" lvl="0" indent="-227965" algn="l" defTabSz="914400" rtl="0" eaLnBrk="1" fontAlgn="auto" latinLnBrk="0" hangingPunct="1">
              <a:lnSpc>
                <a:spcPct val="100000"/>
              </a:lnSpc>
              <a:spcBef>
                <a:spcPts val="910"/>
              </a:spcBef>
              <a:spcAft>
                <a:spcPts val="0"/>
              </a:spcAft>
              <a:buClrTx/>
              <a:buSzTx/>
              <a:buFont typeface="Arial"/>
              <a:buChar char="•"/>
              <a:tabLst>
                <a:tab pos="240665" algn="l"/>
              </a:tabLst>
              <a:defRPr/>
            </a:pP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FVC</a:t>
            </a:r>
            <a:r>
              <a:rPr kumimoji="0" sz="1600" b="0" i="0" u="none" strike="noStrike" kern="1200" cap="none" spc="-2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a:t>
            </a:r>
            <a:r>
              <a:rPr kumimoji="0" sz="1600" b="0" i="0" u="none" strike="noStrike" kern="1200" cap="none" spc="-2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predicted/DLCO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a:t>
            </a:r>
            <a:r>
              <a:rPr kumimoji="0" sz="1600" b="0" i="0" u="none" strike="noStrike" kern="1200" cap="none" spc="-2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predicted:</a:t>
            </a:r>
            <a:r>
              <a:rPr kumimoji="0" sz="1600" b="0" i="0" u="none" strike="noStrike" kern="1200" cap="none" spc="-2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20" normalizeH="0" baseline="0" noProof="0" dirty="0">
                <a:ln>
                  <a:noFill/>
                </a:ln>
                <a:solidFill>
                  <a:srgbClr val="3F3F3F"/>
                </a:solidFill>
                <a:effectLst/>
                <a:uLnTx/>
                <a:uFillTx/>
                <a:latin typeface="Arial" panose="020B0604020202020204"/>
                <a:ea typeface="+mn-ea"/>
                <a:cs typeface="Calibri"/>
              </a:rPr>
              <a:t>1.67</a:t>
            </a:r>
            <a:endParaRPr kumimoji="0" sz="1600" b="0" i="0" u="none" strike="noStrike" kern="1200" cap="none" spc="0" normalizeH="0" baseline="0" noProof="0" dirty="0">
              <a:ln>
                <a:noFill/>
              </a:ln>
              <a:solidFill>
                <a:srgbClr val="3F3F3F"/>
              </a:solidFill>
              <a:effectLst/>
              <a:uLnTx/>
              <a:uFillTx/>
              <a:latin typeface="Arial" panose="020B0604020202020204"/>
              <a:ea typeface="+mn-ea"/>
              <a:cs typeface="Calibri"/>
            </a:endParaRPr>
          </a:p>
          <a:p>
            <a:pPr marL="241300" marR="52705" lvl="0" indent="-228600" algn="l" defTabSz="914400" rtl="0" eaLnBrk="1" fontAlgn="auto" latinLnBrk="0" hangingPunct="1">
              <a:lnSpc>
                <a:spcPts val="1730"/>
              </a:lnSpc>
              <a:spcBef>
                <a:spcPts val="1019"/>
              </a:spcBef>
              <a:spcAft>
                <a:spcPts val="0"/>
              </a:spcAft>
              <a:buClrTx/>
              <a:buSzTx/>
              <a:buFont typeface="Arial"/>
              <a:buChar char="•"/>
              <a:tabLst>
                <a:tab pos="241300" algn="l"/>
              </a:tabLst>
              <a:defRPr/>
            </a:pP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BNP</a:t>
            </a:r>
            <a:r>
              <a:rPr kumimoji="0" sz="1600" b="0" i="0" u="none" strike="noStrike" kern="1200" cap="none" spc="-3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851</a:t>
            </a:r>
            <a:r>
              <a:rPr kumimoji="0" sz="1600" b="0" i="0" u="none" strike="noStrike" kern="1200" cap="none" spc="-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(assuming</a:t>
            </a:r>
            <a:r>
              <a:rPr kumimoji="0" sz="1600" b="0" i="0" u="none" strike="noStrike" kern="1200" cap="none" spc="-4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ratio</a:t>
            </a:r>
            <a:r>
              <a:rPr kumimoji="0" sz="1600" b="0" i="0" u="none" strike="noStrike" kern="1200" cap="none" spc="-3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of</a:t>
            </a:r>
            <a:r>
              <a:rPr kumimoji="0" sz="1600" b="0" i="0" u="none" strike="noStrike" kern="1200" cap="none" spc="-2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NT-</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proBNP</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to</a:t>
            </a:r>
            <a:r>
              <a:rPr kumimoji="0" sz="1600" b="0" i="0" u="none" strike="noStrike" kern="1200" cap="none" spc="-2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BNP</a:t>
            </a:r>
            <a:r>
              <a:rPr kumimoji="0" sz="1600" b="0" i="0" u="none" strike="noStrike" kern="1200" cap="none" spc="-3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6.25:1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from</a:t>
            </a:r>
            <a:r>
              <a:rPr kumimoji="0" sz="1600" b="0" i="0" u="none" strike="noStrike" kern="1200" cap="none" spc="-3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err="1">
                <a:ln>
                  <a:noFill/>
                </a:ln>
                <a:solidFill>
                  <a:srgbClr val="3F3F3F"/>
                </a:solidFill>
                <a:effectLst/>
                <a:uLnTx/>
                <a:uFillTx/>
                <a:latin typeface="Arial" panose="020B0604020202020204"/>
                <a:ea typeface="+mn-ea"/>
                <a:cs typeface="Calibri"/>
              </a:rPr>
              <a:t>Rørth</a:t>
            </a:r>
            <a:r>
              <a:rPr kumimoji="0" sz="1600" b="0" i="0" u="none" strike="noStrike" kern="1200" cap="none" spc="-2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R</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Calibri"/>
              </a:rPr>
              <a:t>,</a:t>
            </a:r>
            <a:r>
              <a:rPr kumimoji="0" sz="1600" b="0" i="0" u="none" strike="noStrike" kern="1200" cap="none" spc="-3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et</a:t>
            </a:r>
            <a:r>
              <a:rPr kumimoji="0" sz="1600" b="0" i="0" u="none" strike="noStrike" kern="1200" cap="none" spc="-3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al.,</a:t>
            </a:r>
            <a:r>
              <a:rPr kumimoji="0" sz="1600" b="0" i="0" u="none" strike="noStrike" kern="1200" cap="none" spc="-5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2020)</a:t>
            </a:r>
            <a:endParaRPr kumimoji="0" sz="1600" b="0" i="0" u="none" strike="noStrike" kern="1200" cap="none" spc="0" normalizeH="0" baseline="0" noProof="0" dirty="0">
              <a:ln>
                <a:noFill/>
              </a:ln>
              <a:solidFill>
                <a:srgbClr val="3F3F3F"/>
              </a:solidFill>
              <a:effectLst/>
              <a:uLnTx/>
              <a:uFillTx/>
              <a:latin typeface="Arial" panose="020B0604020202020204"/>
              <a:ea typeface="+mn-ea"/>
              <a:cs typeface="Calibri"/>
            </a:endParaRPr>
          </a:p>
          <a:p>
            <a:pPr marL="241300" marR="295910" lvl="0" indent="-228600" algn="l" defTabSz="914400" rtl="0" eaLnBrk="1" fontAlgn="auto" latinLnBrk="0" hangingPunct="1">
              <a:lnSpc>
                <a:spcPts val="1730"/>
              </a:lnSpc>
              <a:spcBef>
                <a:spcPts val="1005"/>
              </a:spcBef>
              <a:spcAft>
                <a:spcPts val="0"/>
              </a:spcAft>
              <a:buClrTx/>
              <a:buSzTx/>
              <a:buFont typeface="Arial"/>
              <a:buChar char="•"/>
              <a:tabLst>
                <a:tab pos="241300" algn="l"/>
              </a:tabLst>
              <a:defRPr/>
            </a:pP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Original</a:t>
            </a:r>
            <a:r>
              <a:rPr kumimoji="0" sz="1600" b="0" i="0" u="none" strike="noStrike" kern="1200" cap="none" spc="-7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urate</a:t>
            </a:r>
            <a:r>
              <a:rPr kumimoji="0" sz="1600" b="0" i="0" u="none" strike="noStrike" kern="1200" cap="none" spc="-4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not</a:t>
            </a:r>
            <a:r>
              <a:rPr kumimoji="0" sz="1600" b="0" i="0" u="none" strike="noStrike" kern="1200" cap="none" spc="-4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available;</a:t>
            </a:r>
            <a:r>
              <a:rPr kumimoji="0" sz="1600" b="0" i="0" u="none" strike="noStrike" kern="1200" cap="none" spc="-6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uric</a:t>
            </a:r>
            <a:r>
              <a:rPr kumimoji="0" sz="1600" b="0" i="0" u="none" strike="noStrike" kern="1200" cap="none" spc="-5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acid</a:t>
            </a:r>
            <a:r>
              <a:rPr kumimoji="0" sz="1600" b="0" i="0" u="none" strike="noStrike" kern="1200" cap="none" spc="-5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after</a:t>
            </a:r>
            <a:r>
              <a:rPr kumimoji="0" sz="1600" b="0" i="0" u="none" strike="noStrike" kern="1200" cap="none" spc="-4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starting treatment:</a:t>
            </a:r>
            <a:r>
              <a:rPr kumimoji="0" sz="1600" b="0" i="0" u="none" strike="noStrike" kern="1200" cap="none" spc="-2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8.0</a:t>
            </a:r>
            <a:r>
              <a:rPr kumimoji="0" sz="1600" b="0" i="0" u="none" strike="noStrike" kern="1200" cap="none" spc="-4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20" normalizeH="0" baseline="0" noProof="0" dirty="0">
                <a:ln>
                  <a:noFill/>
                </a:ln>
                <a:solidFill>
                  <a:srgbClr val="3F3F3F"/>
                </a:solidFill>
                <a:effectLst/>
                <a:uLnTx/>
                <a:uFillTx/>
                <a:latin typeface="Arial" panose="020B0604020202020204"/>
                <a:ea typeface="+mn-ea"/>
                <a:cs typeface="Calibri"/>
              </a:rPr>
              <a:t>mg/dL</a:t>
            </a:r>
            <a:endParaRPr kumimoji="0" sz="1600" b="0" i="0" u="none" strike="noStrike" kern="1200" cap="none" spc="0" normalizeH="0" baseline="0" noProof="0" dirty="0">
              <a:ln>
                <a:noFill/>
              </a:ln>
              <a:solidFill>
                <a:srgbClr val="3F3F3F"/>
              </a:solidFill>
              <a:effectLst/>
              <a:uLnTx/>
              <a:uFillTx/>
              <a:latin typeface="Arial" panose="020B0604020202020204"/>
              <a:ea typeface="+mn-ea"/>
              <a:cs typeface="Calibri"/>
            </a:endParaRPr>
          </a:p>
          <a:p>
            <a:pPr marL="240665" marR="0" lvl="0" indent="-227965" algn="l" defTabSz="914400" rtl="0" eaLnBrk="1" fontAlgn="auto" latinLnBrk="0" hangingPunct="1">
              <a:lnSpc>
                <a:spcPct val="100000"/>
              </a:lnSpc>
              <a:spcBef>
                <a:spcPts val="775"/>
              </a:spcBef>
              <a:spcAft>
                <a:spcPts val="0"/>
              </a:spcAft>
              <a:buClrTx/>
              <a:buSzTx/>
              <a:buFont typeface="Arial"/>
              <a:buChar char="•"/>
              <a:tabLst>
                <a:tab pos="240665" algn="l"/>
              </a:tabLst>
              <a:defRPr/>
            </a:pP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Original</a:t>
            </a:r>
            <a:r>
              <a:rPr kumimoji="0" sz="1600" b="0" i="0" u="none" strike="noStrike" kern="1200" cap="none" spc="-5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TTE</a:t>
            </a:r>
            <a:r>
              <a:rPr kumimoji="0" sz="1600" b="0" i="0" u="none" strike="noStrike" kern="1200" cap="none" spc="-3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unavailable;</a:t>
            </a:r>
            <a:r>
              <a:rPr kumimoji="0" sz="1600" b="0" i="0" u="none" strike="noStrike" kern="1200" cap="none" spc="-6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TTE</a:t>
            </a:r>
            <a:r>
              <a:rPr kumimoji="0" sz="1600" b="0" i="0" u="none" strike="noStrike" kern="1200" cap="none" spc="-3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after</a:t>
            </a:r>
            <a:r>
              <a:rPr kumimoji="0" sz="1600" b="0" i="0" u="none" strike="noStrike" kern="1200" cap="none" spc="-3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starting</a:t>
            </a:r>
            <a:r>
              <a:rPr kumimoji="0" sz="1600" b="0" i="0" u="none" strike="noStrike" kern="1200" cap="none" spc="-3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treatment:</a:t>
            </a:r>
            <a:endParaRPr kumimoji="0" sz="1600" b="0" i="0" u="none" strike="noStrike" kern="1200" cap="none" spc="0" normalizeH="0" baseline="0" noProof="0" dirty="0">
              <a:ln>
                <a:noFill/>
              </a:ln>
              <a:solidFill>
                <a:srgbClr val="3F3F3F"/>
              </a:solidFill>
              <a:effectLst/>
              <a:uLnTx/>
              <a:uFillTx/>
              <a:latin typeface="Arial" panose="020B0604020202020204"/>
              <a:ea typeface="+mn-ea"/>
              <a:cs typeface="Calibri"/>
            </a:endParaRPr>
          </a:p>
          <a:p>
            <a:pPr marL="697865" marR="0" lvl="1" indent="-228600" algn="l" defTabSz="914400" rtl="0" eaLnBrk="1" fontAlgn="auto" latinLnBrk="0" hangingPunct="1">
              <a:lnSpc>
                <a:spcPct val="100000"/>
              </a:lnSpc>
              <a:spcBef>
                <a:spcPts val="315"/>
              </a:spcBef>
              <a:spcAft>
                <a:spcPts val="0"/>
              </a:spcAft>
              <a:buClrTx/>
              <a:buSzTx/>
              <a:buFont typeface="Arial"/>
              <a:buChar char="•"/>
              <a:tabLst>
                <a:tab pos="697865" algn="l"/>
              </a:tabLst>
              <a:defRPr/>
            </a:pP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RA</a:t>
            </a:r>
            <a:r>
              <a:rPr kumimoji="0" sz="1600" b="0" i="0" u="none" strike="noStrike" kern="1200" cap="none" spc="-3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area</a:t>
            </a:r>
            <a:r>
              <a:rPr kumimoji="0" sz="1600" b="0" i="0" u="none" strike="noStrike" kern="1200" cap="none" spc="-2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not</a:t>
            </a:r>
            <a:r>
              <a:rPr kumimoji="0" sz="1600" b="0" i="0" u="none" strike="noStrike" kern="1200" cap="none" spc="-2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available</a:t>
            </a:r>
            <a:endParaRPr kumimoji="0" sz="1600" b="0" i="0" u="none" strike="noStrike" kern="1200" cap="none" spc="0" normalizeH="0" baseline="0" noProof="0" dirty="0">
              <a:ln>
                <a:noFill/>
              </a:ln>
              <a:solidFill>
                <a:srgbClr val="3F3F3F"/>
              </a:solidFill>
              <a:effectLst/>
              <a:uLnTx/>
              <a:uFillTx/>
              <a:latin typeface="Arial" panose="020B0604020202020204"/>
              <a:ea typeface="+mn-ea"/>
              <a:cs typeface="Calibri"/>
            </a:endParaRPr>
          </a:p>
          <a:p>
            <a:pPr marL="697865" marR="0" lvl="1" indent="-228600" algn="l" defTabSz="914400" rtl="0" eaLnBrk="1" fontAlgn="auto" latinLnBrk="0" hangingPunct="1">
              <a:lnSpc>
                <a:spcPct val="100000"/>
              </a:lnSpc>
              <a:spcBef>
                <a:spcPts val="300"/>
              </a:spcBef>
              <a:spcAft>
                <a:spcPts val="0"/>
              </a:spcAft>
              <a:buClrTx/>
              <a:buSzTx/>
              <a:buFont typeface="Arial"/>
              <a:buChar char="•"/>
              <a:tabLst>
                <a:tab pos="697865" algn="l"/>
              </a:tabLst>
              <a:defRPr/>
            </a:pP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TR</a:t>
            </a:r>
            <a:r>
              <a:rPr kumimoji="0" sz="1600" b="0" i="0" u="none" strike="noStrike" kern="1200" cap="none" spc="-3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Max</a:t>
            </a:r>
            <a:r>
              <a:rPr kumimoji="0" sz="1600" b="0" i="0" u="none" strike="noStrike" kern="1200" cap="none" spc="-5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10" normalizeH="0" baseline="0" noProof="0" dirty="0">
                <a:ln>
                  <a:noFill/>
                </a:ln>
                <a:solidFill>
                  <a:srgbClr val="3F3F3F"/>
                </a:solidFill>
                <a:effectLst/>
                <a:uLnTx/>
                <a:uFillTx/>
                <a:latin typeface="Arial" panose="020B0604020202020204"/>
                <a:ea typeface="+mn-ea"/>
                <a:cs typeface="Calibri"/>
              </a:rPr>
              <a:t>Velocity:</a:t>
            </a:r>
            <a:r>
              <a:rPr kumimoji="0" sz="1600" b="0" i="0" u="none" strike="noStrike" kern="1200" cap="none" spc="-20"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0" normalizeH="0" baseline="0" noProof="0" dirty="0">
                <a:ln>
                  <a:noFill/>
                </a:ln>
                <a:solidFill>
                  <a:srgbClr val="3F3F3F"/>
                </a:solidFill>
                <a:effectLst/>
                <a:uLnTx/>
                <a:uFillTx/>
                <a:latin typeface="Arial" panose="020B0604020202020204"/>
                <a:ea typeface="+mn-ea"/>
                <a:cs typeface="Calibri"/>
              </a:rPr>
              <a:t>4.7</a:t>
            </a:r>
            <a:r>
              <a:rPr kumimoji="0" sz="1600" b="0" i="0" u="none" strike="noStrike" kern="1200" cap="none" spc="-35" normalizeH="0" baseline="0" noProof="0" dirty="0">
                <a:ln>
                  <a:noFill/>
                </a:ln>
                <a:solidFill>
                  <a:srgbClr val="3F3F3F"/>
                </a:solidFill>
                <a:effectLst/>
                <a:uLnTx/>
                <a:uFillTx/>
                <a:latin typeface="Arial" panose="020B0604020202020204"/>
                <a:ea typeface="+mn-ea"/>
                <a:cs typeface="Calibri"/>
              </a:rPr>
              <a:t> </a:t>
            </a:r>
            <a:r>
              <a:rPr kumimoji="0" sz="1600" b="0" i="0" u="none" strike="noStrike" kern="1200" cap="none" spc="-25" normalizeH="0" baseline="0" noProof="0" dirty="0">
                <a:ln>
                  <a:noFill/>
                </a:ln>
                <a:solidFill>
                  <a:srgbClr val="3F3F3F"/>
                </a:solidFill>
                <a:effectLst/>
                <a:uLnTx/>
                <a:uFillTx/>
                <a:latin typeface="Arial" panose="020B0604020202020204"/>
                <a:ea typeface="+mn-ea"/>
                <a:cs typeface="Calibri"/>
              </a:rPr>
              <a:t>m/s</a:t>
            </a:r>
            <a:endParaRPr kumimoji="0" sz="1600" b="0" i="0" u="none" strike="noStrike" kern="1200" cap="none" spc="0" normalizeH="0" baseline="0" noProof="0" dirty="0">
              <a:ln>
                <a:noFill/>
              </a:ln>
              <a:solidFill>
                <a:srgbClr val="3F3F3F"/>
              </a:solidFill>
              <a:effectLst/>
              <a:uLnTx/>
              <a:uFillTx/>
              <a:latin typeface="Arial" panose="020B0604020202020204"/>
              <a:ea typeface="+mn-ea"/>
              <a:cs typeface="Calibri"/>
            </a:endParaRPr>
          </a:p>
        </p:txBody>
      </p:sp>
      <p:sp>
        <p:nvSpPr>
          <p:cNvPr id="10" name="TextBox 9">
            <a:extLst>
              <a:ext uri="{FF2B5EF4-FFF2-40B4-BE49-F238E27FC236}">
                <a16:creationId xmlns:a16="http://schemas.microsoft.com/office/drawing/2014/main" id="{5DE6A1BA-308D-EFBB-8AA9-F290D0282B69}"/>
              </a:ext>
            </a:extLst>
          </p:cNvPr>
          <p:cNvSpPr txBox="1"/>
          <p:nvPr/>
        </p:nvSpPr>
        <p:spPr>
          <a:xfrm>
            <a:off x="76834" y="6421378"/>
            <a:ext cx="121151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ACA, anti-cardiolipin antibodies; BNP, brain natriuretic peptide; NT-</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proBNP</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N-terminal pro-B-type natriuretic peptide; RA, right atrium; RHC, right heart catheterization; TR, tricuspid regurgitation.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Coghlan GJ, et al. </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Ann Rheum Dis.</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2014;73(7):1340-9;</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Calibri"/>
              </a:rPr>
              <a:t>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Calibri"/>
              </a:rPr>
              <a:t>Rørth</a:t>
            </a:r>
            <a:r>
              <a:rPr kumimoji="0" lang="en-US" sz="1000" b="0" i="0" u="none" strike="noStrike" kern="1200" cap="none" spc="-20" normalizeH="0" baseline="0" noProof="0" dirty="0">
                <a:ln>
                  <a:noFill/>
                </a:ln>
                <a:solidFill>
                  <a:srgbClr val="3F3F3F"/>
                </a:solidFill>
                <a:effectLst/>
                <a:uLnTx/>
                <a:uFillTx/>
                <a:latin typeface="Arial" panose="020B0604020202020204"/>
                <a:ea typeface="+mn-ea"/>
                <a:cs typeface="Calibri"/>
              </a:rPr>
              <a:t>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Calibri"/>
              </a:rPr>
              <a:t>R,</a:t>
            </a:r>
            <a:r>
              <a:rPr kumimoji="0" lang="en-US" sz="1000" b="0" i="0" u="none" strike="noStrike" kern="1200" cap="none" spc="-35" normalizeH="0" baseline="0" noProof="0" dirty="0">
                <a:ln>
                  <a:noFill/>
                </a:ln>
                <a:solidFill>
                  <a:srgbClr val="3F3F3F"/>
                </a:solidFill>
                <a:effectLst/>
                <a:uLnTx/>
                <a:uFillTx/>
                <a:latin typeface="Arial" panose="020B0604020202020204"/>
                <a:ea typeface="+mn-ea"/>
                <a:cs typeface="Calibri"/>
              </a:rPr>
              <a:t>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Calibri"/>
              </a:rPr>
              <a:t>et</a:t>
            </a:r>
            <a:r>
              <a:rPr kumimoji="0" lang="en-US" sz="1000" b="0" i="0" u="none" strike="noStrike" kern="1200" cap="none" spc="-30" normalizeH="0" baseline="0" noProof="0" dirty="0">
                <a:ln>
                  <a:noFill/>
                </a:ln>
                <a:solidFill>
                  <a:srgbClr val="3F3F3F"/>
                </a:solidFill>
                <a:effectLst/>
                <a:uLnTx/>
                <a:uFillTx/>
                <a:latin typeface="Arial" panose="020B0604020202020204"/>
                <a:ea typeface="+mn-ea"/>
                <a:cs typeface="Calibri"/>
              </a:rPr>
              <a:t>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Calibri"/>
              </a:rPr>
              <a:t>al. </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Calibri"/>
              </a:rPr>
              <a:t>Circ Heart Fail.</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Calibri"/>
              </a:rPr>
              <a:t> 2020; 13(2):e006541.</a:t>
            </a:r>
            <a:endPar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West Regional Pulmonary Hypertension Summit – A Case-Based Look At Diagnosis and Treatment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essentials of the updated ERS/ESC diagnostic and treatment guidelines and emerging medical entities for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current concepts on diagnosis and treatment of CTEPH and CTED with a real-world 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Debate the importance and practice of screening for, diagnosing, and treating PAH associated with connective tissue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the essentials of cardiopulmonary exercise testing for the detection and diagnosis of pulmonary hypertension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Consider lessons from the symposium in light of real-world case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10218756" cy="1966550"/>
          </a:xfrm>
        </p:spPr>
        <p:txBody>
          <a:bodyPr>
            <a:normAutofit/>
          </a:bodyPr>
          <a:lstStyle/>
          <a:p>
            <a:r>
              <a:rPr lang="en-US" sz="4800" b="1" dirty="0">
                <a:solidFill>
                  <a:schemeClr val="bg1"/>
                </a:solidFill>
                <a:latin typeface="Century Gothic" panose="020B0502020202020204" pitchFamily="34" charset="0"/>
              </a:rPr>
              <a:t>Case Study: CTD-PAH</a:t>
            </a:r>
            <a:endParaRPr lang="en-US" sz="66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6500908" cy="18004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Siyuan</a:t>
            </a: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Cao, MD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University of California, Los Angeles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Los Angeles, CA</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2273860"/>
            <a:ext cx="0" cy="27734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AD22806-9B5B-94EE-E7B9-385F265A3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5768" y="4977313"/>
            <a:ext cx="2196181" cy="1102297"/>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9580" b="60000"/>
          <a:stretch/>
        </p:blipFill>
        <p:spPr>
          <a:xfrm rot="10800000">
            <a:off x="0" y="0"/>
            <a:ext cx="4927834" cy="1383323"/>
          </a:xfrm>
          <a:prstGeom prst="rect">
            <a:avLst/>
          </a:prstGeom>
        </p:spPr>
      </p:pic>
    </p:spTree>
    <p:extLst>
      <p:ext uri="{BB962C8B-B14F-4D97-AF65-F5344CB8AC3E}">
        <p14:creationId xmlns:p14="http://schemas.microsoft.com/office/powerpoint/2010/main" val="23070097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39660"/>
            <a:ext cx="10744200" cy="505267"/>
          </a:xfrm>
        </p:spPr>
        <p:txBody>
          <a:bodyPr vert="horz" wrap="square" lIns="0" tIns="12700" rIns="0" bIns="0" rtlCol="0">
            <a:spAutoFit/>
          </a:bodyPr>
          <a:lstStyle/>
          <a:p>
            <a:r>
              <a:rPr lang="en-US" dirty="0">
                <a:solidFill>
                  <a:schemeClr val="tx1"/>
                </a:solidFill>
              </a:rPr>
              <a:t>Case Presentation</a:t>
            </a:r>
          </a:p>
        </p:txBody>
      </p:sp>
      <p:sp>
        <p:nvSpPr>
          <p:cNvPr id="7" name="Content Placeholder 6">
            <a:extLst>
              <a:ext uri="{FF2B5EF4-FFF2-40B4-BE49-F238E27FC236}">
                <a16:creationId xmlns:a16="http://schemas.microsoft.com/office/drawing/2014/main" id="{A0A14F0B-E2E0-D738-9C1B-7CD92D1A1E09}"/>
              </a:ext>
            </a:extLst>
          </p:cNvPr>
          <p:cNvSpPr>
            <a:spLocks noGrp="1"/>
          </p:cNvSpPr>
          <p:nvPr>
            <p:ph idx="1"/>
          </p:nvPr>
        </p:nvSpPr>
        <p:spPr/>
        <p:txBody>
          <a:bodyPr>
            <a:normAutofit fontScale="92500"/>
          </a:bodyPr>
          <a:lstStyle/>
          <a:p>
            <a:pPr marL="0" marR="843915" indent="0">
              <a:lnSpc>
                <a:spcPts val="2810"/>
              </a:lnSpc>
              <a:spcBef>
                <a:spcPts val="455"/>
              </a:spcBef>
              <a:buNone/>
            </a:pPr>
            <a:r>
              <a:rPr lang="en-US" sz="2400" b="1" dirty="0">
                <a:solidFill>
                  <a:schemeClr val="tx1"/>
                </a:solidFill>
                <a:cs typeface="Calibri"/>
              </a:rPr>
              <a:t>61</a:t>
            </a:r>
            <a:r>
              <a:rPr lang="en-US" sz="2400" b="1" spc="-55" dirty="0">
                <a:solidFill>
                  <a:schemeClr val="tx1"/>
                </a:solidFill>
                <a:cs typeface="Calibri"/>
              </a:rPr>
              <a:t>-year-old </a:t>
            </a:r>
            <a:r>
              <a:rPr lang="en-US" b="1" spc="-55" dirty="0">
                <a:solidFill>
                  <a:schemeClr val="tx1"/>
                </a:solidFill>
                <a:cs typeface="Calibri"/>
              </a:rPr>
              <a:t>female</a:t>
            </a:r>
            <a:r>
              <a:rPr lang="en-US" sz="2400" b="1" spc="-40" dirty="0">
                <a:solidFill>
                  <a:schemeClr val="tx1"/>
                </a:solidFill>
                <a:cs typeface="Calibri"/>
              </a:rPr>
              <a:t> </a:t>
            </a:r>
            <a:r>
              <a:rPr lang="en-US" sz="2400" b="1" dirty="0">
                <a:solidFill>
                  <a:schemeClr val="tx1"/>
                </a:solidFill>
                <a:cs typeface="Calibri"/>
              </a:rPr>
              <a:t>with</a:t>
            </a:r>
            <a:r>
              <a:rPr lang="en-US" sz="2400" b="1" spc="-45" dirty="0">
                <a:solidFill>
                  <a:schemeClr val="tx1"/>
                </a:solidFill>
                <a:cs typeface="Calibri"/>
              </a:rPr>
              <a:t> </a:t>
            </a:r>
            <a:r>
              <a:rPr lang="en-US" sz="2400" b="1" dirty="0">
                <a:solidFill>
                  <a:schemeClr val="tx1"/>
                </a:solidFill>
                <a:cs typeface="Calibri"/>
              </a:rPr>
              <a:t>likely</a:t>
            </a:r>
            <a:r>
              <a:rPr lang="en-US" sz="2400" b="1" spc="-40" dirty="0">
                <a:solidFill>
                  <a:schemeClr val="tx1"/>
                </a:solidFill>
                <a:cs typeface="Calibri"/>
              </a:rPr>
              <a:t> </a:t>
            </a:r>
            <a:r>
              <a:rPr lang="en-US" sz="2400" b="1" dirty="0">
                <a:solidFill>
                  <a:schemeClr val="tx1"/>
                </a:solidFill>
                <a:cs typeface="Calibri"/>
              </a:rPr>
              <a:t>Sjogren's,</a:t>
            </a:r>
            <a:r>
              <a:rPr lang="en-US" sz="2400" b="1" spc="-35" dirty="0">
                <a:solidFill>
                  <a:schemeClr val="tx1"/>
                </a:solidFill>
                <a:cs typeface="Calibri"/>
              </a:rPr>
              <a:t> </a:t>
            </a:r>
            <a:r>
              <a:rPr lang="en-US" sz="2400" b="1" spc="-10" dirty="0">
                <a:solidFill>
                  <a:schemeClr val="tx1"/>
                </a:solidFill>
                <a:cs typeface="Calibri"/>
              </a:rPr>
              <a:t>CTD-</a:t>
            </a:r>
            <a:r>
              <a:rPr lang="en-US" sz="2400" b="1" dirty="0">
                <a:solidFill>
                  <a:schemeClr val="tx1"/>
                </a:solidFill>
                <a:cs typeface="Calibri"/>
              </a:rPr>
              <a:t>ILD,</a:t>
            </a:r>
            <a:r>
              <a:rPr lang="en-US" sz="2400" b="1" spc="-55" dirty="0">
                <a:solidFill>
                  <a:schemeClr val="tx1"/>
                </a:solidFill>
                <a:cs typeface="Calibri"/>
              </a:rPr>
              <a:t> </a:t>
            </a:r>
            <a:r>
              <a:rPr lang="en-US" sz="2400" b="1" dirty="0">
                <a:solidFill>
                  <a:schemeClr val="tx1"/>
                </a:solidFill>
                <a:cs typeface="Calibri"/>
              </a:rPr>
              <a:t>presents</a:t>
            </a:r>
            <a:r>
              <a:rPr lang="en-US" sz="2400" b="1" spc="-35" dirty="0">
                <a:solidFill>
                  <a:schemeClr val="tx1"/>
                </a:solidFill>
                <a:cs typeface="Calibri"/>
              </a:rPr>
              <a:t> </a:t>
            </a:r>
            <a:r>
              <a:rPr lang="en-US" sz="2400" b="1" dirty="0">
                <a:solidFill>
                  <a:schemeClr val="tx1"/>
                </a:solidFill>
                <a:cs typeface="Calibri"/>
              </a:rPr>
              <a:t>for</a:t>
            </a:r>
            <a:r>
              <a:rPr lang="en-US" sz="2400" b="1" spc="-45" dirty="0">
                <a:solidFill>
                  <a:schemeClr val="tx1"/>
                </a:solidFill>
                <a:cs typeface="Calibri"/>
              </a:rPr>
              <a:t> </a:t>
            </a:r>
            <a:r>
              <a:rPr lang="en-US" sz="2400" b="1" dirty="0">
                <a:solidFill>
                  <a:schemeClr val="tx1"/>
                </a:solidFill>
                <a:cs typeface="Calibri"/>
              </a:rPr>
              <a:t>evaluation</a:t>
            </a:r>
            <a:r>
              <a:rPr lang="en-US" sz="2400" b="1" spc="-30" dirty="0">
                <a:solidFill>
                  <a:schemeClr val="tx1"/>
                </a:solidFill>
                <a:cs typeface="Calibri"/>
              </a:rPr>
              <a:t> </a:t>
            </a:r>
            <a:r>
              <a:rPr lang="en-US" sz="2400" b="1" dirty="0">
                <a:solidFill>
                  <a:schemeClr val="tx1"/>
                </a:solidFill>
                <a:cs typeface="Calibri"/>
              </a:rPr>
              <a:t>of</a:t>
            </a:r>
            <a:r>
              <a:rPr lang="en-US" sz="2400" b="1" spc="-45" dirty="0">
                <a:solidFill>
                  <a:schemeClr val="tx1"/>
                </a:solidFill>
                <a:cs typeface="Calibri"/>
              </a:rPr>
              <a:t> </a:t>
            </a:r>
            <a:r>
              <a:rPr lang="en-US" sz="2400" b="1" spc="-10" dirty="0">
                <a:solidFill>
                  <a:schemeClr val="tx1"/>
                </a:solidFill>
                <a:cs typeface="Calibri"/>
              </a:rPr>
              <a:t>pulmonary </a:t>
            </a:r>
            <a:r>
              <a:rPr lang="en-US" sz="2400" b="1" dirty="0">
                <a:solidFill>
                  <a:schemeClr val="tx1"/>
                </a:solidFill>
                <a:cs typeface="Calibri"/>
              </a:rPr>
              <a:t>hypertension</a:t>
            </a:r>
            <a:r>
              <a:rPr lang="en-US" sz="2400" b="1" spc="-20" dirty="0">
                <a:solidFill>
                  <a:schemeClr val="tx1"/>
                </a:solidFill>
                <a:cs typeface="Calibri"/>
              </a:rPr>
              <a:t> </a:t>
            </a:r>
            <a:r>
              <a:rPr lang="en-US" sz="2400" b="1" dirty="0">
                <a:solidFill>
                  <a:schemeClr val="tx1"/>
                </a:solidFill>
                <a:cs typeface="Calibri"/>
              </a:rPr>
              <a:t>after</a:t>
            </a:r>
            <a:r>
              <a:rPr lang="en-US" sz="2400" b="1" spc="-35" dirty="0">
                <a:solidFill>
                  <a:schemeClr val="tx1"/>
                </a:solidFill>
                <a:cs typeface="Calibri"/>
              </a:rPr>
              <a:t> </a:t>
            </a:r>
            <a:r>
              <a:rPr lang="en-US" sz="2400" b="1" dirty="0">
                <a:solidFill>
                  <a:schemeClr val="tx1"/>
                </a:solidFill>
                <a:cs typeface="Calibri"/>
              </a:rPr>
              <a:t>TTE</a:t>
            </a:r>
            <a:r>
              <a:rPr lang="en-US" sz="2400" b="1" spc="-50" dirty="0">
                <a:solidFill>
                  <a:schemeClr val="tx1"/>
                </a:solidFill>
                <a:cs typeface="Calibri"/>
              </a:rPr>
              <a:t> </a:t>
            </a:r>
            <a:r>
              <a:rPr lang="en-US" sz="2400" b="1" dirty="0">
                <a:solidFill>
                  <a:schemeClr val="tx1"/>
                </a:solidFill>
                <a:cs typeface="Calibri"/>
              </a:rPr>
              <a:t>with</a:t>
            </a:r>
            <a:r>
              <a:rPr lang="en-US" sz="2400" b="1" spc="-40" dirty="0">
                <a:solidFill>
                  <a:schemeClr val="tx1"/>
                </a:solidFill>
                <a:cs typeface="Calibri"/>
              </a:rPr>
              <a:t> </a:t>
            </a:r>
            <a:r>
              <a:rPr lang="en-US" sz="2400" b="1" spc="-20" dirty="0" err="1">
                <a:solidFill>
                  <a:schemeClr val="tx1"/>
                </a:solidFill>
                <a:cs typeface="Calibri"/>
              </a:rPr>
              <a:t>ePASP</a:t>
            </a:r>
            <a:r>
              <a:rPr lang="en-US" sz="2400" b="1" spc="-55" dirty="0">
                <a:solidFill>
                  <a:schemeClr val="tx1"/>
                </a:solidFill>
                <a:cs typeface="Calibri"/>
              </a:rPr>
              <a:t> </a:t>
            </a:r>
            <a:r>
              <a:rPr lang="en-US" sz="2400" b="1" dirty="0">
                <a:solidFill>
                  <a:schemeClr val="tx1"/>
                </a:solidFill>
                <a:cs typeface="Calibri"/>
              </a:rPr>
              <a:t>86.4</a:t>
            </a:r>
            <a:r>
              <a:rPr lang="en-US" sz="2400" b="1" spc="-60" dirty="0">
                <a:solidFill>
                  <a:schemeClr val="tx1"/>
                </a:solidFill>
                <a:cs typeface="Calibri"/>
              </a:rPr>
              <a:t> </a:t>
            </a:r>
            <a:r>
              <a:rPr lang="en-US" sz="2400" b="1" spc="-10" dirty="0">
                <a:solidFill>
                  <a:schemeClr val="tx1"/>
                </a:solidFill>
                <a:cs typeface="Calibri"/>
              </a:rPr>
              <a:t>mmHg</a:t>
            </a:r>
            <a:endParaRPr lang="en-US" sz="1600" strike="sngStrike" dirty="0">
              <a:solidFill>
                <a:schemeClr val="tx1"/>
              </a:solidFill>
              <a:cs typeface="Calibri"/>
            </a:endParaRPr>
          </a:p>
          <a:p>
            <a:pPr marL="241300" marR="138430" indent="-228600">
              <a:lnSpc>
                <a:spcPts val="2160"/>
              </a:lnSpc>
              <a:buFont typeface="Arial"/>
              <a:buChar char="•"/>
              <a:tabLst>
                <a:tab pos="241300" algn="l"/>
              </a:tabLst>
            </a:pPr>
            <a:r>
              <a:rPr lang="en-US" sz="1800" dirty="0">
                <a:solidFill>
                  <a:schemeClr val="tx1"/>
                </a:solidFill>
                <a:cs typeface="Calibri"/>
              </a:rPr>
              <a:t>Breathing</a:t>
            </a:r>
            <a:r>
              <a:rPr lang="en-US" sz="1800" spc="-50" dirty="0">
                <a:solidFill>
                  <a:schemeClr val="tx1"/>
                </a:solidFill>
                <a:cs typeface="Calibri"/>
              </a:rPr>
              <a:t> </a:t>
            </a:r>
            <a:r>
              <a:rPr lang="en-US" sz="1800" dirty="0">
                <a:solidFill>
                  <a:schemeClr val="tx1"/>
                </a:solidFill>
                <a:cs typeface="Calibri"/>
              </a:rPr>
              <a:t>problems</a:t>
            </a:r>
            <a:r>
              <a:rPr lang="en-US" sz="1800" spc="-30" dirty="0">
                <a:solidFill>
                  <a:schemeClr val="tx1"/>
                </a:solidFill>
                <a:cs typeface="Calibri"/>
              </a:rPr>
              <a:t> </a:t>
            </a:r>
            <a:r>
              <a:rPr lang="en-US" sz="1800" dirty="0">
                <a:solidFill>
                  <a:schemeClr val="tx1"/>
                </a:solidFill>
                <a:cs typeface="Calibri"/>
              </a:rPr>
              <a:t>since</a:t>
            </a:r>
            <a:r>
              <a:rPr lang="en-US" sz="1800" spc="-45" dirty="0">
                <a:solidFill>
                  <a:schemeClr val="tx1"/>
                </a:solidFill>
                <a:cs typeface="Calibri"/>
              </a:rPr>
              <a:t> </a:t>
            </a:r>
            <a:r>
              <a:rPr lang="en-US" sz="1800" dirty="0">
                <a:solidFill>
                  <a:schemeClr val="tx1"/>
                </a:solidFill>
                <a:cs typeface="Calibri"/>
              </a:rPr>
              <a:t>age</a:t>
            </a:r>
            <a:r>
              <a:rPr lang="en-US" sz="1800" spc="-50" dirty="0">
                <a:solidFill>
                  <a:schemeClr val="tx1"/>
                </a:solidFill>
                <a:cs typeface="Calibri"/>
              </a:rPr>
              <a:t> </a:t>
            </a:r>
            <a:r>
              <a:rPr lang="en-US" sz="1800" dirty="0">
                <a:solidFill>
                  <a:schemeClr val="tx1"/>
                </a:solidFill>
                <a:cs typeface="Calibri"/>
              </a:rPr>
              <a:t>~47</a:t>
            </a:r>
            <a:r>
              <a:rPr lang="en-US" sz="1800" spc="-60" dirty="0">
                <a:solidFill>
                  <a:schemeClr val="tx1"/>
                </a:solidFill>
                <a:cs typeface="Calibri"/>
              </a:rPr>
              <a:t> </a:t>
            </a:r>
            <a:r>
              <a:rPr lang="en-US" sz="1800" dirty="0" err="1">
                <a:solidFill>
                  <a:schemeClr val="tx1"/>
                </a:solidFill>
                <a:cs typeface="Calibri"/>
              </a:rPr>
              <a:t>yo</a:t>
            </a:r>
            <a:r>
              <a:rPr lang="en-US" sz="1800" dirty="0">
                <a:solidFill>
                  <a:schemeClr val="tx1"/>
                </a:solidFill>
                <a:cs typeface="Calibri"/>
              </a:rPr>
              <a:t>,</a:t>
            </a:r>
            <a:r>
              <a:rPr lang="en-US" sz="1800" spc="-60" dirty="0">
                <a:solidFill>
                  <a:schemeClr val="tx1"/>
                </a:solidFill>
                <a:cs typeface="Calibri"/>
              </a:rPr>
              <a:t> </a:t>
            </a:r>
            <a:r>
              <a:rPr lang="en-US" sz="1800" dirty="0">
                <a:solidFill>
                  <a:schemeClr val="tx1"/>
                </a:solidFill>
                <a:cs typeface="Calibri"/>
              </a:rPr>
              <a:t>s/p</a:t>
            </a:r>
            <a:r>
              <a:rPr lang="en-US" sz="1800" spc="-45" dirty="0">
                <a:solidFill>
                  <a:schemeClr val="tx1"/>
                </a:solidFill>
                <a:cs typeface="Calibri"/>
              </a:rPr>
              <a:t> </a:t>
            </a:r>
            <a:r>
              <a:rPr lang="en-US" sz="1800" dirty="0">
                <a:solidFill>
                  <a:schemeClr val="tx1"/>
                </a:solidFill>
                <a:cs typeface="Calibri"/>
              </a:rPr>
              <a:t>lung</a:t>
            </a:r>
            <a:r>
              <a:rPr lang="en-US" sz="1800" spc="-55" dirty="0">
                <a:solidFill>
                  <a:schemeClr val="tx1"/>
                </a:solidFill>
                <a:cs typeface="Calibri"/>
              </a:rPr>
              <a:t> </a:t>
            </a:r>
            <a:r>
              <a:rPr lang="en-US" sz="1800" dirty="0">
                <a:solidFill>
                  <a:schemeClr val="tx1"/>
                </a:solidFill>
                <a:cs typeface="Calibri"/>
              </a:rPr>
              <a:t>biopsy</a:t>
            </a:r>
            <a:r>
              <a:rPr lang="en-US" sz="1800" spc="-40" dirty="0">
                <a:solidFill>
                  <a:schemeClr val="tx1"/>
                </a:solidFill>
                <a:cs typeface="Calibri"/>
              </a:rPr>
              <a:t> </a:t>
            </a:r>
            <a:r>
              <a:rPr lang="en-US" sz="1800" dirty="0">
                <a:solidFill>
                  <a:schemeClr val="tx1"/>
                </a:solidFill>
                <a:cs typeface="Calibri"/>
              </a:rPr>
              <a:t>with</a:t>
            </a:r>
            <a:r>
              <a:rPr lang="en-US" sz="1800" spc="-50" dirty="0">
                <a:solidFill>
                  <a:schemeClr val="tx1"/>
                </a:solidFill>
                <a:cs typeface="Calibri"/>
              </a:rPr>
              <a:t> </a:t>
            </a:r>
            <a:r>
              <a:rPr lang="en-US" sz="1800" dirty="0">
                <a:solidFill>
                  <a:schemeClr val="tx1"/>
                </a:solidFill>
                <a:cs typeface="Calibri"/>
              </a:rPr>
              <a:t>interstitial</a:t>
            </a:r>
            <a:r>
              <a:rPr lang="en-US" sz="1800" spc="5" dirty="0">
                <a:solidFill>
                  <a:schemeClr val="tx1"/>
                </a:solidFill>
                <a:cs typeface="Calibri"/>
              </a:rPr>
              <a:t> </a:t>
            </a:r>
            <a:r>
              <a:rPr lang="en-US" sz="1800" dirty="0">
                <a:solidFill>
                  <a:schemeClr val="tx1"/>
                </a:solidFill>
                <a:cs typeface="Calibri"/>
              </a:rPr>
              <a:t>pneumonitis</a:t>
            </a:r>
            <a:r>
              <a:rPr lang="en-US" sz="1800" spc="-55" dirty="0">
                <a:solidFill>
                  <a:schemeClr val="tx1"/>
                </a:solidFill>
                <a:cs typeface="Calibri"/>
              </a:rPr>
              <a:t> </a:t>
            </a:r>
            <a:r>
              <a:rPr lang="en-US" sz="1800" dirty="0">
                <a:solidFill>
                  <a:schemeClr val="tx1"/>
                </a:solidFill>
                <a:cs typeface="Calibri"/>
              </a:rPr>
              <a:t>requiring</a:t>
            </a:r>
            <a:r>
              <a:rPr lang="en-US" sz="1800" spc="-45" dirty="0">
                <a:solidFill>
                  <a:schemeClr val="tx1"/>
                </a:solidFill>
                <a:cs typeface="Calibri"/>
              </a:rPr>
              <a:t> </a:t>
            </a:r>
            <a:r>
              <a:rPr lang="en-US" sz="1800" dirty="0">
                <a:solidFill>
                  <a:schemeClr val="tx1"/>
                </a:solidFill>
                <a:cs typeface="Calibri"/>
              </a:rPr>
              <a:t>several</a:t>
            </a:r>
            <a:r>
              <a:rPr lang="en-US" sz="1800" spc="-20" dirty="0">
                <a:solidFill>
                  <a:schemeClr val="tx1"/>
                </a:solidFill>
                <a:cs typeface="Calibri"/>
              </a:rPr>
              <a:t> days </a:t>
            </a:r>
            <a:r>
              <a:rPr lang="en-US" sz="1800" dirty="0">
                <a:solidFill>
                  <a:schemeClr val="tx1"/>
                </a:solidFill>
                <a:cs typeface="Calibri"/>
              </a:rPr>
              <a:t>of</a:t>
            </a:r>
            <a:r>
              <a:rPr lang="en-US" sz="1800" spc="-40" dirty="0">
                <a:solidFill>
                  <a:schemeClr val="tx1"/>
                </a:solidFill>
                <a:cs typeface="Calibri"/>
              </a:rPr>
              <a:t> </a:t>
            </a:r>
            <a:r>
              <a:rPr lang="en-US" sz="1800" dirty="0">
                <a:solidFill>
                  <a:schemeClr val="tx1"/>
                </a:solidFill>
                <a:cs typeface="Calibri"/>
              </a:rPr>
              <a:t>mechanical</a:t>
            </a:r>
            <a:r>
              <a:rPr lang="en-US" sz="1800" spc="-30" dirty="0">
                <a:solidFill>
                  <a:schemeClr val="tx1"/>
                </a:solidFill>
                <a:cs typeface="Calibri"/>
              </a:rPr>
              <a:t> </a:t>
            </a:r>
            <a:r>
              <a:rPr lang="en-US" sz="1800" dirty="0">
                <a:solidFill>
                  <a:schemeClr val="tx1"/>
                </a:solidFill>
                <a:cs typeface="Calibri"/>
              </a:rPr>
              <a:t>ventilation</a:t>
            </a:r>
            <a:r>
              <a:rPr lang="en-US" sz="1800" spc="-10" dirty="0">
                <a:solidFill>
                  <a:schemeClr val="tx1"/>
                </a:solidFill>
                <a:cs typeface="Calibri"/>
              </a:rPr>
              <a:t> </a:t>
            </a:r>
            <a:r>
              <a:rPr lang="en-US" sz="1800" dirty="0">
                <a:solidFill>
                  <a:schemeClr val="tx1"/>
                </a:solidFill>
                <a:cs typeface="Calibri"/>
              </a:rPr>
              <a:t>and</a:t>
            </a:r>
            <a:r>
              <a:rPr lang="en-US" sz="1800" spc="-30" dirty="0">
                <a:solidFill>
                  <a:schemeClr val="tx1"/>
                </a:solidFill>
                <a:cs typeface="Calibri"/>
              </a:rPr>
              <a:t> </a:t>
            </a:r>
            <a:r>
              <a:rPr lang="en-US" sz="1800" dirty="0">
                <a:solidFill>
                  <a:schemeClr val="tx1"/>
                </a:solidFill>
                <a:cs typeface="Calibri"/>
              </a:rPr>
              <a:t>was</a:t>
            </a:r>
            <a:r>
              <a:rPr lang="en-US" sz="1800" spc="-30" dirty="0">
                <a:solidFill>
                  <a:schemeClr val="tx1"/>
                </a:solidFill>
                <a:cs typeface="Calibri"/>
              </a:rPr>
              <a:t> </a:t>
            </a:r>
            <a:r>
              <a:rPr lang="en-US" sz="1800" dirty="0">
                <a:solidFill>
                  <a:schemeClr val="tx1"/>
                </a:solidFill>
                <a:cs typeface="Calibri"/>
              </a:rPr>
              <a:t>on</a:t>
            </a:r>
            <a:r>
              <a:rPr lang="en-US" sz="1800" spc="-50" dirty="0">
                <a:solidFill>
                  <a:schemeClr val="tx1"/>
                </a:solidFill>
                <a:cs typeface="Calibri"/>
              </a:rPr>
              <a:t> </a:t>
            </a:r>
            <a:r>
              <a:rPr lang="en-US" sz="1800" dirty="0">
                <a:solidFill>
                  <a:schemeClr val="tx1"/>
                </a:solidFill>
                <a:cs typeface="Calibri"/>
              </a:rPr>
              <a:t>prednisone</a:t>
            </a:r>
            <a:r>
              <a:rPr lang="en-US" sz="1800" spc="-35" dirty="0">
                <a:solidFill>
                  <a:schemeClr val="tx1"/>
                </a:solidFill>
                <a:cs typeface="Calibri"/>
              </a:rPr>
              <a:t> </a:t>
            </a:r>
            <a:r>
              <a:rPr lang="en-US" sz="1800" dirty="0">
                <a:solidFill>
                  <a:schemeClr val="tx1"/>
                </a:solidFill>
                <a:cs typeface="Calibri"/>
              </a:rPr>
              <a:t>for</a:t>
            </a:r>
            <a:r>
              <a:rPr lang="en-US" sz="1800" spc="-45" dirty="0">
                <a:solidFill>
                  <a:schemeClr val="tx1"/>
                </a:solidFill>
                <a:cs typeface="Calibri"/>
              </a:rPr>
              <a:t> </a:t>
            </a:r>
            <a:r>
              <a:rPr lang="en-US" sz="1800" dirty="0">
                <a:solidFill>
                  <a:schemeClr val="tx1"/>
                </a:solidFill>
                <a:cs typeface="Calibri"/>
              </a:rPr>
              <a:t>2</a:t>
            </a:r>
            <a:r>
              <a:rPr lang="en-US" sz="1800" spc="-25" dirty="0">
                <a:solidFill>
                  <a:schemeClr val="tx1"/>
                </a:solidFill>
                <a:cs typeface="Calibri"/>
              </a:rPr>
              <a:t> </a:t>
            </a:r>
            <a:r>
              <a:rPr lang="en-US" sz="1800" spc="-10" dirty="0">
                <a:solidFill>
                  <a:schemeClr val="tx1"/>
                </a:solidFill>
                <a:cs typeface="Calibri"/>
              </a:rPr>
              <a:t>years</a:t>
            </a:r>
            <a:endParaRPr lang="en-US" sz="1800" strike="sngStrike" dirty="0">
              <a:solidFill>
                <a:schemeClr val="tx1"/>
              </a:solidFill>
              <a:cs typeface="Calibri"/>
            </a:endParaRPr>
          </a:p>
          <a:p>
            <a:pPr marL="240665" indent="-227965">
              <a:lnSpc>
                <a:spcPts val="2280"/>
              </a:lnSpc>
              <a:spcBef>
                <a:spcPts val="725"/>
              </a:spcBef>
              <a:buFont typeface="Arial"/>
              <a:buChar char="•"/>
              <a:tabLst>
                <a:tab pos="240665" algn="l"/>
              </a:tabLst>
            </a:pPr>
            <a:r>
              <a:rPr lang="en-US" sz="1800" dirty="0">
                <a:solidFill>
                  <a:schemeClr val="tx1"/>
                </a:solidFill>
                <a:cs typeface="Calibri"/>
              </a:rPr>
              <a:t>~6</a:t>
            </a:r>
            <a:r>
              <a:rPr lang="en-US" sz="1800" spc="-50" dirty="0">
                <a:solidFill>
                  <a:schemeClr val="tx1"/>
                </a:solidFill>
                <a:cs typeface="Calibri"/>
              </a:rPr>
              <a:t> </a:t>
            </a:r>
            <a:r>
              <a:rPr lang="en-US" sz="1800" dirty="0">
                <a:solidFill>
                  <a:schemeClr val="tx1"/>
                </a:solidFill>
                <a:cs typeface="Calibri"/>
              </a:rPr>
              <a:t>months</a:t>
            </a:r>
            <a:r>
              <a:rPr lang="en-US" sz="1800" spc="-25" dirty="0">
                <a:solidFill>
                  <a:schemeClr val="tx1"/>
                </a:solidFill>
                <a:cs typeface="Calibri"/>
              </a:rPr>
              <a:t> </a:t>
            </a:r>
            <a:r>
              <a:rPr lang="en-US" sz="1800" dirty="0">
                <a:solidFill>
                  <a:schemeClr val="tx1"/>
                </a:solidFill>
                <a:cs typeface="Calibri"/>
              </a:rPr>
              <a:t>prior</a:t>
            </a:r>
            <a:r>
              <a:rPr lang="en-US" sz="1800" spc="-25" dirty="0">
                <a:solidFill>
                  <a:schemeClr val="tx1"/>
                </a:solidFill>
                <a:cs typeface="Calibri"/>
              </a:rPr>
              <a:t> </a:t>
            </a:r>
            <a:r>
              <a:rPr lang="en-US" sz="1800" dirty="0">
                <a:solidFill>
                  <a:schemeClr val="tx1"/>
                </a:solidFill>
                <a:cs typeface="Calibri"/>
              </a:rPr>
              <a:t>to</a:t>
            </a:r>
            <a:r>
              <a:rPr lang="en-US" sz="1800" spc="-35" dirty="0">
                <a:solidFill>
                  <a:schemeClr val="tx1"/>
                </a:solidFill>
                <a:cs typeface="Calibri"/>
              </a:rPr>
              <a:t> </a:t>
            </a:r>
            <a:r>
              <a:rPr lang="en-US" sz="1800" spc="-10" dirty="0">
                <a:solidFill>
                  <a:schemeClr val="tx1"/>
                </a:solidFill>
                <a:cs typeface="Calibri"/>
              </a:rPr>
              <a:t>presentation, </a:t>
            </a:r>
            <a:r>
              <a:rPr lang="en-US" sz="1800" dirty="0">
                <a:solidFill>
                  <a:schemeClr val="tx1"/>
                </a:solidFill>
                <a:cs typeface="Calibri"/>
              </a:rPr>
              <a:t>ECG</a:t>
            </a:r>
            <a:r>
              <a:rPr lang="en-US" sz="1800" spc="-55" dirty="0">
                <a:solidFill>
                  <a:schemeClr val="tx1"/>
                </a:solidFill>
                <a:cs typeface="Calibri"/>
              </a:rPr>
              <a:t> </a:t>
            </a:r>
            <a:r>
              <a:rPr lang="en-US" sz="1800" dirty="0">
                <a:solidFill>
                  <a:schemeClr val="tx1"/>
                </a:solidFill>
                <a:cs typeface="Calibri"/>
              </a:rPr>
              <a:t>during</a:t>
            </a:r>
            <a:r>
              <a:rPr lang="en-US" sz="1800" spc="-45" dirty="0">
                <a:solidFill>
                  <a:schemeClr val="tx1"/>
                </a:solidFill>
                <a:cs typeface="Calibri"/>
              </a:rPr>
              <a:t> </a:t>
            </a:r>
            <a:r>
              <a:rPr lang="en-US" sz="1800" dirty="0">
                <a:solidFill>
                  <a:schemeClr val="tx1"/>
                </a:solidFill>
                <a:cs typeface="Calibri"/>
              </a:rPr>
              <a:t>annual</a:t>
            </a:r>
            <a:r>
              <a:rPr lang="en-US" sz="1800" spc="-40" dirty="0">
                <a:solidFill>
                  <a:schemeClr val="tx1"/>
                </a:solidFill>
                <a:cs typeface="Calibri"/>
              </a:rPr>
              <a:t> </a:t>
            </a:r>
            <a:r>
              <a:rPr lang="en-US" sz="1800" dirty="0">
                <a:solidFill>
                  <a:schemeClr val="tx1"/>
                </a:solidFill>
                <a:cs typeface="Calibri"/>
              </a:rPr>
              <a:t>physical</a:t>
            </a:r>
            <a:r>
              <a:rPr lang="en-US" sz="1800" spc="-40" dirty="0">
                <a:solidFill>
                  <a:schemeClr val="tx1"/>
                </a:solidFill>
                <a:cs typeface="Calibri"/>
              </a:rPr>
              <a:t> </a:t>
            </a:r>
            <a:r>
              <a:rPr lang="en-US" sz="1800" dirty="0">
                <a:solidFill>
                  <a:schemeClr val="tx1"/>
                </a:solidFill>
                <a:cs typeface="Calibri"/>
              </a:rPr>
              <a:t>with</a:t>
            </a:r>
            <a:r>
              <a:rPr lang="en-US" sz="1800" spc="-25" dirty="0">
                <a:solidFill>
                  <a:schemeClr val="tx1"/>
                </a:solidFill>
                <a:cs typeface="Calibri"/>
              </a:rPr>
              <a:t> </a:t>
            </a:r>
            <a:r>
              <a:rPr lang="en-US" sz="1800" dirty="0">
                <a:solidFill>
                  <a:schemeClr val="tx1"/>
                </a:solidFill>
                <a:cs typeface="Calibri"/>
              </a:rPr>
              <a:t>a</a:t>
            </a:r>
            <a:r>
              <a:rPr lang="en-US" sz="1800" spc="-40" dirty="0">
                <a:solidFill>
                  <a:schemeClr val="tx1"/>
                </a:solidFill>
                <a:cs typeface="Calibri"/>
              </a:rPr>
              <a:t> </a:t>
            </a:r>
            <a:r>
              <a:rPr lang="en-US" sz="1800" dirty="0">
                <a:solidFill>
                  <a:schemeClr val="tx1"/>
                </a:solidFill>
                <a:cs typeface="Calibri"/>
              </a:rPr>
              <a:t>"glitch"</a:t>
            </a:r>
            <a:r>
              <a:rPr lang="en-US" sz="1800" spc="-25" dirty="0">
                <a:solidFill>
                  <a:schemeClr val="tx1"/>
                </a:solidFill>
                <a:cs typeface="Calibri"/>
              </a:rPr>
              <a:t> </a:t>
            </a:r>
            <a:r>
              <a:rPr lang="en-US" sz="1800" dirty="0">
                <a:solidFill>
                  <a:schemeClr val="tx1"/>
                </a:solidFill>
                <a:cs typeface="Calibri"/>
              </a:rPr>
              <a:t>and</a:t>
            </a:r>
            <a:r>
              <a:rPr lang="en-US" sz="1800" spc="-35" dirty="0">
                <a:solidFill>
                  <a:schemeClr val="tx1"/>
                </a:solidFill>
                <a:cs typeface="Calibri"/>
              </a:rPr>
              <a:t> </a:t>
            </a:r>
            <a:r>
              <a:rPr lang="en-US" sz="1800" spc="-10" dirty="0">
                <a:solidFill>
                  <a:schemeClr val="tx1"/>
                </a:solidFill>
                <a:cs typeface="Calibri"/>
              </a:rPr>
              <a:t>referred</a:t>
            </a:r>
            <a:r>
              <a:rPr lang="en-US" sz="1800" spc="-25" dirty="0">
                <a:solidFill>
                  <a:schemeClr val="tx1"/>
                </a:solidFill>
                <a:cs typeface="Calibri"/>
              </a:rPr>
              <a:t> </a:t>
            </a:r>
            <a:r>
              <a:rPr lang="en-US" sz="1800" dirty="0">
                <a:solidFill>
                  <a:schemeClr val="tx1"/>
                </a:solidFill>
                <a:cs typeface="Calibri"/>
              </a:rPr>
              <a:t>to</a:t>
            </a:r>
            <a:r>
              <a:rPr lang="en-US" sz="1800" spc="-35" dirty="0">
                <a:solidFill>
                  <a:schemeClr val="tx1"/>
                </a:solidFill>
                <a:cs typeface="Calibri"/>
              </a:rPr>
              <a:t> </a:t>
            </a:r>
            <a:r>
              <a:rPr lang="en-US" sz="1800" spc="-10" dirty="0">
                <a:solidFill>
                  <a:schemeClr val="tx1"/>
                </a:solidFill>
                <a:cs typeface="Calibri"/>
              </a:rPr>
              <a:t>cardiology</a:t>
            </a:r>
            <a:r>
              <a:rPr lang="en-US" sz="1800" strike="sngStrike" spc="-10" dirty="0">
                <a:solidFill>
                  <a:schemeClr val="tx1"/>
                </a:solidFill>
                <a:cs typeface="Calibri"/>
              </a:rPr>
              <a:t>.</a:t>
            </a:r>
            <a:endParaRPr lang="en-US" sz="1800" strike="sngStrike" dirty="0">
              <a:solidFill>
                <a:schemeClr val="tx1"/>
              </a:solidFill>
              <a:cs typeface="Calibri"/>
            </a:endParaRPr>
          </a:p>
          <a:p>
            <a:pPr marL="241300">
              <a:lnSpc>
                <a:spcPts val="2280"/>
              </a:lnSpc>
            </a:pPr>
            <a:r>
              <a:rPr lang="en-US" sz="1800" dirty="0">
                <a:solidFill>
                  <a:schemeClr val="tx1"/>
                </a:solidFill>
                <a:cs typeface="Calibri"/>
              </a:rPr>
              <a:t>TTE</a:t>
            </a:r>
            <a:r>
              <a:rPr lang="en-US" sz="1800" spc="-45" dirty="0">
                <a:solidFill>
                  <a:schemeClr val="tx1"/>
                </a:solidFill>
                <a:cs typeface="Calibri"/>
              </a:rPr>
              <a:t> </a:t>
            </a:r>
            <a:r>
              <a:rPr lang="en-US" sz="1800" dirty="0">
                <a:solidFill>
                  <a:schemeClr val="tx1"/>
                </a:solidFill>
                <a:cs typeface="Calibri"/>
              </a:rPr>
              <a:t>with</a:t>
            </a:r>
            <a:r>
              <a:rPr lang="en-US" sz="1800" spc="-45" dirty="0">
                <a:solidFill>
                  <a:schemeClr val="tx1"/>
                </a:solidFill>
                <a:cs typeface="Calibri"/>
              </a:rPr>
              <a:t> </a:t>
            </a:r>
            <a:r>
              <a:rPr lang="en-US" sz="1800" dirty="0">
                <a:solidFill>
                  <a:schemeClr val="tx1"/>
                </a:solidFill>
                <a:cs typeface="Calibri"/>
              </a:rPr>
              <a:t>RV</a:t>
            </a:r>
            <a:r>
              <a:rPr lang="en-US" sz="1800" spc="-35" dirty="0">
                <a:solidFill>
                  <a:schemeClr val="tx1"/>
                </a:solidFill>
                <a:cs typeface="Calibri"/>
              </a:rPr>
              <a:t> </a:t>
            </a:r>
            <a:r>
              <a:rPr lang="en-US" sz="1800" dirty="0">
                <a:solidFill>
                  <a:schemeClr val="tx1"/>
                </a:solidFill>
                <a:cs typeface="Calibri"/>
              </a:rPr>
              <a:t>pressure</a:t>
            </a:r>
            <a:r>
              <a:rPr lang="en-US" sz="1800" spc="-35" dirty="0">
                <a:solidFill>
                  <a:schemeClr val="tx1"/>
                </a:solidFill>
                <a:cs typeface="Calibri"/>
              </a:rPr>
              <a:t> </a:t>
            </a:r>
            <a:r>
              <a:rPr lang="en-US" sz="1800" dirty="0">
                <a:solidFill>
                  <a:schemeClr val="tx1"/>
                </a:solidFill>
                <a:cs typeface="Calibri"/>
              </a:rPr>
              <a:t>overload</a:t>
            </a:r>
            <a:r>
              <a:rPr lang="en-US" sz="1800" spc="-35" dirty="0">
                <a:solidFill>
                  <a:schemeClr val="tx1"/>
                </a:solidFill>
                <a:cs typeface="Calibri"/>
              </a:rPr>
              <a:t> </a:t>
            </a:r>
            <a:r>
              <a:rPr lang="en-US" sz="1800" dirty="0">
                <a:solidFill>
                  <a:schemeClr val="tx1"/>
                </a:solidFill>
                <a:cs typeface="Calibri"/>
              </a:rPr>
              <a:t>and</a:t>
            </a:r>
            <a:r>
              <a:rPr lang="en-US" sz="1800" spc="-30" dirty="0">
                <a:solidFill>
                  <a:schemeClr val="tx1"/>
                </a:solidFill>
                <a:cs typeface="Calibri"/>
              </a:rPr>
              <a:t> </a:t>
            </a:r>
            <a:r>
              <a:rPr lang="en-US" sz="1800" spc="-10" dirty="0" err="1">
                <a:solidFill>
                  <a:schemeClr val="tx1"/>
                </a:solidFill>
                <a:cs typeface="Calibri"/>
              </a:rPr>
              <a:t>ePASP</a:t>
            </a:r>
            <a:r>
              <a:rPr lang="en-US" sz="1800" spc="-20" dirty="0">
                <a:solidFill>
                  <a:schemeClr val="tx1"/>
                </a:solidFill>
                <a:cs typeface="Calibri"/>
              </a:rPr>
              <a:t> </a:t>
            </a:r>
            <a:r>
              <a:rPr lang="en-US" sz="1800" dirty="0">
                <a:solidFill>
                  <a:schemeClr val="tx1"/>
                </a:solidFill>
                <a:cs typeface="Calibri"/>
              </a:rPr>
              <a:t>86.4</a:t>
            </a:r>
            <a:r>
              <a:rPr lang="en-US" sz="1800" spc="-60" dirty="0">
                <a:solidFill>
                  <a:schemeClr val="tx1"/>
                </a:solidFill>
                <a:cs typeface="Calibri"/>
              </a:rPr>
              <a:t> </a:t>
            </a:r>
            <a:r>
              <a:rPr lang="en-US" sz="1800" spc="-10" dirty="0">
                <a:solidFill>
                  <a:schemeClr val="tx1"/>
                </a:solidFill>
                <a:cs typeface="Calibri"/>
              </a:rPr>
              <a:t>mmHg</a:t>
            </a:r>
            <a:endParaRPr lang="en-US" sz="1800" strike="sngStrike" dirty="0">
              <a:solidFill>
                <a:schemeClr val="tx1"/>
              </a:solidFill>
              <a:cs typeface="Calibri"/>
            </a:endParaRPr>
          </a:p>
          <a:p>
            <a:pPr marL="240665" indent="-227965">
              <a:lnSpc>
                <a:spcPct val="100000"/>
              </a:lnSpc>
              <a:spcBef>
                <a:spcPts val="765"/>
              </a:spcBef>
              <a:buFont typeface="Arial"/>
              <a:buChar char="•"/>
              <a:tabLst>
                <a:tab pos="240665" algn="l"/>
              </a:tabLst>
            </a:pPr>
            <a:r>
              <a:rPr lang="en-US" sz="1800" dirty="0">
                <a:solidFill>
                  <a:schemeClr val="tx1"/>
                </a:solidFill>
                <a:cs typeface="Calibri"/>
              </a:rPr>
              <a:t>2</a:t>
            </a:r>
            <a:r>
              <a:rPr lang="en-US" sz="1800" spc="-45" dirty="0">
                <a:solidFill>
                  <a:schemeClr val="tx1"/>
                </a:solidFill>
                <a:cs typeface="Calibri"/>
              </a:rPr>
              <a:t> </a:t>
            </a:r>
            <a:r>
              <a:rPr lang="en-US" sz="1800" dirty="0">
                <a:solidFill>
                  <a:schemeClr val="tx1"/>
                </a:solidFill>
                <a:cs typeface="Calibri"/>
              </a:rPr>
              <a:t>months</a:t>
            </a:r>
            <a:r>
              <a:rPr lang="en-US" sz="1800" spc="-30" dirty="0">
                <a:solidFill>
                  <a:schemeClr val="tx1"/>
                </a:solidFill>
                <a:cs typeface="Calibri"/>
              </a:rPr>
              <a:t> </a:t>
            </a:r>
            <a:r>
              <a:rPr lang="en-US" sz="1800" dirty="0">
                <a:solidFill>
                  <a:schemeClr val="tx1"/>
                </a:solidFill>
                <a:cs typeface="Calibri"/>
              </a:rPr>
              <a:t>prior</a:t>
            </a:r>
            <a:r>
              <a:rPr lang="en-US" sz="1800" spc="-45" dirty="0">
                <a:solidFill>
                  <a:schemeClr val="tx1"/>
                </a:solidFill>
                <a:cs typeface="Calibri"/>
              </a:rPr>
              <a:t> </a:t>
            </a:r>
            <a:r>
              <a:rPr lang="en-US" sz="1800" dirty="0">
                <a:solidFill>
                  <a:schemeClr val="tx1"/>
                </a:solidFill>
                <a:cs typeface="Calibri"/>
              </a:rPr>
              <a:t>to</a:t>
            </a:r>
            <a:r>
              <a:rPr lang="en-US" sz="1800" spc="-35" dirty="0">
                <a:solidFill>
                  <a:schemeClr val="tx1"/>
                </a:solidFill>
                <a:cs typeface="Calibri"/>
              </a:rPr>
              <a:t> </a:t>
            </a:r>
            <a:r>
              <a:rPr lang="en-US" sz="1800" dirty="0">
                <a:solidFill>
                  <a:schemeClr val="tx1"/>
                </a:solidFill>
                <a:cs typeface="Calibri"/>
              </a:rPr>
              <a:t>presentation,</a:t>
            </a:r>
            <a:r>
              <a:rPr lang="en-US" sz="1800" spc="-10" dirty="0">
                <a:solidFill>
                  <a:schemeClr val="tx1"/>
                </a:solidFill>
                <a:cs typeface="Calibri"/>
              </a:rPr>
              <a:t> </a:t>
            </a:r>
            <a:r>
              <a:rPr lang="en-US" sz="1800" dirty="0">
                <a:solidFill>
                  <a:schemeClr val="tx1"/>
                </a:solidFill>
                <a:cs typeface="Calibri"/>
              </a:rPr>
              <a:t>fainted</a:t>
            </a:r>
            <a:r>
              <a:rPr lang="en-US" sz="1800" spc="-35" dirty="0">
                <a:solidFill>
                  <a:schemeClr val="tx1"/>
                </a:solidFill>
                <a:cs typeface="Calibri"/>
              </a:rPr>
              <a:t> </a:t>
            </a:r>
            <a:r>
              <a:rPr lang="en-US" sz="1800" dirty="0">
                <a:solidFill>
                  <a:schemeClr val="tx1"/>
                </a:solidFill>
                <a:cs typeface="Calibri"/>
              </a:rPr>
              <a:t>in</a:t>
            </a:r>
            <a:r>
              <a:rPr lang="en-US" sz="1800" spc="-30" dirty="0">
                <a:solidFill>
                  <a:schemeClr val="tx1"/>
                </a:solidFill>
                <a:cs typeface="Calibri"/>
              </a:rPr>
              <a:t> </a:t>
            </a:r>
            <a:r>
              <a:rPr lang="en-US" sz="1800" dirty="0">
                <a:solidFill>
                  <a:schemeClr val="tx1"/>
                </a:solidFill>
                <a:cs typeface="Calibri"/>
              </a:rPr>
              <a:t>setting</a:t>
            </a:r>
            <a:r>
              <a:rPr lang="en-US" sz="1800" spc="-25" dirty="0">
                <a:solidFill>
                  <a:schemeClr val="tx1"/>
                </a:solidFill>
                <a:cs typeface="Calibri"/>
              </a:rPr>
              <a:t> </a:t>
            </a:r>
            <a:r>
              <a:rPr lang="en-US" sz="1800" dirty="0">
                <a:solidFill>
                  <a:schemeClr val="tx1"/>
                </a:solidFill>
                <a:cs typeface="Calibri"/>
              </a:rPr>
              <a:t>of</a:t>
            </a:r>
            <a:r>
              <a:rPr lang="en-US" sz="1800" spc="-45" dirty="0">
                <a:solidFill>
                  <a:schemeClr val="tx1"/>
                </a:solidFill>
                <a:cs typeface="Calibri"/>
              </a:rPr>
              <a:t> </a:t>
            </a:r>
            <a:r>
              <a:rPr lang="en-US" sz="1800" dirty="0">
                <a:solidFill>
                  <a:schemeClr val="tx1"/>
                </a:solidFill>
                <a:cs typeface="Calibri"/>
              </a:rPr>
              <a:t>feeling</a:t>
            </a:r>
            <a:r>
              <a:rPr lang="en-US" sz="1800" spc="-25" dirty="0">
                <a:solidFill>
                  <a:schemeClr val="tx1"/>
                </a:solidFill>
                <a:cs typeface="Calibri"/>
              </a:rPr>
              <a:t> </a:t>
            </a:r>
            <a:r>
              <a:rPr lang="en-US" sz="1800" dirty="0">
                <a:solidFill>
                  <a:schemeClr val="tx1"/>
                </a:solidFill>
                <a:cs typeface="Calibri"/>
              </a:rPr>
              <a:t>dizzy</a:t>
            </a:r>
            <a:r>
              <a:rPr lang="en-US" sz="1800" spc="-60" dirty="0">
                <a:solidFill>
                  <a:schemeClr val="tx1"/>
                </a:solidFill>
                <a:cs typeface="Calibri"/>
              </a:rPr>
              <a:t> </a:t>
            </a:r>
            <a:r>
              <a:rPr lang="en-US" sz="1800" dirty="0">
                <a:solidFill>
                  <a:schemeClr val="tx1"/>
                </a:solidFill>
                <a:cs typeface="Calibri"/>
              </a:rPr>
              <a:t>when</a:t>
            </a:r>
            <a:r>
              <a:rPr lang="en-US" sz="1800" spc="-40" dirty="0">
                <a:solidFill>
                  <a:schemeClr val="tx1"/>
                </a:solidFill>
                <a:cs typeface="Calibri"/>
              </a:rPr>
              <a:t> </a:t>
            </a:r>
            <a:r>
              <a:rPr lang="en-US" sz="1800" dirty="0">
                <a:solidFill>
                  <a:schemeClr val="tx1"/>
                </a:solidFill>
                <a:cs typeface="Calibri"/>
              </a:rPr>
              <a:t>getting</a:t>
            </a:r>
            <a:r>
              <a:rPr lang="en-US" sz="1800" spc="-50" dirty="0">
                <a:solidFill>
                  <a:schemeClr val="tx1"/>
                </a:solidFill>
                <a:cs typeface="Calibri"/>
              </a:rPr>
              <a:t> </a:t>
            </a:r>
            <a:r>
              <a:rPr lang="en-US" sz="1800" dirty="0">
                <a:solidFill>
                  <a:schemeClr val="tx1"/>
                </a:solidFill>
                <a:cs typeface="Calibri"/>
              </a:rPr>
              <a:t>up</a:t>
            </a:r>
            <a:r>
              <a:rPr lang="en-US" sz="1800" spc="-40" dirty="0">
                <a:solidFill>
                  <a:schemeClr val="tx1"/>
                </a:solidFill>
                <a:cs typeface="Calibri"/>
              </a:rPr>
              <a:t> </a:t>
            </a:r>
            <a:r>
              <a:rPr lang="en-US" sz="1800" dirty="0">
                <a:solidFill>
                  <a:schemeClr val="tx1"/>
                </a:solidFill>
                <a:cs typeface="Calibri"/>
              </a:rPr>
              <a:t>to</a:t>
            </a:r>
            <a:r>
              <a:rPr lang="en-US" sz="1800" spc="-40" dirty="0">
                <a:solidFill>
                  <a:schemeClr val="tx1"/>
                </a:solidFill>
                <a:cs typeface="Calibri"/>
              </a:rPr>
              <a:t> </a:t>
            </a:r>
            <a:r>
              <a:rPr lang="en-US" sz="1800" dirty="0">
                <a:solidFill>
                  <a:schemeClr val="tx1"/>
                </a:solidFill>
                <a:cs typeface="Calibri"/>
              </a:rPr>
              <a:t>go</a:t>
            </a:r>
            <a:r>
              <a:rPr lang="en-US" sz="1800" spc="-50" dirty="0">
                <a:solidFill>
                  <a:schemeClr val="tx1"/>
                </a:solidFill>
                <a:cs typeface="Calibri"/>
              </a:rPr>
              <a:t> </a:t>
            </a:r>
            <a:r>
              <a:rPr lang="en-US" sz="1800" dirty="0">
                <a:solidFill>
                  <a:schemeClr val="tx1"/>
                </a:solidFill>
                <a:cs typeface="Calibri"/>
              </a:rPr>
              <a:t>to</a:t>
            </a:r>
            <a:r>
              <a:rPr lang="en-US" sz="1800" spc="-30" dirty="0">
                <a:solidFill>
                  <a:schemeClr val="tx1"/>
                </a:solidFill>
                <a:cs typeface="Calibri"/>
              </a:rPr>
              <a:t> </a:t>
            </a:r>
            <a:r>
              <a:rPr lang="en-US" sz="1800" dirty="0">
                <a:solidFill>
                  <a:schemeClr val="tx1"/>
                </a:solidFill>
                <a:cs typeface="Calibri"/>
              </a:rPr>
              <a:t>the</a:t>
            </a:r>
            <a:r>
              <a:rPr lang="en-US" sz="1800" spc="-40" dirty="0">
                <a:solidFill>
                  <a:schemeClr val="tx1"/>
                </a:solidFill>
                <a:cs typeface="Calibri"/>
              </a:rPr>
              <a:t> </a:t>
            </a:r>
            <a:r>
              <a:rPr lang="en-US" sz="1800" spc="-10" dirty="0">
                <a:solidFill>
                  <a:schemeClr val="tx1"/>
                </a:solidFill>
                <a:cs typeface="Calibri"/>
              </a:rPr>
              <a:t>bathroom</a:t>
            </a:r>
            <a:r>
              <a:rPr lang="en-US" sz="1800" strike="sngStrike" spc="-10" dirty="0">
                <a:solidFill>
                  <a:schemeClr val="tx1"/>
                </a:solidFill>
                <a:cs typeface="Calibri"/>
              </a:rPr>
              <a:t>.</a:t>
            </a:r>
            <a:endParaRPr lang="en-US" sz="1800" strike="sngStrike" dirty="0">
              <a:solidFill>
                <a:schemeClr val="tx1"/>
              </a:solidFill>
              <a:cs typeface="Calibri"/>
            </a:endParaRPr>
          </a:p>
          <a:p>
            <a:pPr marL="241300" marR="554990" indent="-228600">
              <a:lnSpc>
                <a:spcPts val="2160"/>
              </a:lnSpc>
              <a:spcBef>
                <a:spcPts val="1100"/>
              </a:spcBef>
              <a:buChar char="•"/>
              <a:tabLst>
                <a:tab pos="241300" algn="l"/>
              </a:tabLst>
            </a:pPr>
            <a:r>
              <a:rPr lang="en-US" sz="1800" dirty="0">
                <a:solidFill>
                  <a:schemeClr val="tx1"/>
                </a:solidFill>
                <a:cs typeface="Arial"/>
              </a:rPr>
              <a:t>Functional</a:t>
            </a:r>
            <a:r>
              <a:rPr lang="en-US" sz="1800" spc="-25" dirty="0">
                <a:solidFill>
                  <a:schemeClr val="tx1"/>
                </a:solidFill>
                <a:cs typeface="Arial"/>
              </a:rPr>
              <a:t> </a:t>
            </a:r>
            <a:r>
              <a:rPr lang="en-US" sz="1800" dirty="0">
                <a:solidFill>
                  <a:schemeClr val="tx1"/>
                </a:solidFill>
                <a:cs typeface="Arial"/>
              </a:rPr>
              <a:t>capacity</a:t>
            </a:r>
            <a:r>
              <a:rPr lang="en-US" sz="1800" spc="-50" dirty="0">
                <a:solidFill>
                  <a:schemeClr val="tx1"/>
                </a:solidFill>
                <a:cs typeface="Arial"/>
              </a:rPr>
              <a:t> </a:t>
            </a:r>
            <a:r>
              <a:rPr lang="en-US" sz="1800" dirty="0">
                <a:solidFill>
                  <a:schemeClr val="tx1"/>
                </a:solidFill>
                <a:cs typeface="Arial"/>
              </a:rPr>
              <a:t>can</a:t>
            </a:r>
            <a:r>
              <a:rPr lang="en-US" sz="1800" spc="-20" dirty="0">
                <a:solidFill>
                  <a:schemeClr val="tx1"/>
                </a:solidFill>
                <a:cs typeface="Arial"/>
              </a:rPr>
              <a:t> </a:t>
            </a:r>
            <a:r>
              <a:rPr lang="en-US" sz="1800" dirty="0">
                <a:solidFill>
                  <a:schemeClr val="tx1"/>
                </a:solidFill>
                <a:cs typeface="Arial"/>
              </a:rPr>
              <a:t>walk</a:t>
            </a:r>
            <a:r>
              <a:rPr lang="en-US" sz="1800" spc="-20" dirty="0">
                <a:solidFill>
                  <a:schemeClr val="tx1"/>
                </a:solidFill>
                <a:cs typeface="Arial"/>
              </a:rPr>
              <a:t> </a:t>
            </a:r>
            <a:r>
              <a:rPr lang="en-US" sz="1800" dirty="0">
                <a:solidFill>
                  <a:schemeClr val="tx1"/>
                </a:solidFill>
                <a:cs typeface="Arial"/>
              </a:rPr>
              <a:t>"unlimited"</a:t>
            </a:r>
            <a:r>
              <a:rPr lang="en-US" sz="1800" spc="-5" dirty="0">
                <a:solidFill>
                  <a:schemeClr val="tx1"/>
                </a:solidFill>
                <a:cs typeface="Arial"/>
              </a:rPr>
              <a:t> </a:t>
            </a:r>
            <a:r>
              <a:rPr lang="en-US" sz="1800" dirty="0">
                <a:solidFill>
                  <a:schemeClr val="tx1"/>
                </a:solidFill>
                <a:cs typeface="Arial"/>
              </a:rPr>
              <a:t>on</a:t>
            </a:r>
            <a:r>
              <a:rPr lang="en-US" sz="1800" spc="-20" dirty="0">
                <a:solidFill>
                  <a:schemeClr val="tx1"/>
                </a:solidFill>
                <a:cs typeface="Arial"/>
              </a:rPr>
              <a:t> </a:t>
            </a:r>
            <a:r>
              <a:rPr lang="en-US" sz="1800" dirty="0">
                <a:solidFill>
                  <a:schemeClr val="tx1"/>
                </a:solidFill>
                <a:cs typeface="Arial"/>
              </a:rPr>
              <a:t>flat</a:t>
            </a:r>
            <a:r>
              <a:rPr lang="en-US" sz="1800" spc="-15" dirty="0">
                <a:solidFill>
                  <a:schemeClr val="tx1"/>
                </a:solidFill>
                <a:cs typeface="Arial"/>
              </a:rPr>
              <a:t> </a:t>
            </a:r>
            <a:r>
              <a:rPr lang="en-US" sz="1800" dirty="0">
                <a:solidFill>
                  <a:schemeClr val="tx1"/>
                </a:solidFill>
                <a:cs typeface="Arial"/>
              </a:rPr>
              <a:t>ground</a:t>
            </a:r>
            <a:r>
              <a:rPr lang="en-US" sz="1800" spc="-35" dirty="0">
                <a:solidFill>
                  <a:schemeClr val="tx1"/>
                </a:solidFill>
                <a:cs typeface="Arial"/>
              </a:rPr>
              <a:t> </a:t>
            </a:r>
            <a:r>
              <a:rPr lang="en-US" sz="1800" dirty="0">
                <a:solidFill>
                  <a:schemeClr val="tx1"/>
                </a:solidFill>
                <a:cs typeface="Arial"/>
              </a:rPr>
              <a:t>at</a:t>
            </a:r>
            <a:r>
              <a:rPr lang="en-US" sz="1800" spc="-25" dirty="0">
                <a:solidFill>
                  <a:schemeClr val="tx1"/>
                </a:solidFill>
                <a:cs typeface="Arial"/>
              </a:rPr>
              <a:t> </a:t>
            </a:r>
            <a:r>
              <a:rPr lang="en-US" sz="1800" dirty="0">
                <a:solidFill>
                  <a:schemeClr val="tx1"/>
                </a:solidFill>
                <a:cs typeface="Arial"/>
              </a:rPr>
              <a:t>slow</a:t>
            </a:r>
            <a:r>
              <a:rPr lang="en-US" sz="1800" spc="-20" dirty="0">
                <a:solidFill>
                  <a:schemeClr val="tx1"/>
                </a:solidFill>
                <a:cs typeface="Arial"/>
              </a:rPr>
              <a:t> </a:t>
            </a:r>
            <a:r>
              <a:rPr lang="en-US" sz="1800" dirty="0">
                <a:solidFill>
                  <a:schemeClr val="tx1"/>
                </a:solidFill>
                <a:cs typeface="Arial"/>
              </a:rPr>
              <a:t>pace.</a:t>
            </a:r>
            <a:r>
              <a:rPr lang="en-US" sz="1800" spc="-30" dirty="0">
                <a:solidFill>
                  <a:schemeClr val="tx1"/>
                </a:solidFill>
                <a:cs typeface="Arial"/>
              </a:rPr>
              <a:t> </a:t>
            </a:r>
            <a:r>
              <a:rPr lang="en-US" sz="1800" dirty="0">
                <a:solidFill>
                  <a:schemeClr val="tx1"/>
                </a:solidFill>
                <a:cs typeface="Arial"/>
              </a:rPr>
              <a:t>Rare</a:t>
            </a:r>
            <a:r>
              <a:rPr lang="en-US" sz="1800" spc="-20" dirty="0">
                <a:solidFill>
                  <a:schemeClr val="tx1"/>
                </a:solidFill>
                <a:cs typeface="Arial"/>
              </a:rPr>
              <a:t> </a:t>
            </a:r>
            <a:r>
              <a:rPr lang="en-US" sz="1800" dirty="0">
                <a:solidFill>
                  <a:schemeClr val="tx1"/>
                </a:solidFill>
                <a:cs typeface="Arial"/>
              </a:rPr>
              <a:t>chest</a:t>
            </a:r>
            <a:r>
              <a:rPr lang="en-US" sz="1800" spc="-50" dirty="0">
                <a:solidFill>
                  <a:schemeClr val="tx1"/>
                </a:solidFill>
                <a:cs typeface="Arial"/>
              </a:rPr>
              <a:t> </a:t>
            </a:r>
            <a:r>
              <a:rPr lang="en-US" sz="1800" dirty="0">
                <a:solidFill>
                  <a:schemeClr val="tx1"/>
                </a:solidFill>
                <a:cs typeface="Arial"/>
              </a:rPr>
              <a:t>pressure</a:t>
            </a:r>
            <a:r>
              <a:rPr lang="en-US" sz="1800" spc="-45" dirty="0">
                <a:solidFill>
                  <a:schemeClr val="tx1"/>
                </a:solidFill>
                <a:cs typeface="Arial"/>
              </a:rPr>
              <a:t> </a:t>
            </a:r>
            <a:r>
              <a:rPr lang="en-US" sz="1800" spc="-25" dirty="0">
                <a:solidFill>
                  <a:schemeClr val="tx1"/>
                </a:solidFill>
                <a:cs typeface="Arial"/>
              </a:rPr>
              <a:t>or </a:t>
            </a:r>
            <a:r>
              <a:rPr lang="en-US" sz="1800" dirty="0">
                <a:solidFill>
                  <a:schemeClr val="tx1"/>
                </a:solidFill>
                <a:cs typeface="Arial"/>
              </a:rPr>
              <a:t>heaviness</a:t>
            </a:r>
            <a:r>
              <a:rPr lang="en-US" sz="1800" spc="-55" dirty="0">
                <a:solidFill>
                  <a:schemeClr val="tx1"/>
                </a:solidFill>
                <a:cs typeface="Arial"/>
              </a:rPr>
              <a:t> </a:t>
            </a:r>
            <a:r>
              <a:rPr lang="en-US" sz="1800" dirty="0">
                <a:solidFill>
                  <a:schemeClr val="tx1"/>
                </a:solidFill>
                <a:cs typeface="Arial"/>
              </a:rPr>
              <a:t>with</a:t>
            </a:r>
            <a:r>
              <a:rPr lang="en-US" sz="1800" spc="-20" dirty="0">
                <a:solidFill>
                  <a:schemeClr val="tx1"/>
                </a:solidFill>
                <a:cs typeface="Arial"/>
              </a:rPr>
              <a:t> </a:t>
            </a:r>
            <a:r>
              <a:rPr lang="en-US" sz="1800" dirty="0">
                <a:solidFill>
                  <a:schemeClr val="tx1"/>
                </a:solidFill>
                <a:cs typeface="Arial"/>
              </a:rPr>
              <a:t>exertion.</a:t>
            </a:r>
            <a:r>
              <a:rPr lang="en-US" sz="1800" spc="-55" dirty="0">
                <a:solidFill>
                  <a:schemeClr val="tx1"/>
                </a:solidFill>
                <a:cs typeface="Arial"/>
              </a:rPr>
              <a:t> </a:t>
            </a:r>
            <a:r>
              <a:rPr lang="en-US" sz="1800" dirty="0">
                <a:solidFill>
                  <a:schemeClr val="tx1"/>
                </a:solidFill>
                <a:cs typeface="Arial"/>
              </a:rPr>
              <a:t>Occasional</a:t>
            </a:r>
            <a:r>
              <a:rPr lang="en-US" sz="1800" spc="-50" dirty="0">
                <a:solidFill>
                  <a:schemeClr val="tx1"/>
                </a:solidFill>
                <a:cs typeface="Arial"/>
              </a:rPr>
              <a:t> </a:t>
            </a:r>
            <a:r>
              <a:rPr lang="en-US" sz="1800" dirty="0">
                <a:solidFill>
                  <a:schemeClr val="tx1"/>
                </a:solidFill>
                <a:cs typeface="Arial"/>
              </a:rPr>
              <a:t>exertional</a:t>
            </a:r>
            <a:r>
              <a:rPr lang="en-US" sz="1800" spc="-30" dirty="0">
                <a:solidFill>
                  <a:schemeClr val="tx1"/>
                </a:solidFill>
                <a:cs typeface="Arial"/>
              </a:rPr>
              <a:t> </a:t>
            </a:r>
            <a:r>
              <a:rPr lang="en-US" sz="1800" spc="-10" dirty="0">
                <a:solidFill>
                  <a:schemeClr val="tx1"/>
                </a:solidFill>
                <a:cs typeface="Arial"/>
              </a:rPr>
              <a:t>lightheadedness</a:t>
            </a:r>
            <a:endParaRPr lang="en-US" sz="1800" strike="sngStrike" dirty="0">
              <a:solidFill>
                <a:schemeClr val="tx1"/>
              </a:solidFill>
              <a:cs typeface="Arial"/>
            </a:endParaRPr>
          </a:p>
          <a:p>
            <a:pPr marL="241300" marR="5080" indent="-228600">
              <a:lnSpc>
                <a:spcPts val="2160"/>
              </a:lnSpc>
              <a:spcBef>
                <a:spcPts val="930"/>
              </a:spcBef>
              <a:buFont typeface="Arial"/>
              <a:buChar char="•"/>
              <a:tabLst>
                <a:tab pos="241300" algn="l"/>
              </a:tabLst>
            </a:pPr>
            <a:r>
              <a:rPr lang="en-US" sz="1800" dirty="0">
                <a:solidFill>
                  <a:schemeClr val="tx1"/>
                </a:solidFill>
                <a:cs typeface="Calibri"/>
              </a:rPr>
              <a:t>Rheumatologic</a:t>
            </a:r>
            <a:r>
              <a:rPr lang="en-US" sz="1800" spc="-55" dirty="0">
                <a:solidFill>
                  <a:schemeClr val="tx1"/>
                </a:solidFill>
                <a:cs typeface="Calibri"/>
              </a:rPr>
              <a:t> </a:t>
            </a:r>
            <a:r>
              <a:rPr lang="en-US" sz="1800" dirty="0">
                <a:solidFill>
                  <a:schemeClr val="tx1"/>
                </a:solidFill>
                <a:cs typeface="Calibri"/>
              </a:rPr>
              <a:t>history:</a:t>
            </a:r>
            <a:r>
              <a:rPr lang="en-US" sz="1800" spc="-25" dirty="0">
                <a:solidFill>
                  <a:schemeClr val="tx1"/>
                </a:solidFill>
                <a:cs typeface="Calibri"/>
              </a:rPr>
              <a:t> </a:t>
            </a:r>
            <a:r>
              <a:rPr lang="en-US" sz="1800" dirty="0" err="1">
                <a:solidFill>
                  <a:schemeClr val="tx1"/>
                </a:solidFill>
                <a:cs typeface="Calibri"/>
              </a:rPr>
              <a:t>Raynauds</a:t>
            </a:r>
            <a:r>
              <a:rPr lang="en-US" sz="1800" spc="-60" dirty="0">
                <a:solidFill>
                  <a:schemeClr val="tx1"/>
                </a:solidFill>
                <a:cs typeface="Calibri"/>
              </a:rPr>
              <a:t> </a:t>
            </a:r>
            <a:r>
              <a:rPr lang="en-US" sz="1800" dirty="0">
                <a:solidFill>
                  <a:schemeClr val="tx1"/>
                </a:solidFill>
                <a:cs typeface="Calibri"/>
              </a:rPr>
              <a:t>since</a:t>
            </a:r>
            <a:r>
              <a:rPr lang="en-US" sz="1800" spc="-35" dirty="0">
                <a:solidFill>
                  <a:schemeClr val="tx1"/>
                </a:solidFill>
                <a:cs typeface="Calibri"/>
              </a:rPr>
              <a:t> </a:t>
            </a:r>
            <a:r>
              <a:rPr lang="en-US" sz="1800" dirty="0">
                <a:solidFill>
                  <a:schemeClr val="tx1"/>
                </a:solidFill>
                <a:cs typeface="Calibri"/>
              </a:rPr>
              <a:t>age</a:t>
            </a:r>
            <a:r>
              <a:rPr lang="en-US" sz="1800" spc="-45" dirty="0">
                <a:solidFill>
                  <a:schemeClr val="tx1"/>
                </a:solidFill>
                <a:cs typeface="Calibri"/>
              </a:rPr>
              <a:t> </a:t>
            </a:r>
            <a:r>
              <a:rPr lang="en-US" sz="1800" dirty="0">
                <a:solidFill>
                  <a:schemeClr val="tx1"/>
                </a:solidFill>
                <a:cs typeface="Calibri"/>
              </a:rPr>
              <a:t>~49</a:t>
            </a:r>
            <a:r>
              <a:rPr lang="en-US" sz="1800" spc="-40" dirty="0">
                <a:solidFill>
                  <a:schemeClr val="tx1"/>
                </a:solidFill>
                <a:cs typeface="Calibri"/>
              </a:rPr>
              <a:t> </a:t>
            </a:r>
            <a:r>
              <a:rPr lang="en-US" sz="1800" dirty="0" err="1">
                <a:solidFill>
                  <a:schemeClr val="tx1"/>
                </a:solidFill>
                <a:cs typeface="Calibri"/>
              </a:rPr>
              <a:t>yo</a:t>
            </a:r>
            <a:r>
              <a:rPr lang="en-US" sz="1800" dirty="0">
                <a:solidFill>
                  <a:schemeClr val="tx1"/>
                </a:solidFill>
                <a:cs typeface="Calibri"/>
              </a:rPr>
              <a:t>,</a:t>
            </a:r>
            <a:r>
              <a:rPr lang="en-US" sz="1800" spc="-55" dirty="0">
                <a:solidFill>
                  <a:schemeClr val="tx1"/>
                </a:solidFill>
                <a:cs typeface="Calibri"/>
              </a:rPr>
              <a:t> </a:t>
            </a:r>
            <a:r>
              <a:rPr lang="en-US" sz="1800" dirty="0">
                <a:solidFill>
                  <a:schemeClr val="tx1"/>
                </a:solidFill>
                <a:cs typeface="Calibri"/>
              </a:rPr>
              <a:t>history</a:t>
            </a:r>
            <a:r>
              <a:rPr lang="en-US" sz="1800" spc="-35" dirty="0">
                <a:solidFill>
                  <a:schemeClr val="tx1"/>
                </a:solidFill>
                <a:cs typeface="Calibri"/>
              </a:rPr>
              <a:t> </a:t>
            </a:r>
            <a:r>
              <a:rPr lang="en-US" sz="1800" dirty="0">
                <a:solidFill>
                  <a:schemeClr val="tx1"/>
                </a:solidFill>
                <a:cs typeface="Calibri"/>
              </a:rPr>
              <a:t>of</a:t>
            </a:r>
            <a:r>
              <a:rPr lang="en-US" sz="1800" spc="-45" dirty="0">
                <a:solidFill>
                  <a:schemeClr val="tx1"/>
                </a:solidFill>
                <a:cs typeface="Calibri"/>
              </a:rPr>
              <a:t> </a:t>
            </a:r>
            <a:r>
              <a:rPr lang="en-US" sz="1800" dirty="0">
                <a:solidFill>
                  <a:schemeClr val="tx1"/>
                </a:solidFill>
                <a:cs typeface="Calibri"/>
              </a:rPr>
              <a:t>joint</a:t>
            </a:r>
            <a:r>
              <a:rPr lang="en-US" sz="1800" spc="-45" dirty="0">
                <a:solidFill>
                  <a:schemeClr val="tx1"/>
                </a:solidFill>
                <a:cs typeface="Calibri"/>
              </a:rPr>
              <a:t> </a:t>
            </a:r>
            <a:r>
              <a:rPr lang="en-US" sz="1800" dirty="0">
                <a:solidFill>
                  <a:schemeClr val="tx1"/>
                </a:solidFill>
                <a:cs typeface="Calibri"/>
              </a:rPr>
              <a:t>pains</a:t>
            </a:r>
            <a:r>
              <a:rPr lang="en-US" sz="1800" spc="-35" dirty="0">
                <a:solidFill>
                  <a:schemeClr val="tx1"/>
                </a:solidFill>
                <a:cs typeface="Calibri"/>
              </a:rPr>
              <a:t> </a:t>
            </a:r>
            <a:r>
              <a:rPr lang="en-US" sz="1800" dirty="0">
                <a:solidFill>
                  <a:schemeClr val="tx1"/>
                </a:solidFill>
                <a:cs typeface="Calibri"/>
              </a:rPr>
              <a:t>and</a:t>
            </a:r>
            <a:r>
              <a:rPr lang="en-US" sz="1800" spc="-35" dirty="0">
                <a:solidFill>
                  <a:schemeClr val="tx1"/>
                </a:solidFill>
                <a:cs typeface="Calibri"/>
              </a:rPr>
              <a:t> </a:t>
            </a:r>
            <a:r>
              <a:rPr lang="en-US" sz="1800" dirty="0">
                <a:solidFill>
                  <a:schemeClr val="tx1"/>
                </a:solidFill>
                <a:cs typeface="Calibri"/>
              </a:rPr>
              <a:t>rash,</a:t>
            </a:r>
            <a:r>
              <a:rPr lang="en-US" sz="1800" spc="-35" dirty="0">
                <a:solidFill>
                  <a:schemeClr val="tx1"/>
                </a:solidFill>
                <a:cs typeface="Calibri"/>
              </a:rPr>
              <a:t> </a:t>
            </a:r>
            <a:r>
              <a:rPr lang="en-US" sz="1800" dirty="0">
                <a:solidFill>
                  <a:schemeClr val="tx1"/>
                </a:solidFill>
                <a:cs typeface="Calibri"/>
              </a:rPr>
              <a:t>difficulty</a:t>
            </a:r>
            <a:r>
              <a:rPr lang="en-US" sz="1800" spc="-30" dirty="0">
                <a:solidFill>
                  <a:schemeClr val="tx1"/>
                </a:solidFill>
                <a:cs typeface="Calibri"/>
              </a:rPr>
              <a:t> </a:t>
            </a:r>
            <a:r>
              <a:rPr lang="en-US" sz="1800" dirty="0">
                <a:solidFill>
                  <a:schemeClr val="tx1"/>
                </a:solidFill>
                <a:cs typeface="Calibri"/>
              </a:rPr>
              <a:t>swallowing</a:t>
            </a:r>
            <a:r>
              <a:rPr lang="en-US" sz="1800" spc="-25" dirty="0">
                <a:solidFill>
                  <a:schemeClr val="tx1"/>
                </a:solidFill>
                <a:cs typeface="Calibri"/>
              </a:rPr>
              <a:t> x5 </a:t>
            </a:r>
            <a:r>
              <a:rPr lang="en-US" sz="1800" dirty="0">
                <a:solidFill>
                  <a:schemeClr val="tx1"/>
                </a:solidFill>
                <a:cs typeface="Calibri"/>
              </a:rPr>
              <a:t>years</a:t>
            </a:r>
            <a:r>
              <a:rPr lang="en-US" sz="1800" spc="-55" dirty="0">
                <a:solidFill>
                  <a:schemeClr val="tx1"/>
                </a:solidFill>
                <a:cs typeface="Calibri"/>
              </a:rPr>
              <a:t> </a:t>
            </a:r>
            <a:r>
              <a:rPr lang="en-US" sz="1800" dirty="0">
                <a:solidFill>
                  <a:schemeClr val="tx1"/>
                </a:solidFill>
                <a:cs typeface="Calibri"/>
              </a:rPr>
              <a:t>s/p</a:t>
            </a:r>
            <a:r>
              <a:rPr lang="en-US" sz="1800" spc="-50" dirty="0">
                <a:solidFill>
                  <a:schemeClr val="tx1"/>
                </a:solidFill>
                <a:cs typeface="Calibri"/>
              </a:rPr>
              <a:t> </a:t>
            </a:r>
            <a:r>
              <a:rPr lang="en-US" sz="1800" dirty="0">
                <a:solidFill>
                  <a:schemeClr val="tx1"/>
                </a:solidFill>
                <a:cs typeface="Calibri"/>
              </a:rPr>
              <a:t>esophageal</a:t>
            </a:r>
            <a:r>
              <a:rPr lang="en-US" sz="1800" spc="-55" dirty="0">
                <a:solidFill>
                  <a:schemeClr val="tx1"/>
                </a:solidFill>
                <a:cs typeface="Calibri"/>
              </a:rPr>
              <a:t> </a:t>
            </a:r>
            <a:r>
              <a:rPr lang="en-US" sz="1800" dirty="0">
                <a:solidFill>
                  <a:schemeClr val="tx1"/>
                </a:solidFill>
                <a:cs typeface="Calibri"/>
              </a:rPr>
              <a:t>dilation.</a:t>
            </a:r>
            <a:r>
              <a:rPr lang="en-US" sz="1800" spc="-35" dirty="0">
                <a:solidFill>
                  <a:schemeClr val="tx1"/>
                </a:solidFill>
                <a:cs typeface="Calibri"/>
              </a:rPr>
              <a:t> </a:t>
            </a:r>
            <a:r>
              <a:rPr lang="en-US" sz="1800" dirty="0">
                <a:solidFill>
                  <a:schemeClr val="tx1"/>
                </a:solidFill>
                <a:cs typeface="Calibri"/>
              </a:rPr>
              <a:t>Ultimately</a:t>
            </a:r>
            <a:r>
              <a:rPr lang="en-US" sz="1800" spc="-15" dirty="0">
                <a:solidFill>
                  <a:schemeClr val="tx1"/>
                </a:solidFill>
                <a:cs typeface="Calibri"/>
              </a:rPr>
              <a:t> </a:t>
            </a:r>
            <a:r>
              <a:rPr lang="en-US" sz="1800" dirty="0">
                <a:solidFill>
                  <a:schemeClr val="tx1"/>
                </a:solidFill>
                <a:cs typeface="Calibri"/>
              </a:rPr>
              <a:t>diagnosed</a:t>
            </a:r>
            <a:r>
              <a:rPr lang="en-US" sz="1800" spc="-65" dirty="0">
                <a:solidFill>
                  <a:schemeClr val="tx1"/>
                </a:solidFill>
                <a:cs typeface="Calibri"/>
              </a:rPr>
              <a:t> </a:t>
            </a:r>
            <a:r>
              <a:rPr lang="en-US" sz="1800" dirty="0">
                <a:solidFill>
                  <a:schemeClr val="tx1"/>
                </a:solidFill>
                <a:cs typeface="Calibri"/>
              </a:rPr>
              <a:t>with</a:t>
            </a:r>
            <a:r>
              <a:rPr lang="en-US" sz="1800" spc="-40" dirty="0">
                <a:solidFill>
                  <a:schemeClr val="tx1"/>
                </a:solidFill>
                <a:cs typeface="Calibri"/>
              </a:rPr>
              <a:t> </a:t>
            </a:r>
            <a:r>
              <a:rPr lang="en-US" sz="1800" dirty="0">
                <a:solidFill>
                  <a:schemeClr val="tx1"/>
                </a:solidFill>
                <a:cs typeface="Calibri"/>
              </a:rPr>
              <a:t>likely</a:t>
            </a:r>
            <a:r>
              <a:rPr lang="en-US" sz="1800" spc="-40" dirty="0">
                <a:solidFill>
                  <a:schemeClr val="tx1"/>
                </a:solidFill>
                <a:cs typeface="Calibri"/>
              </a:rPr>
              <a:t> </a:t>
            </a:r>
            <a:r>
              <a:rPr lang="en-US" sz="1800" dirty="0">
                <a:solidFill>
                  <a:schemeClr val="tx1"/>
                </a:solidFill>
                <a:cs typeface="Calibri"/>
              </a:rPr>
              <a:t>Sjogren's</a:t>
            </a:r>
            <a:r>
              <a:rPr lang="en-US" sz="1800" spc="-65" dirty="0">
                <a:solidFill>
                  <a:schemeClr val="tx1"/>
                </a:solidFill>
                <a:cs typeface="Calibri"/>
              </a:rPr>
              <a:t> </a:t>
            </a:r>
            <a:r>
              <a:rPr lang="en-US" sz="1800" dirty="0">
                <a:solidFill>
                  <a:schemeClr val="tx1"/>
                </a:solidFill>
                <a:cs typeface="Calibri"/>
              </a:rPr>
              <a:t>given</a:t>
            </a:r>
            <a:r>
              <a:rPr lang="en-US" sz="1800" spc="-50" dirty="0">
                <a:solidFill>
                  <a:schemeClr val="tx1"/>
                </a:solidFill>
                <a:cs typeface="Calibri"/>
              </a:rPr>
              <a:t> </a:t>
            </a:r>
            <a:r>
              <a:rPr lang="en-US" sz="1800" dirty="0">
                <a:solidFill>
                  <a:schemeClr val="tx1"/>
                </a:solidFill>
                <a:cs typeface="Calibri"/>
              </a:rPr>
              <a:t>sicca</a:t>
            </a:r>
            <a:r>
              <a:rPr lang="en-US" sz="1800" spc="-45" dirty="0">
                <a:solidFill>
                  <a:schemeClr val="tx1"/>
                </a:solidFill>
                <a:cs typeface="Calibri"/>
              </a:rPr>
              <a:t> </a:t>
            </a:r>
            <a:r>
              <a:rPr lang="en-US" sz="1800" dirty="0">
                <a:solidFill>
                  <a:schemeClr val="tx1"/>
                </a:solidFill>
                <a:cs typeface="Calibri"/>
              </a:rPr>
              <a:t>syndrome,</a:t>
            </a:r>
            <a:r>
              <a:rPr lang="en-US" sz="1800" spc="-40" dirty="0">
                <a:solidFill>
                  <a:schemeClr val="tx1"/>
                </a:solidFill>
                <a:cs typeface="Calibri"/>
              </a:rPr>
              <a:t> </a:t>
            </a:r>
            <a:r>
              <a:rPr lang="en-US" sz="1800" spc="-10" dirty="0">
                <a:solidFill>
                  <a:schemeClr val="tx1"/>
                </a:solidFill>
                <a:cs typeface="Calibri"/>
              </a:rPr>
              <a:t>+ANA, +SSA)</a:t>
            </a:r>
            <a:endParaRPr lang="en-US" sz="1800" strike="sngStrike" dirty="0">
              <a:solidFill>
                <a:schemeClr val="tx1"/>
              </a:solidFill>
              <a:cs typeface="Calibri"/>
            </a:endParaRPr>
          </a:p>
          <a:p>
            <a:pPr marL="240665" indent="-227965">
              <a:lnSpc>
                <a:spcPct val="100000"/>
              </a:lnSpc>
              <a:spcBef>
                <a:spcPts val="765"/>
              </a:spcBef>
              <a:buFont typeface="Arial"/>
              <a:buChar char="•"/>
              <a:tabLst>
                <a:tab pos="240665" algn="l"/>
              </a:tabLst>
            </a:pPr>
            <a:r>
              <a:rPr lang="en-US" sz="1800" dirty="0">
                <a:solidFill>
                  <a:schemeClr val="tx1"/>
                </a:solidFill>
                <a:cs typeface="Calibri"/>
              </a:rPr>
              <a:t>Social</a:t>
            </a:r>
            <a:r>
              <a:rPr lang="en-US" sz="1800" spc="-35" dirty="0">
                <a:solidFill>
                  <a:schemeClr val="tx1"/>
                </a:solidFill>
                <a:cs typeface="Calibri"/>
              </a:rPr>
              <a:t> </a:t>
            </a:r>
            <a:r>
              <a:rPr lang="en-US" sz="1800" dirty="0">
                <a:solidFill>
                  <a:schemeClr val="tx1"/>
                </a:solidFill>
                <a:cs typeface="Calibri"/>
              </a:rPr>
              <a:t>history:</a:t>
            </a:r>
            <a:r>
              <a:rPr lang="en-US" sz="1800" spc="-15" dirty="0">
                <a:solidFill>
                  <a:schemeClr val="tx1"/>
                </a:solidFill>
                <a:cs typeface="Calibri"/>
              </a:rPr>
              <a:t> </a:t>
            </a:r>
            <a:r>
              <a:rPr lang="en-US" sz="1800" dirty="0">
                <a:solidFill>
                  <a:schemeClr val="tx1"/>
                </a:solidFill>
                <a:cs typeface="Calibri"/>
              </a:rPr>
              <a:t>Smoked</a:t>
            </a:r>
            <a:r>
              <a:rPr lang="en-US" sz="1800" spc="-30" dirty="0">
                <a:solidFill>
                  <a:schemeClr val="tx1"/>
                </a:solidFill>
                <a:cs typeface="Calibri"/>
              </a:rPr>
              <a:t> </a:t>
            </a:r>
            <a:r>
              <a:rPr lang="en-US" sz="1800" dirty="0">
                <a:solidFill>
                  <a:schemeClr val="tx1"/>
                </a:solidFill>
                <a:cs typeface="Calibri"/>
              </a:rPr>
              <a:t>x20</a:t>
            </a:r>
            <a:r>
              <a:rPr lang="en-US" sz="1800" spc="-35" dirty="0">
                <a:solidFill>
                  <a:schemeClr val="tx1"/>
                </a:solidFill>
                <a:cs typeface="Calibri"/>
              </a:rPr>
              <a:t> </a:t>
            </a:r>
            <a:r>
              <a:rPr lang="en-US" sz="1800" dirty="0">
                <a:solidFill>
                  <a:schemeClr val="tx1"/>
                </a:solidFill>
                <a:cs typeface="Calibri"/>
              </a:rPr>
              <a:t>years,</a:t>
            </a:r>
            <a:r>
              <a:rPr lang="en-US" sz="1800" spc="-30" dirty="0">
                <a:solidFill>
                  <a:schemeClr val="tx1"/>
                </a:solidFill>
                <a:cs typeface="Calibri"/>
              </a:rPr>
              <a:t> </a:t>
            </a:r>
            <a:r>
              <a:rPr lang="en-US" sz="1800" dirty="0">
                <a:solidFill>
                  <a:schemeClr val="tx1"/>
                </a:solidFill>
                <a:cs typeface="Calibri"/>
              </a:rPr>
              <a:t>3</a:t>
            </a:r>
            <a:r>
              <a:rPr lang="en-US" sz="1800" spc="-20" dirty="0">
                <a:solidFill>
                  <a:schemeClr val="tx1"/>
                </a:solidFill>
                <a:cs typeface="Calibri"/>
              </a:rPr>
              <a:t> cigarettes/day, </a:t>
            </a:r>
            <a:r>
              <a:rPr lang="en-US" sz="1800" dirty="0">
                <a:solidFill>
                  <a:schemeClr val="tx1"/>
                </a:solidFill>
                <a:cs typeface="Calibri"/>
              </a:rPr>
              <a:t>quit</a:t>
            </a:r>
            <a:r>
              <a:rPr lang="en-US" sz="1800" spc="-20" dirty="0">
                <a:solidFill>
                  <a:schemeClr val="tx1"/>
                </a:solidFill>
                <a:cs typeface="Calibri"/>
              </a:rPr>
              <a:t> </a:t>
            </a:r>
            <a:r>
              <a:rPr lang="en-US" sz="1800" dirty="0">
                <a:solidFill>
                  <a:schemeClr val="tx1"/>
                </a:solidFill>
                <a:cs typeface="Calibri"/>
              </a:rPr>
              <a:t>age</a:t>
            </a:r>
            <a:r>
              <a:rPr lang="en-US" sz="1800" spc="-45" dirty="0">
                <a:solidFill>
                  <a:schemeClr val="tx1"/>
                </a:solidFill>
                <a:cs typeface="Calibri"/>
              </a:rPr>
              <a:t> </a:t>
            </a:r>
            <a:r>
              <a:rPr lang="en-US" sz="1800" dirty="0">
                <a:solidFill>
                  <a:schemeClr val="tx1"/>
                </a:solidFill>
                <a:cs typeface="Calibri"/>
              </a:rPr>
              <a:t>~40</a:t>
            </a:r>
            <a:r>
              <a:rPr lang="en-US" sz="1800" spc="-15" dirty="0">
                <a:solidFill>
                  <a:schemeClr val="tx1"/>
                </a:solidFill>
                <a:cs typeface="Calibri"/>
              </a:rPr>
              <a:t> </a:t>
            </a:r>
            <a:r>
              <a:rPr lang="en-US" sz="1800" spc="-25" dirty="0" err="1">
                <a:solidFill>
                  <a:schemeClr val="tx1"/>
                </a:solidFill>
                <a:cs typeface="Calibri"/>
              </a:rPr>
              <a:t>yo</a:t>
            </a:r>
            <a:endParaRPr lang="en-US" sz="1800" strike="sngStrike" dirty="0">
              <a:solidFill>
                <a:schemeClr val="tx1"/>
              </a:solidFill>
              <a:cs typeface="Calibri"/>
            </a:endParaRPr>
          </a:p>
          <a:p>
            <a:endParaRPr lang="en-US" dirty="0">
              <a:solidFill>
                <a:schemeClr val="tx1"/>
              </a:solidFill>
            </a:endParaRPr>
          </a:p>
        </p:txBody>
      </p:sp>
      <p:sp>
        <p:nvSpPr>
          <p:cNvPr id="4" name="object 4"/>
          <p:cNvSpPr txBox="1">
            <a:spLocks noGrp="1"/>
          </p:cNvSpPr>
          <p:nvPr>
            <p:ph type="sldNum" sz="quarter" idx="4294967295"/>
          </p:nvPr>
        </p:nvSpPr>
        <p:spPr>
          <a:xfrm>
            <a:off x="11953875" y="6646863"/>
            <a:ext cx="238125" cy="174625"/>
          </a:xfrm>
          <a:prstGeom prst="rect">
            <a:avLst/>
          </a:prstGeom>
        </p:spPr>
        <p:txBody>
          <a:bodyPr vert="horz" wrap="square" lIns="0" tIns="0" rIns="0" bIns="0" rtlCol="0">
            <a:spAutoFit/>
          </a:bodyPr>
          <a:lstStyle>
            <a:defPPr>
              <a:defRPr kern="0"/>
            </a:defPPr>
            <a:lvl1pPr>
              <a:defRPr sz="1050" b="0" i="0">
                <a:solidFill>
                  <a:schemeClr val="bg1"/>
                </a:solidFill>
                <a:latin typeface="Arial"/>
                <a:cs typeface="Arial"/>
              </a:defRPr>
            </a:lvl1pPr>
          </a:lstStyle>
          <a:p>
            <a:pPr marL="76200" marR="0" lvl="0" indent="0" algn="l" defTabSz="914400" rtl="0" eaLnBrk="1" fontAlgn="auto" latinLnBrk="0" hangingPunct="1">
              <a:lnSpc>
                <a:spcPct val="100000"/>
              </a:lnSpc>
              <a:spcBef>
                <a:spcPts val="5"/>
              </a:spcBef>
              <a:spcAft>
                <a:spcPts val="0"/>
              </a:spcAft>
              <a:buClrTx/>
              <a:buSzTx/>
              <a:buFontTx/>
              <a:buNone/>
              <a:tabLst/>
              <a:defRPr/>
            </a:pPr>
            <a:fld id="{81D60167-4931-47E6-BA6A-407CBD079E47}" type="slidenum">
              <a:rPr kumimoji="0" lang="en-US" sz="1050" b="0" i="0" u="none" strike="noStrike" kern="1200" cap="none" spc="0" normalizeH="0" baseline="0" noProof="0" smtClean="0">
                <a:ln>
                  <a:noFill/>
                </a:ln>
                <a:solidFill>
                  <a:srgbClr val="FFFFFF"/>
                </a:solidFill>
                <a:effectLst/>
                <a:uLnTx/>
                <a:uFillTx/>
                <a:latin typeface="Arial"/>
                <a:ea typeface="+mn-ea"/>
                <a:cs typeface="Arial"/>
              </a:rPr>
              <a:pPr marL="76200" marR="0" lvl="0" indent="0" algn="l" defTabSz="914400" rtl="0" eaLnBrk="1" fontAlgn="auto" latinLnBrk="0" hangingPunct="1">
                <a:lnSpc>
                  <a:spcPct val="100000"/>
                </a:lnSpc>
                <a:spcBef>
                  <a:spcPts val="5"/>
                </a:spcBef>
                <a:spcAft>
                  <a:spcPts val="0"/>
                </a:spcAft>
                <a:buClrTx/>
                <a:buSzTx/>
                <a:buFontTx/>
                <a:buNone/>
                <a:tabLst/>
                <a:defRPr/>
              </a:pPr>
              <a:t>5</a:t>
            </a:fld>
            <a:endParaRPr kumimoji="0" sz="1050" b="0" i="0" u="none" strike="noStrike" kern="1200" cap="none" spc="0" normalizeH="0" baseline="0" noProof="0" dirty="0">
              <a:ln>
                <a:noFill/>
              </a:ln>
              <a:solidFill>
                <a:srgbClr val="FFFFFF"/>
              </a:solidFill>
              <a:effectLst/>
              <a:uLnTx/>
              <a:uFillTx/>
              <a:latin typeface="Arial"/>
              <a:ea typeface="+mn-ea"/>
              <a:cs typeface="Arial"/>
            </a:endParaRPr>
          </a:p>
        </p:txBody>
      </p:sp>
      <p:sp>
        <p:nvSpPr>
          <p:cNvPr id="3" name="TextBox 2">
            <a:extLst>
              <a:ext uri="{FF2B5EF4-FFF2-40B4-BE49-F238E27FC236}">
                <a16:creationId xmlns:a16="http://schemas.microsoft.com/office/drawing/2014/main" id="{0D23CF92-DE5C-9268-8949-513E08F16919}"/>
              </a:ext>
            </a:extLst>
          </p:cNvPr>
          <p:cNvSpPr txBox="1"/>
          <p:nvPr/>
        </p:nvSpPr>
        <p:spPr>
          <a:xfrm>
            <a:off x="89064" y="6457890"/>
            <a:ext cx="115984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ANA, antinuclear antibody; CTD-ILD, connective tissue disease-associated interstitial lung disease; ECG, electrocardiogram;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ePASP</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estimated pulmonary artery systolic pressure; s/p, status post; SSA, Sjogren’s-syndrome related antigen A autoantibodies; RV, right ventricle; TTE, transthoracic electrocardiogram;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yo</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years old. </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39660"/>
            <a:ext cx="10744200" cy="505267"/>
          </a:xfrm>
          <a:prstGeom prst="rect">
            <a:avLst/>
          </a:prstGeom>
        </p:spPr>
        <p:txBody>
          <a:bodyPr vert="horz" wrap="square" lIns="0" tIns="12700" rIns="0" bIns="0" rtlCol="0">
            <a:spAutoFit/>
          </a:bodyPr>
          <a:lstStyle/>
          <a:p>
            <a:pPr marL="12700">
              <a:lnSpc>
                <a:spcPct val="100000"/>
              </a:lnSpc>
              <a:spcBef>
                <a:spcPts val="100"/>
              </a:spcBef>
            </a:pPr>
            <a:r>
              <a:rPr dirty="0">
                <a:solidFill>
                  <a:schemeClr val="tx1"/>
                </a:solidFill>
              </a:rPr>
              <a:t>CT</a:t>
            </a:r>
            <a:r>
              <a:rPr spc="-85" dirty="0">
                <a:solidFill>
                  <a:schemeClr val="tx1"/>
                </a:solidFill>
              </a:rPr>
              <a:t> </a:t>
            </a:r>
            <a:r>
              <a:rPr lang="en-US" spc="-85" dirty="0">
                <a:solidFill>
                  <a:schemeClr val="tx1"/>
                </a:solidFill>
              </a:rPr>
              <a:t>C</a:t>
            </a:r>
            <a:r>
              <a:rPr dirty="0">
                <a:solidFill>
                  <a:schemeClr val="tx1"/>
                </a:solidFill>
              </a:rPr>
              <a:t>hest</a:t>
            </a:r>
            <a:r>
              <a:rPr spc="-15" dirty="0">
                <a:solidFill>
                  <a:schemeClr val="tx1"/>
                </a:solidFill>
              </a:rPr>
              <a:t> </a:t>
            </a:r>
            <a:r>
              <a:rPr lang="en-US" spc="-15" dirty="0">
                <a:solidFill>
                  <a:schemeClr val="tx1"/>
                </a:solidFill>
              </a:rPr>
              <a:t>W</a:t>
            </a:r>
            <a:r>
              <a:rPr dirty="0">
                <a:solidFill>
                  <a:schemeClr val="tx1"/>
                </a:solidFill>
              </a:rPr>
              <a:t>ithout</a:t>
            </a:r>
            <a:r>
              <a:rPr spc="-15" dirty="0">
                <a:solidFill>
                  <a:schemeClr val="tx1"/>
                </a:solidFill>
              </a:rPr>
              <a:t> </a:t>
            </a:r>
            <a:r>
              <a:rPr lang="en-US" spc="-10" dirty="0">
                <a:solidFill>
                  <a:schemeClr val="tx1"/>
                </a:solidFill>
              </a:rPr>
              <a:t>C</a:t>
            </a:r>
            <a:r>
              <a:rPr spc="-10" dirty="0">
                <a:solidFill>
                  <a:schemeClr val="tx1"/>
                </a:solidFill>
              </a:rPr>
              <a:t>ontrast</a:t>
            </a:r>
          </a:p>
        </p:txBody>
      </p:sp>
      <p:pic>
        <p:nvPicPr>
          <p:cNvPr id="4" name="object 4"/>
          <p:cNvPicPr/>
          <p:nvPr/>
        </p:nvPicPr>
        <p:blipFill>
          <a:blip r:embed="rId2" cstate="screen">
            <a:extLst>
              <a:ext uri="{28A0092B-C50C-407E-A947-70E740481C1C}">
                <a14:useLocalDpi xmlns:a14="http://schemas.microsoft.com/office/drawing/2010/main"/>
              </a:ext>
            </a:extLst>
          </a:blip>
          <a:stretch>
            <a:fillRect/>
          </a:stretch>
        </p:blipFill>
        <p:spPr>
          <a:xfrm>
            <a:off x="3413759" y="2472539"/>
            <a:ext cx="5154168" cy="3820668"/>
          </a:xfrm>
          <a:prstGeom prst="rect">
            <a:avLst/>
          </a:prstGeom>
        </p:spPr>
      </p:pic>
      <p:sp>
        <p:nvSpPr>
          <p:cNvPr id="7" name="Content Placeholder 6">
            <a:extLst>
              <a:ext uri="{FF2B5EF4-FFF2-40B4-BE49-F238E27FC236}">
                <a16:creationId xmlns:a16="http://schemas.microsoft.com/office/drawing/2014/main" id="{A572B152-F735-EBEF-CE1C-E9553AC4C63C}"/>
              </a:ext>
            </a:extLst>
          </p:cNvPr>
          <p:cNvSpPr>
            <a:spLocks noGrp="1"/>
          </p:cNvSpPr>
          <p:nvPr>
            <p:ph idx="1"/>
          </p:nvPr>
        </p:nvSpPr>
        <p:spPr>
          <a:xfrm>
            <a:off x="609600" y="1477907"/>
            <a:ext cx="10744200" cy="808094"/>
          </a:xfrm>
        </p:spPr>
        <p:txBody>
          <a:bodyPr>
            <a:normAutofit/>
          </a:bodyPr>
          <a:lstStyle/>
          <a:p>
            <a:pPr marL="0" marR="843915" indent="0">
              <a:lnSpc>
                <a:spcPts val="2810"/>
              </a:lnSpc>
              <a:spcBef>
                <a:spcPts val="455"/>
              </a:spcBef>
              <a:buNone/>
            </a:pPr>
            <a:r>
              <a:rPr lang="en-US" sz="2200" b="1" dirty="0">
                <a:solidFill>
                  <a:schemeClr val="tx1"/>
                </a:solidFill>
                <a:cs typeface="Calibri"/>
              </a:rPr>
              <a:t>61</a:t>
            </a:r>
            <a:r>
              <a:rPr lang="en-US" sz="2200" b="1" spc="-55" dirty="0">
                <a:solidFill>
                  <a:schemeClr val="tx1"/>
                </a:solidFill>
                <a:cs typeface="Calibri"/>
              </a:rPr>
              <a:t>-year-old female</a:t>
            </a:r>
            <a:r>
              <a:rPr lang="en-US" sz="2200" b="1" spc="-40" dirty="0">
                <a:solidFill>
                  <a:schemeClr val="tx1"/>
                </a:solidFill>
                <a:cs typeface="Calibri"/>
              </a:rPr>
              <a:t> </a:t>
            </a:r>
            <a:r>
              <a:rPr lang="en-US" sz="2200" b="1" dirty="0">
                <a:solidFill>
                  <a:schemeClr val="tx1"/>
                </a:solidFill>
                <a:cs typeface="Calibri"/>
              </a:rPr>
              <a:t>with</a:t>
            </a:r>
            <a:r>
              <a:rPr lang="en-US" sz="2200" b="1" spc="-45" dirty="0">
                <a:solidFill>
                  <a:schemeClr val="tx1"/>
                </a:solidFill>
                <a:cs typeface="Calibri"/>
              </a:rPr>
              <a:t> </a:t>
            </a:r>
            <a:r>
              <a:rPr lang="en-US" sz="2200" b="1" dirty="0">
                <a:solidFill>
                  <a:schemeClr val="tx1"/>
                </a:solidFill>
                <a:cs typeface="Calibri"/>
              </a:rPr>
              <a:t>likely</a:t>
            </a:r>
            <a:r>
              <a:rPr lang="en-US" sz="2200" b="1" spc="-40" dirty="0">
                <a:solidFill>
                  <a:schemeClr val="tx1"/>
                </a:solidFill>
                <a:cs typeface="Calibri"/>
              </a:rPr>
              <a:t> </a:t>
            </a:r>
            <a:r>
              <a:rPr lang="en-US" sz="2200" b="1" dirty="0">
                <a:solidFill>
                  <a:schemeClr val="tx1"/>
                </a:solidFill>
                <a:cs typeface="Calibri"/>
              </a:rPr>
              <a:t>Sjogren's,</a:t>
            </a:r>
            <a:r>
              <a:rPr lang="en-US" sz="2200" b="1" spc="-35" dirty="0">
                <a:solidFill>
                  <a:schemeClr val="tx1"/>
                </a:solidFill>
                <a:cs typeface="Calibri"/>
              </a:rPr>
              <a:t> </a:t>
            </a:r>
            <a:r>
              <a:rPr lang="en-US" sz="2200" b="1" spc="-10" dirty="0">
                <a:solidFill>
                  <a:schemeClr val="tx1"/>
                </a:solidFill>
                <a:cs typeface="Calibri"/>
              </a:rPr>
              <a:t>CTD-</a:t>
            </a:r>
            <a:r>
              <a:rPr lang="en-US" sz="2200" b="1" dirty="0">
                <a:solidFill>
                  <a:schemeClr val="tx1"/>
                </a:solidFill>
                <a:cs typeface="Calibri"/>
              </a:rPr>
              <a:t>ILD,</a:t>
            </a:r>
            <a:r>
              <a:rPr lang="en-US" sz="2200" b="1" spc="-55" dirty="0">
                <a:solidFill>
                  <a:schemeClr val="tx1"/>
                </a:solidFill>
                <a:cs typeface="Calibri"/>
              </a:rPr>
              <a:t> </a:t>
            </a:r>
            <a:r>
              <a:rPr lang="en-US" sz="2200" b="1" dirty="0">
                <a:solidFill>
                  <a:schemeClr val="tx1"/>
                </a:solidFill>
                <a:cs typeface="Calibri"/>
              </a:rPr>
              <a:t>presents</a:t>
            </a:r>
            <a:r>
              <a:rPr lang="en-US" sz="2200" b="1" spc="-35" dirty="0">
                <a:solidFill>
                  <a:schemeClr val="tx1"/>
                </a:solidFill>
                <a:cs typeface="Calibri"/>
              </a:rPr>
              <a:t> </a:t>
            </a:r>
            <a:r>
              <a:rPr lang="en-US" sz="2200" b="1" dirty="0">
                <a:solidFill>
                  <a:schemeClr val="tx1"/>
                </a:solidFill>
                <a:cs typeface="Calibri"/>
              </a:rPr>
              <a:t>for</a:t>
            </a:r>
            <a:r>
              <a:rPr lang="en-US" sz="2200" b="1" spc="-45" dirty="0">
                <a:solidFill>
                  <a:schemeClr val="tx1"/>
                </a:solidFill>
                <a:cs typeface="Calibri"/>
              </a:rPr>
              <a:t> </a:t>
            </a:r>
            <a:r>
              <a:rPr lang="en-US" sz="2200" b="1" dirty="0">
                <a:solidFill>
                  <a:schemeClr val="tx1"/>
                </a:solidFill>
                <a:cs typeface="Calibri"/>
              </a:rPr>
              <a:t>evaluation</a:t>
            </a:r>
            <a:r>
              <a:rPr lang="en-US" sz="2200" b="1" spc="-30" dirty="0">
                <a:solidFill>
                  <a:schemeClr val="tx1"/>
                </a:solidFill>
                <a:cs typeface="Calibri"/>
              </a:rPr>
              <a:t> </a:t>
            </a:r>
            <a:r>
              <a:rPr lang="en-US" sz="2200" b="1" dirty="0">
                <a:solidFill>
                  <a:schemeClr val="tx1"/>
                </a:solidFill>
                <a:cs typeface="Calibri"/>
              </a:rPr>
              <a:t>of</a:t>
            </a:r>
            <a:r>
              <a:rPr lang="en-US" sz="2200" b="1" spc="-45" dirty="0">
                <a:solidFill>
                  <a:schemeClr val="tx1"/>
                </a:solidFill>
                <a:cs typeface="Calibri"/>
              </a:rPr>
              <a:t> </a:t>
            </a:r>
            <a:r>
              <a:rPr lang="en-US" sz="2200" b="1" spc="-10" dirty="0">
                <a:solidFill>
                  <a:schemeClr val="tx1"/>
                </a:solidFill>
                <a:cs typeface="Calibri"/>
              </a:rPr>
              <a:t>pulmonary </a:t>
            </a:r>
            <a:r>
              <a:rPr lang="en-US" sz="2200" b="1" dirty="0">
                <a:solidFill>
                  <a:schemeClr val="tx1"/>
                </a:solidFill>
                <a:cs typeface="Calibri"/>
              </a:rPr>
              <a:t>hypertension</a:t>
            </a:r>
            <a:r>
              <a:rPr lang="en-US" sz="2200" b="1" spc="-20" dirty="0">
                <a:solidFill>
                  <a:schemeClr val="tx1"/>
                </a:solidFill>
                <a:cs typeface="Calibri"/>
              </a:rPr>
              <a:t> </a:t>
            </a:r>
            <a:r>
              <a:rPr lang="en-US" sz="2200" b="1" dirty="0">
                <a:solidFill>
                  <a:schemeClr val="tx1"/>
                </a:solidFill>
                <a:cs typeface="Calibri"/>
              </a:rPr>
              <a:t>after</a:t>
            </a:r>
            <a:r>
              <a:rPr lang="en-US" sz="2200" b="1" spc="-35" dirty="0">
                <a:solidFill>
                  <a:schemeClr val="tx1"/>
                </a:solidFill>
                <a:cs typeface="Calibri"/>
              </a:rPr>
              <a:t> </a:t>
            </a:r>
            <a:r>
              <a:rPr lang="en-US" sz="2200" b="1" dirty="0">
                <a:solidFill>
                  <a:schemeClr val="tx1"/>
                </a:solidFill>
                <a:cs typeface="Calibri"/>
              </a:rPr>
              <a:t>TTE</a:t>
            </a:r>
            <a:r>
              <a:rPr lang="en-US" sz="2200" b="1" spc="-50" dirty="0">
                <a:solidFill>
                  <a:schemeClr val="tx1"/>
                </a:solidFill>
                <a:cs typeface="Calibri"/>
              </a:rPr>
              <a:t> </a:t>
            </a:r>
            <a:r>
              <a:rPr lang="en-US" sz="2200" b="1" dirty="0">
                <a:solidFill>
                  <a:schemeClr val="tx1"/>
                </a:solidFill>
                <a:cs typeface="Calibri"/>
              </a:rPr>
              <a:t>with</a:t>
            </a:r>
            <a:r>
              <a:rPr lang="en-US" sz="2200" b="1" spc="-40" dirty="0">
                <a:solidFill>
                  <a:schemeClr val="tx1"/>
                </a:solidFill>
                <a:cs typeface="Calibri"/>
              </a:rPr>
              <a:t> </a:t>
            </a:r>
            <a:r>
              <a:rPr lang="en-US" sz="2200" b="1" spc="-20" dirty="0" err="1">
                <a:solidFill>
                  <a:schemeClr val="tx1"/>
                </a:solidFill>
                <a:cs typeface="Calibri"/>
              </a:rPr>
              <a:t>ePASP</a:t>
            </a:r>
            <a:r>
              <a:rPr lang="en-US" sz="2200" b="1" spc="-55" dirty="0">
                <a:solidFill>
                  <a:schemeClr val="tx1"/>
                </a:solidFill>
                <a:cs typeface="Calibri"/>
              </a:rPr>
              <a:t> </a:t>
            </a:r>
            <a:r>
              <a:rPr lang="en-US" sz="2200" b="1" dirty="0">
                <a:solidFill>
                  <a:schemeClr val="tx1"/>
                </a:solidFill>
                <a:cs typeface="Calibri"/>
              </a:rPr>
              <a:t>86.4</a:t>
            </a:r>
            <a:r>
              <a:rPr lang="en-US" sz="2200" b="1" spc="-60" dirty="0">
                <a:solidFill>
                  <a:schemeClr val="tx1"/>
                </a:solidFill>
                <a:cs typeface="Calibri"/>
              </a:rPr>
              <a:t> </a:t>
            </a:r>
            <a:r>
              <a:rPr lang="en-US" sz="2200" b="1" spc="-10" dirty="0">
                <a:solidFill>
                  <a:schemeClr val="tx1"/>
                </a:solidFill>
                <a:cs typeface="Calibri"/>
              </a:rPr>
              <a:t>mmHg</a:t>
            </a:r>
            <a:endParaRPr lang="en-US" sz="2200" strike="sngStrike" dirty="0">
              <a:solidFill>
                <a:schemeClr val="tx1"/>
              </a:solidFill>
              <a:cs typeface="Calibri"/>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39660"/>
            <a:ext cx="10744200" cy="505267"/>
          </a:xfrm>
          <a:prstGeom prst="rect">
            <a:avLst/>
          </a:prstGeom>
        </p:spPr>
        <p:txBody>
          <a:bodyPr vert="horz" wrap="square" lIns="0" tIns="12700" rIns="0" bIns="0" rtlCol="0">
            <a:spAutoFit/>
          </a:bodyPr>
          <a:lstStyle/>
          <a:p>
            <a:pPr marL="12700">
              <a:lnSpc>
                <a:spcPct val="100000"/>
              </a:lnSpc>
              <a:spcBef>
                <a:spcPts val="100"/>
              </a:spcBef>
            </a:pPr>
            <a:r>
              <a:rPr lang="en-US" dirty="0">
                <a:solidFill>
                  <a:schemeClr val="tx1"/>
                </a:solidFill>
              </a:rPr>
              <a:t>CT</a:t>
            </a:r>
            <a:r>
              <a:rPr lang="en-US" spc="-85" dirty="0">
                <a:solidFill>
                  <a:schemeClr val="tx1"/>
                </a:solidFill>
              </a:rPr>
              <a:t> C</a:t>
            </a:r>
            <a:r>
              <a:rPr lang="en-US" dirty="0">
                <a:solidFill>
                  <a:schemeClr val="tx1"/>
                </a:solidFill>
              </a:rPr>
              <a:t>hest</a:t>
            </a:r>
            <a:r>
              <a:rPr lang="en-US" spc="-15" dirty="0">
                <a:solidFill>
                  <a:schemeClr val="tx1"/>
                </a:solidFill>
              </a:rPr>
              <a:t> W</a:t>
            </a:r>
            <a:r>
              <a:rPr lang="en-US" dirty="0">
                <a:solidFill>
                  <a:schemeClr val="tx1"/>
                </a:solidFill>
              </a:rPr>
              <a:t>ithout</a:t>
            </a:r>
            <a:r>
              <a:rPr lang="en-US" spc="-15" dirty="0">
                <a:solidFill>
                  <a:schemeClr val="tx1"/>
                </a:solidFill>
              </a:rPr>
              <a:t> </a:t>
            </a:r>
            <a:r>
              <a:rPr lang="en-US" spc="-10" dirty="0">
                <a:solidFill>
                  <a:schemeClr val="tx1"/>
                </a:solidFill>
              </a:rPr>
              <a:t>Contrast</a:t>
            </a:r>
            <a:endParaRPr spc="-10" dirty="0">
              <a:solidFill>
                <a:schemeClr val="tx1"/>
              </a:solidFill>
            </a:endParaRPr>
          </a:p>
        </p:txBody>
      </p:sp>
      <p:pic>
        <p:nvPicPr>
          <p:cNvPr id="4" name="object 4"/>
          <p:cNvPicPr/>
          <p:nvPr/>
        </p:nvPicPr>
        <p:blipFill>
          <a:blip r:embed="rId2" cstate="screen">
            <a:extLst>
              <a:ext uri="{28A0092B-C50C-407E-A947-70E740481C1C}">
                <a14:useLocalDpi xmlns:a14="http://schemas.microsoft.com/office/drawing/2010/main"/>
              </a:ext>
            </a:extLst>
          </a:blip>
          <a:stretch>
            <a:fillRect/>
          </a:stretch>
        </p:blipFill>
        <p:spPr>
          <a:xfrm>
            <a:off x="440436" y="2623219"/>
            <a:ext cx="11503152" cy="3268979"/>
          </a:xfrm>
          <a:prstGeom prst="rect">
            <a:avLst/>
          </a:prstGeom>
        </p:spPr>
      </p:pic>
      <p:sp>
        <p:nvSpPr>
          <p:cNvPr id="7" name="Content Placeholder 6">
            <a:extLst>
              <a:ext uri="{FF2B5EF4-FFF2-40B4-BE49-F238E27FC236}">
                <a16:creationId xmlns:a16="http://schemas.microsoft.com/office/drawing/2014/main" id="{B4B04E17-E7ED-30C2-23E2-1A683A3A3415}"/>
              </a:ext>
            </a:extLst>
          </p:cNvPr>
          <p:cNvSpPr>
            <a:spLocks noGrp="1"/>
          </p:cNvSpPr>
          <p:nvPr>
            <p:ph idx="1"/>
          </p:nvPr>
        </p:nvSpPr>
        <p:spPr>
          <a:xfrm>
            <a:off x="609600" y="1477907"/>
            <a:ext cx="10744200" cy="808094"/>
          </a:xfrm>
        </p:spPr>
        <p:txBody>
          <a:bodyPr>
            <a:normAutofit/>
          </a:bodyPr>
          <a:lstStyle/>
          <a:p>
            <a:pPr marL="0" marR="843915" indent="0">
              <a:lnSpc>
                <a:spcPts val="2810"/>
              </a:lnSpc>
              <a:spcBef>
                <a:spcPts val="455"/>
              </a:spcBef>
              <a:buNone/>
            </a:pPr>
            <a:r>
              <a:rPr lang="en-US" sz="2200" b="1" dirty="0">
                <a:solidFill>
                  <a:schemeClr val="tx1"/>
                </a:solidFill>
                <a:cs typeface="Calibri"/>
              </a:rPr>
              <a:t>61</a:t>
            </a:r>
            <a:r>
              <a:rPr lang="en-US" sz="2200" b="1" spc="-55" dirty="0">
                <a:solidFill>
                  <a:schemeClr val="tx1"/>
                </a:solidFill>
                <a:cs typeface="Calibri"/>
              </a:rPr>
              <a:t>-year-old female</a:t>
            </a:r>
            <a:r>
              <a:rPr lang="en-US" sz="2200" b="1" spc="-40" dirty="0">
                <a:solidFill>
                  <a:schemeClr val="tx1"/>
                </a:solidFill>
                <a:cs typeface="Calibri"/>
              </a:rPr>
              <a:t> </a:t>
            </a:r>
            <a:r>
              <a:rPr lang="en-US" sz="2200" b="1" dirty="0">
                <a:solidFill>
                  <a:schemeClr val="tx1"/>
                </a:solidFill>
                <a:cs typeface="Calibri"/>
              </a:rPr>
              <a:t>with</a:t>
            </a:r>
            <a:r>
              <a:rPr lang="en-US" sz="2200" b="1" spc="-45" dirty="0">
                <a:solidFill>
                  <a:schemeClr val="tx1"/>
                </a:solidFill>
                <a:cs typeface="Calibri"/>
              </a:rPr>
              <a:t> </a:t>
            </a:r>
            <a:r>
              <a:rPr lang="en-US" sz="2200" b="1" dirty="0">
                <a:solidFill>
                  <a:schemeClr val="tx1"/>
                </a:solidFill>
                <a:cs typeface="Calibri"/>
              </a:rPr>
              <a:t>likely</a:t>
            </a:r>
            <a:r>
              <a:rPr lang="en-US" sz="2200" b="1" spc="-40" dirty="0">
                <a:solidFill>
                  <a:schemeClr val="tx1"/>
                </a:solidFill>
                <a:cs typeface="Calibri"/>
              </a:rPr>
              <a:t> </a:t>
            </a:r>
            <a:r>
              <a:rPr lang="en-US" sz="2200" b="1" dirty="0">
                <a:solidFill>
                  <a:schemeClr val="tx1"/>
                </a:solidFill>
                <a:cs typeface="Calibri"/>
              </a:rPr>
              <a:t>Sjogren's,</a:t>
            </a:r>
            <a:r>
              <a:rPr lang="en-US" sz="2200" b="1" spc="-35" dirty="0">
                <a:solidFill>
                  <a:schemeClr val="tx1"/>
                </a:solidFill>
                <a:cs typeface="Calibri"/>
              </a:rPr>
              <a:t> </a:t>
            </a:r>
            <a:r>
              <a:rPr lang="en-US" sz="2200" b="1" spc="-10" dirty="0">
                <a:solidFill>
                  <a:schemeClr val="tx1"/>
                </a:solidFill>
                <a:cs typeface="Calibri"/>
              </a:rPr>
              <a:t>CTD-</a:t>
            </a:r>
            <a:r>
              <a:rPr lang="en-US" sz="2200" b="1" dirty="0">
                <a:solidFill>
                  <a:schemeClr val="tx1"/>
                </a:solidFill>
                <a:cs typeface="Calibri"/>
              </a:rPr>
              <a:t>ILD,</a:t>
            </a:r>
            <a:r>
              <a:rPr lang="en-US" sz="2200" b="1" spc="-55" dirty="0">
                <a:solidFill>
                  <a:schemeClr val="tx1"/>
                </a:solidFill>
                <a:cs typeface="Calibri"/>
              </a:rPr>
              <a:t> </a:t>
            </a:r>
            <a:r>
              <a:rPr lang="en-US" sz="2200" b="1" dirty="0">
                <a:solidFill>
                  <a:schemeClr val="tx1"/>
                </a:solidFill>
                <a:cs typeface="Calibri"/>
              </a:rPr>
              <a:t>presents</a:t>
            </a:r>
            <a:r>
              <a:rPr lang="en-US" sz="2200" b="1" spc="-35" dirty="0">
                <a:solidFill>
                  <a:schemeClr val="tx1"/>
                </a:solidFill>
                <a:cs typeface="Calibri"/>
              </a:rPr>
              <a:t> </a:t>
            </a:r>
            <a:r>
              <a:rPr lang="en-US" sz="2200" b="1" dirty="0">
                <a:solidFill>
                  <a:schemeClr val="tx1"/>
                </a:solidFill>
                <a:cs typeface="Calibri"/>
              </a:rPr>
              <a:t>for</a:t>
            </a:r>
            <a:r>
              <a:rPr lang="en-US" sz="2200" b="1" spc="-45" dirty="0">
                <a:solidFill>
                  <a:schemeClr val="tx1"/>
                </a:solidFill>
                <a:cs typeface="Calibri"/>
              </a:rPr>
              <a:t> </a:t>
            </a:r>
            <a:r>
              <a:rPr lang="en-US" sz="2200" b="1" dirty="0">
                <a:solidFill>
                  <a:schemeClr val="tx1"/>
                </a:solidFill>
                <a:cs typeface="Calibri"/>
              </a:rPr>
              <a:t>evaluation</a:t>
            </a:r>
            <a:r>
              <a:rPr lang="en-US" sz="2200" b="1" spc="-30" dirty="0">
                <a:solidFill>
                  <a:schemeClr val="tx1"/>
                </a:solidFill>
                <a:cs typeface="Calibri"/>
              </a:rPr>
              <a:t> </a:t>
            </a:r>
            <a:r>
              <a:rPr lang="en-US" sz="2200" b="1" dirty="0">
                <a:solidFill>
                  <a:schemeClr val="tx1"/>
                </a:solidFill>
                <a:cs typeface="Calibri"/>
              </a:rPr>
              <a:t>of</a:t>
            </a:r>
            <a:r>
              <a:rPr lang="en-US" sz="2200" b="1" spc="-45" dirty="0">
                <a:solidFill>
                  <a:schemeClr val="tx1"/>
                </a:solidFill>
                <a:cs typeface="Calibri"/>
              </a:rPr>
              <a:t> </a:t>
            </a:r>
            <a:r>
              <a:rPr lang="en-US" sz="2200" b="1" spc="-10" dirty="0">
                <a:solidFill>
                  <a:schemeClr val="tx1"/>
                </a:solidFill>
                <a:cs typeface="Calibri"/>
              </a:rPr>
              <a:t>pulmonary </a:t>
            </a:r>
            <a:r>
              <a:rPr lang="en-US" sz="2200" b="1" dirty="0">
                <a:solidFill>
                  <a:schemeClr val="tx1"/>
                </a:solidFill>
                <a:cs typeface="Calibri"/>
              </a:rPr>
              <a:t>hypertension</a:t>
            </a:r>
            <a:r>
              <a:rPr lang="en-US" sz="2200" b="1" spc="-20" dirty="0">
                <a:solidFill>
                  <a:schemeClr val="tx1"/>
                </a:solidFill>
                <a:cs typeface="Calibri"/>
              </a:rPr>
              <a:t> </a:t>
            </a:r>
            <a:r>
              <a:rPr lang="en-US" sz="2200" b="1" dirty="0">
                <a:solidFill>
                  <a:schemeClr val="tx1"/>
                </a:solidFill>
                <a:cs typeface="Calibri"/>
              </a:rPr>
              <a:t>after</a:t>
            </a:r>
            <a:r>
              <a:rPr lang="en-US" sz="2200" b="1" spc="-35" dirty="0">
                <a:solidFill>
                  <a:schemeClr val="tx1"/>
                </a:solidFill>
                <a:cs typeface="Calibri"/>
              </a:rPr>
              <a:t> </a:t>
            </a:r>
            <a:r>
              <a:rPr lang="en-US" sz="2200" b="1" dirty="0">
                <a:solidFill>
                  <a:schemeClr val="tx1"/>
                </a:solidFill>
                <a:cs typeface="Calibri"/>
              </a:rPr>
              <a:t>TTE</a:t>
            </a:r>
            <a:r>
              <a:rPr lang="en-US" sz="2200" b="1" spc="-50" dirty="0">
                <a:solidFill>
                  <a:schemeClr val="tx1"/>
                </a:solidFill>
                <a:cs typeface="Calibri"/>
              </a:rPr>
              <a:t> </a:t>
            </a:r>
            <a:r>
              <a:rPr lang="en-US" sz="2200" b="1" dirty="0">
                <a:solidFill>
                  <a:schemeClr val="tx1"/>
                </a:solidFill>
                <a:cs typeface="Calibri"/>
              </a:rPr>
              <a:t>with</a:t>
            </a:r>
            <a:r>
              <a:rPr lang="en-US" sz="2200" b="1" spc="-40" dirty="0">
                <a:solidFill>
                  <a:schemeClr val="tx1"/>
                </a:solidFill>
                <a:cs typeface="Calibri"/>
              </a:rPr>
              <a:t> </a:t>
            </a:r>
            <a:r>
              <a:rPr lang="en-US" sz="2200" b="1" spc="-20" dirty="0" err="1">
                <a:solidFill>
                  <a:schemeClr val="tx1"/>
                </a:solidFill>
                <a:cs typeface="Calibri"/>
              </a:rPr>
              <a:t>ePASP</a:t>
            </a:r>
            <a:r>
              <a:rPr lang="en-US" sz="2200" b="1" spc="-55" dirty="0">
                <a:solidFill>
                  <a:schemeClr val="tx1"/>
                </a:solidFill>
                <a:cs typeface="Calibri"/>
              </a:rPr>
              <a:t> </a:t>
            </a:r>
            <a:r>
              <a:rPr lang="en-US" sz="2200" b="1" dirty="0">
                <a:solidFill>
                  <a:schemeClr val="tx1"/>
                </a:solidFill>
                <a:cs typeface="Calibri"/>
              </a:rPr>
              <a:t>86.4</a:t>
            </a:r>
            <a:r>
              <a:rPr lang="en-US" sz="2200" b="1" spc="-60" dirty="0">
                <a:solidFill>
                  <a:schemeClr val="tx1"/>
                </a:solidFill>
                <a:cs typeface="Calibri"/>
              </a:rPr>
              <a:t> </a:t>
            </a:r>
            <a:r>
              <a:rPr lang="en-US" sz="2200" b="1" spc="-10" dirty="0">
                <a:solidFill>
                  <a:schemeClr val="tx1"/>
                </a:solidFill>
                <a:cs typeface="Calibri"/>
              </a:rPr>
              <a:t>mmHg</a:t>
            </a:r>
            <a:endParaRPr lang="en-US" sz="2200" strike="sngStrike" dirty="0">
              <a:solidFill>
                <a:schemeClr val="tx1"/>
              </a:solidFill>
              <a:cs typeface="Calibri"/>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39660"/>
            <a:ext cx="10744200" cy="505267"/>
          </a:xfrm>
        </p:spPr>
        <p:txBody>
          <a:bodyPr vert="horz" wrap="square" lIns="0" tIns="12700" rIns="0" bIns="0" rtlCol="0">
            <a:spAutoFit/>
          </a:bodyPr>
          <a:lstStyle/>
          <a:p>
            <a:r>
              <a:rPr lang="en-US" dirty="0">
                <a:solidFill>
                  <a:schemeClr val="tx1"/>
                </a:solidFill>
              </a:rPr>
              <a:t>Pulmonary Function Test</a:t>
            </a:r>
          </a:p>
        </p:txBody>
      </p:sp>
      <p:sp>
        <p:nvSpPr>
          <p:cNvPr id="3" name="object 3"/>
          <p:cNvSpPr txBox="1">
            <a:spLocks noGrp="1"/>
          </p:cNvSpPr>
          <p:nvPr>
            <p:ph idx="1"/>
          </p:nvPr>
        </p:nvSpPr>
        <p:spPr>
          <a:xfrm>
            <a:off x="609600" y="1477906"/>
            <a:ext cx="10744200" cy="3990195"/>
          </a:xfrm>
        </p:spPr>
        <p:txBody>
          <a:bodyPr vert="horz" wrap="square" lIns="0" tIns="57785" rIns="0" bIns="0" rtlCol="0">
            <a:spAutoFit/>
          </a:bodyPr>
          <a:lstStyle/>
          <a:p>
            <a:pPr marL="0" marR="843915" indent="0">
              <a:lnSpc>
                <a:spcPts val="2810"/>
              </a:lnSpc>
              <a:spcBef>
                <a:spcPts val="455"/>
              </a:spcBef>
              <a:buNone/>
            </a:pPr>
            <a:r>
              <a:rPr lang="en-US" sz="2400" b="1" dirty="0">
                <a:solidFill>
                  <a:schemeClr val="tx1"/>
                </a:solidFill>
                <a:cs typeface="Calibri"/>
              </a:rPr>
              <a:t>61</a:t>
            </a:r>
            <a:r>
              <a:rPr lang="en-US" sz="2400" b="1" spc="-55" dirty="0">
                <a:solidFill>
                  <a:schemeClr val="tx1"/>
                </a:solidFill>
                <a:cs typeface="Calibri"/>
              </a:rPr>
              <a:t>-year-old female</a:t>
            </a:r>
            <a:r>
              <a:rPr lang="en-US" sz="2400" b="1" spc="-40" dirty="0">
                <a:solidFill>
                  <a:schemeClr val="tx1"/>
                </a:solidFill>
                <a:cs typeface="Calibri"/>
              </a:rPr>
              <a:t> </a:t>
            </a:r>
            <a:r>
              <a:rPr lang="en-US" sz="2400" b="1" dirty="0">
                <a:solidFill>
                  <a:schemeClr val="tx1"/>
                </a:solidFill>
                <a:cs typeface="Calibri"/>
              </a:rPr>
              <a:t>with</a:t>
            </a:r>
            <a:r>
              <a:rPr lang="en-US" sz="2400" b="1" spc="-45" dirty="0">
                <a:solidFill>
                  <a:schemeClr val="tx1"/>
                </a:solidFill>
                <a:cs typeface="Calibri"/>
              </a:rPr>
              <a:t> </a:t>
            </a:r>
            <a:r>
              <a:rPr lang="en-US" sz="2400" b="1" dirty="0">
                <a:solidFill>
                  <a:schemeClr val="tx1"/>
                </a:solidFill>
                <a:cs typeface="Calibri"/>
              </a:rPr>
              <a:t>likely</a:t>
            </a:r>
            <a:r>
              <a:rPr lang="en-US" sz="2400" b="1" spc="-40" dirty="0">
                <a:solidFill>
                  <a:schemeClr val="tx1"/>
                </a:solidFill>
                <a:cs typeface="Calibri"/>
              </a:rPr>
              <a:t> </a:t>
            </a:r>
            <a:r>
              <a:rPr lang="en-US" sz="2400" b="1" dirty="0">
                <a:solidFill>
                  <a:schemeClr val="tx1"/>
                </a:solidFill>
                <a:cs typeface="Calibri"/>
              </a:rPr>
              <a:t>Sjogren's,</a:t>
            </a:r>
            <a:r>
              <a:rPr lang="en-US" sz="2400" b="1" spc="-35" dirty="0">
                <a:solidFill>
                  <a:schemeClr val="tx1"/>
                </a:solidFill>
                <a:cs typeface="Calibri"/>
              </a:rPr>
              <a:t> </a:t>
            </a:r>
            <a:r>
              <a:rPr lang="en-US" sz="2400" b="1" spc="-10" dirty="0">
                <a:solidFill>
                  <a:schemeClr val="tx1"/>
                </a:solidFill>
                <a:cs typeface="Calibri"/>
              </a:rPr>
              <a:t>CTD-</a:t>
            </a:r>
            <a:r>
              <a:rPr lang="en-US" sz="2400" b="1" dirty="0">
                <a:solidFill>
                  <a:schemeClr val="tx1"/>
                </a:solidFill>
                <a:cs typeface="Calibri"/>
              </a:rPr>
              <a:t>ILD,</a:t>
            </a:r>
            <a:r>
              <a:rPr lang="en-US" sz="2400" b="1" spc="-55" dirty="0">
                <a:solidFill>
                  <a:schemeClr val="tx1"/>
                </a:solidFill>
                <a:cs typeface="Calibri"/>
              </a:rPr>
              <a:t> </a:t>
            </a:r>
            <a:r>
              <a:rPr lang="en-US" sz="2400" b="1" dirty="0">
                <a:solidFill>
                  <a:schemeClr val="tx1"/>
                </a:solidFill>
                <a:cs typeface="Calibri"/>
              </a:rPr>
              <a:t>presents</a:t>
            </a:r>
            <a:r>
              <a:rPr lang="en-US" sz="2400" b="1" spc="-35" dirty="0">
                <a:solidFill>
                  <a:schemeClr val="tx1"/>
                </a:solidFill>
                <a:cs typeface="Calibri"/>
              </a:rPr>
              <a:t> </a:t>
            </a:r>
            <a:r>
              <a:rPr lang="en-US" sz="2400" b="1" dirty="0">
                <a:solidFill>
                  <a:schemeClr val="tx1"/>
                </a:solidFill>
                <a:cs typeface="Calibri"/>
              </a:rPr>
              <a:t>for</a:t>
            </a:r>
            <a:r>
              <a:rPr lang="en-US" sz="2400" b="1" spc="-45" dirty="0">
                <a:solidFill>
                  <a:schemeClr val="tx1"/>
                </a:solidFill>
                <a:cs typeface="Calibri"/>
              </a:rPr>
              <a:t> </a:t>
            </a:r>
            <a:r>
              <a:rPr lang="en-US" sz="2400" b="1" dirty="0">
                <a:solidFill>
                  <a:schemeClr val="tx1"/>
                </a:solidFill>
                <a:cs typeface="Calibri"/>
              </a:rPr>
              <a:t>evaluation</a:t>
            </a:r>
            <a:r>
              <a:rPr lang="en-US" sz="2400" b="1" spc="-30" dirty="0">
                <a:solidFill>
                  <a:schemeClr val="tx1"/>
                </a:solidFill>
                <a:cs typeface="Calibri"/>
              </a:rPr>
              <a:t> </a:t>
            </a:r>
            <a:r>
              <a:rPr lang="en-US" sz="2400" b="1" dirty="0">
                <a:solidFill>
                  <a:schemeClr val="tx1"/>
                </a:solidFill>
                <a:cs typeface="Calibri"/>
              </a:rPr>
              <a:t>of</a:t>
            </a:r>
            <a:r>
              <a:rPr lang="en-US" sz="2400" b="1" spc="-45" dirty="0">
                <a:solidFill>
                  <a:schemeClr val="tx1"/>
                </a:solidFill>
                <a:cs typeface="Calibri"/>
              </a:rPr>
              <a:t> </a:t>
            </a:r>
            <a:r>
              <a:rPr lang="en-US" sz="2400" b="1" spc="-10" dirty="0">
                <a:solidFill>
                  <a:schemeClr val="tx1"/>
                </a:solidFill>
                <a:cs typeface="Calibri"/>
              </a:rPr>
              <a:t>pulmonary </a:t>
            </a:r>
            <a:r>
              <a:rPr lang="en-US" sz="2400" b="1" dirty="0">
                <a:solidFill>
                  <a:schemeClr val="tx1"/>
                </a:solidFill>
                <a:cs typeface="Calibri"/>
              </a:rPr>
              <a:t>hypertension</a:t>
            </a:r>
            <a:r>
              <a:rPr lang="en-US" sz="2400" b="1" spc="-20" dirty="0">
                <a:solidFill>
                  <a:schemeClr val="tx1"/>
                </a:solidFill>
                <a:cs typeface="Calibri"/>
              </a:rPr>
              <a:t> </a:t>
            </a:r>
            <a:r>
              <a:rPr lang="en-US" sz="2400" b="1" dirty="0">
                <a:solidFill>
                  <a:schemeClr val="tx1"/>
                </a:solidFill>
                <a:cs typeface="Calibri"/>
              </a:rPr>
              <a:t>after</a:t>
            </a:r>
            <a:r>
              <a:rPr lang="en-US" sz="2400" b="1" spc="-35" dirty="0">
                <a:solidFill>
                  <a:schemeClr val="tx1"/>
                </a:solidFill>
                <a:cs typeface="Calibri"/>
              </a:rPr>
              <a:t> </a:t>
            </a:r>
            <a:r>
              <a:rPr lang="en-US" sz="2400" b="1" dirty="0">
                <a:solidFill>
                  <a:schemeClr val="tx1"/>
                </a:solidFill>
                <a:cs typeface="Calibri"/>
              </a:rPr>
              <a:t>TTE</a:t>
            </a:r>
            <a:r>
              <a:rPr lang="en-US" sz="2400" b="1" spc="-50" dirty="0">
                <a:solidFill>
                  <a:schemeClr val="tx1"/>
                </a:solidFill>
                <a:cs typeface="Calibri"/>
              </a:rPr>
              <a:t> </a:t>
            </a:r>
            <a:r>
              <a:rPr lang="en-US" sz="2400" b="1" dirty="0">
                <a:solidFill>
                  <a:schemeClr val="tx1"/>
                </a:solidFill>
                <a:cs typeface="Calibri"/>
              </a:rPr>
              <a:t>with</a:t>
            </a:r>
            <a:r>
              <a:rPr lang="en-US" sz="2400" b="1" spc="-40" dirty="0">
                <a:solidFill>
                  <a:schemeClr val="tx1"/>
                </a:solidFill>
                <a:cs typeface="Calibri"/>
              </a:rPr>
              <a:t> </a:t>
            </a:r>
            <a:r>
              <a:rPr lang="en-US" sz="2400" b="1" spc="-20" dirty="0" err="1">
                <a:solidFill>
                  <a:schemeClr val="tx1"/>
                </a:solidFill>
                <a:cs typeface="Calibri"/>
              </a:rPr>
              <a:t>ePASP</a:t>
            </a:r>
            <a:r>
              <a:rPr lang="en-US" sz="2400" b="1" spc="-55" dirty="0">
                <a:solidFill>
                  <a:schemeClr val="tx1"/>
                </a:solidFill>
                <a:cs typeface="Calibri"/>
              </a:rPr>
              <a:t> </a:t>
            </a:r>
            <a:r>
              <a:rPr lang="en-US" sz="2400" b="1" dirty="0">
                <a:solidFill>
                  <a:schemeClr val="tx1"/>
                </a:solidFill>
                <a:cs typeface="Calibri"/>
              </a:rPr>
              <a:t>86.4</a:t>
            </a:r>
            <a:r>
              <a:rPr lang="en-US" sz="2400" b="1" spc="-60" dirty="0">
                <a:solidFill>
                  <a:schemeClr val="tx1"/>
                </a:solidFill>
                <a:cs typeface="Calibri"/>
              </a:rPr>
              <a:t> </a:t>
            </a:r>
            <a:r>
              <a:rPr lang="en-US" sz="2400" b="1" spc="-10" dirty="0">
                <a:solidFill>
                  <a:schemeClr val="tx1"/>
                </a:solidFill>
                <a:cs typeface="Calibri"/>
              </a:rPr>
              <a:t>mmHg</a:t>
            </a:r>
            <a:endParaRPr lang="en-US" sz="2400" b="1" strike="sngStrike" dirty="0">
              <a:solidFill>
                <a:schemeClr val="tx1"/>
              </a:solidFill>
              <a:cs typeface="Calibri"/>
            </a:endParaRPr>
          </a:p>
          <a:p>
            <a:r>
              <a:rPr lang="en-US" dirty="0">
                <a:solidFill>
                  <a:schemeClr val="tx1"/>
                </a:solidFill>
              </a:rPr>
              <a:t>PFT</a:t>
            </a:r>
          </a:p>
          <a:p>
            <a:pPr lvl="1"/>
            <a:r>
              <a:rPr lang="en-US" dirty="0">
                <a:solidFill>
                  <a:schemeClr val="tx1"/>
                </a:solidFill>
              </a:rPr>
              <a:t>FVC 1.58 (55% predicted)</a:t>
            </a:r>
          </a:p>
          <a:p>
            <a:pPr lvl="1"/>
            <a:r>
              <a:rPr lang="en-US" dirty="0">
                <a:solidFill>
                  <a:schemeClr val="tx1"/>
                </a:solidFill>
              </a:rPr>
              <a:t>FEV1 1.35 (58% predicted)</a:t>
            </a:r>
          </a:p>
          <a:p>
            <a:pPr lvl="1"/>
            <a:r>
              <a:rPr lang="en-US" dirty="0">
                <a:solidFill>
                  <a:schemeClr val="tx1"/>
                </a:solidFill>
              </a:rPr>
              <a:t>FEV1/FVC 88%</a:t>
            </a:r>
          </a:p>
          <a:p>
            <a:pPr lvl="1"/>
            <a:r>
              <a:rPr lang="en-US" dirty="0">
                <a:solidFill>
                  <a:schemeClr val="tx1"/>
                </a:solidFill>
              </a:rPr>
              <a:t>TLC 2.83 (60% predicted)</a:t>
            </a:r>
          </a:p>
          <a:p>
            <a:pPr lvl="1"/>
            <a:r>
              <a:rPr lang="en-US" dirty="0">
                <a:solidFill>
                  <a:schemeClr val="tx1"/>
                </a:solidFill>
              </a:rPr>
              <a:t>DLCO 6.0 (33% predicted)</a:t>
            </a:r>
          </a:p>
          <a:p>
            <a:r>
              <a:rPr lang="en-US" dirty="0">
                <a:solidFill>
                  <a:schemeClr val="tx1"/>
                </a:solidFill>
              </a:rPr>
              <a:t>6-minute walk 351 meters. SpO2 94% -&gt; 96%</a:t>
            </a:r>
          </a:p>
        </p:txBody>
      </p:sp>
      <p:sp>
        <p:nvSpPr>
          <p:cNvPr id="4" name="object 4"/>
          <p:cNvSpPr txBox="1">
            <a:spLocks noGrp="1"/>
          </p:cNvSpPr>
          <p:nvPr>
            <p:ph type="sldNum" sz="quarter" idx="4294967295"/>
          </p:nvPr>
        </p:nvSpPr>
        <p:spPr>
          <a:xfrm>
            <a:off x="11953875" y="6646863"/>
            <a:ext cx="238125" cy="174625"/>
          </a:xfrm>
          <a:prstGeom prst="rect">
            <a:avLst/>
          </a:prstGeom>
        </p:spPr>
        <p:txBody>
          <a:bodyPr vert="horz" wrap="square" lIns="0" tIns="0" rIns="0" bIns="0" rtlCol="0">
            <a:spAutoFit/>
          </a:bodyPr>
          <a:lstStyle>
            <a:defPPr>
              <a:defRPr kern="0"/>
            </a:defPPr>
            <a:lvl1pPr>
              <a:defRPr sz="1050" b="0" i="0">
                <a:solidFill>
                  <a:schemeClr val="bg1"/>
                </a:solidFill>
                <a:latin typeface="Arial"/>
                <a:cs typeface="Arial"/>
              </a:defRPr>
            </a:lvl1pPr>
          </a:lstStyle>
          <a:p>
            <a:pPr marL="76200" marR="0" lvl="0" indent="0" algn="l" defTabSz="914400" rtl="0" eaLnBrk="1" fontAlgn="auto" latinLnBrk="0" hangingPunct="1">
              <a:lnSpc>
                <a:spcPct val="100000"/>
              </a:lnSpc>
              <a:spcBef>
                <a:spcPts val="5"/>
              </a:spcBef>
              <a:spcAft>
                <a:spcPts val="0"/>
              </a:spcAft>
              <a:buClrTx/>
              <a:buSzTx/>
              <a:buFontTx/>
              <a:buNone/>
              <a:tabLst/>
              <a:defRPr/>
            </a:pPr>
            <a:fld id="{81D60167-4931-47E6-BA6A-407CBD079E47}" type="slidenum">
              <a:rPr kumimoji="0" lang="en-US" sz="1050" b="0" i="0" u="none" strike="noStrike" kern="1200" cap="none" spc="0" normalizeH="0" baseline="0" noProof="0" smtClean="0">
                <a:ln>
                  <a:noFill/>
                </a:ln>
                <a:solidFill>
                  <a:srgbClr val="FFFFFF"/>
                </a:solidFill>
                <a:effectLst/>
                <a:uLnTx/>
                <a:uFillTx/>
                <a:latin typeface="Arial"/>
                <a:ea typeface="+mn-ea"/>
                <a:cs typeface="Arial"/>
              </a:rPr>
              <a:pPr marL="76200" marR="0" lvl="0" indent="0" algn="l" defTabSz="914400" rtl="0" eaLnBrk="1" fontAlgn="auto" latinLnBrk="0" hangingPunct="1">
                <a:lnSpc>
                  <a:spcPct val="100000"/>
                </a:lnSpc>
                <a:spcBef>
                  <a:spcPts val="5"/>
                </a:spcBef>
                <a:spcAft>
                  <a:spcPts val="0"/>
                </a:spcAft>
                <a:buClrTx/>
                <a:buSzTx/>
                <a:buFontTx/>
                <a:buNone/>
                <a:tabLst/>
                <a:defRPr/>
              </a:pPr>
              <a:t>8</a:t>
            </a:fld>
            <a:endParaRPr kumimoji="0" sz="1050" b="0" i="0" u="none" strike="noStrike" kern="1200" cap="none" spc="0" normalizeH="0" baseline="0" noProof="0" dirty="0">
              <a:ln>
                <a:noFill/>
              </a:ln>
              <a:solidFill>
                <a:srgbClr val="FFFFFF"/>
              </a:solidFill>
              <a:effectLst/>
              <a:uLnTx/>
              <a:uFillTx/>
              <a:latin typeface="Arial"/>
              <a:ea typeface="+mn-ea"/>
              <a:cs typeface="Arial"/>
            </a:endParaRPr>
          </a:p>
        </p:txBody>
      </p:sp>
      <p:sp>
        <p:nvSpPr>
          <p:cNvPr id="5" name="TextBox 4">
            <a:extLst>
              <a:ext uri="{FF2B5EF4-FFF2-40B4-BE49-F238E27FC236}">
                <a16:creationId xmlns:a16="http://schemas.microsoft.com/office/drawing/2014/main" id="{C4AED8DB-008C-3B6F-4A88-F247ED7C845A}"/>
              </a:ext>
            </a:extLst>
          </p:cNvPr>
          <p:cNvSpPr txBox="1"/>
          <p:nvPr/>
        </p:nvSpPr>
        <p:spPr>
          <a:xfrm>
            <a:off x="94914" y="6482767"/>
            <a:ext cx="117735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DLCO, diffusing capacity of lung for carbon monoxide; FEV1, forced expiratory volume in 1 second; FVC, forced vital capacity; TLC, total lung capacity; PFT, pulmonary function test; SpO2, oxygen saturation. </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9505"/>
            <a:ext cx="10744200" cy="1185577"/>
          </a:xfrm>
        </p:spPr>
        <p:txBody>
          <a:bodyPr vert="horz" wrap="square" lIns="0" tIns="12700" rIns="0" bIns="0" rtlCol="0">
            <a:spAutoFit/>
          </a:bodyPr>
          <a:lstStyle/>
          <a:p>
            <a:r>
              <a:rPr lang="en-US" dirty="0"/>
              <a:t>Electrocardiogram</a:t>
            </a:r>
          </a:p>
        </p:txBody>
      </p:sp>
      <p:pic>
        <p:nvPicPr>
          <p:cNvPr id="4" name="object 4"/>
          <p:cNvPicPr/>
          <p:nvPr/>
        </p:nvPicPr>
        <p:blipFill>
          <a:blip r:embed="rId2" cstate="screen">
            <a:extLst>
              <a:ext uri="{28A0092B-C50C-407E-A947-70E740481C1C}">
                <a14:useLocalDpi xmlns:a14="http://schemas.microsoft.com/office/drawing/2010/main"/>
              </a:ext>
            </a:extLst>
          </a:blip>
          <a:stretch>
            <a:fillRect/>
          </a:stretch>
        </p:blipFill>
        <p:spPr>
          <a:xfrm>
            <a:off x="509016" y="1248663"/>
            <a:ext cx="11125200" cy="4879848"/>
          </a:xfrm>
          <a:prstGeom prst="rect">
            <a:avLst/>
          </a:prstGeom>
        </p:spPr>
      </p:pic>
      <p:sp>
        <p:nvSpPr>
          <p:cNvPr id="3" name="TextBox 2">
            <a:extLst>
              <a:ext uri="{FF2B5EF4-FFF2-40B4-BE49-F238E27FC236}">
                <a16:creationId xmlns:a16="http://schemas.microsoft.com/office/drawing/2014/main" id="{3A4733AE-71B7-409E-332C-A274EEF44362}"/>
              </a:ext>
            </a:extLst>
          </p:cNvPr>
          <p:cNvSpPr txBox="1"/>
          <p:nvPr/>
        </p:nvSpPr>
        <p:spPr>
          <a:xfrm>
            <a:off x="115910" y="6535384"/>
            <a:ext cx="68386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BPM, beats per minute.</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3.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telion - Turquoise">
    <a:dk1>
      <a:sysClr val="windowText" lastClr="000000"/>
    </a:dk1>
    <a:lt1>
      <a:srgbClr val="FFFFFF"/>
    </a:lt1>
    <a:dk2>
      <a:srgbClr val="28AFB5"/>
    </a:dk2>
    <a:lt2>
      <a:srgbClr val="002C2E"/>
    </a:lt2>
    <a:accent1>
      <a:srgbClr val="28AFB5"/>
    </a:accent1>
    <a:accent2>
      <a:srgbClr val="2199B9"/>
    </a:accent2>
    <a:accent3>
      <a:srgbClr val="40539C"/>
    </a:accent3>
    <a:accent4>
      <a:srgbClr val="6C3896"/>
    </a:accent4>
    <a:accent5>
      <a:srgbClr val="6F205A"/>
    </a:accent5>
    <a:accent6>
      <a:srgbClr val="8F0F4A"/>
    </a:accent6>
    <a:hlink>
      <a:srgbClr val="28AFB5"/>
    </a:hlink>
    <a:folHlink>
      <a:srgbClr val="002C2E"/>
    </a:folHlink>
  </a:clrScheme>
</a:themeOverride>
</file>

<file path=docProps/app.xml><?xml version="1.0" encoding="utf-8"?>
<Properties xmlns="http://schemas.openxmlformats.org/officeDocument/2006/extended-properties" xmlns:vt="http://schemas.openxmlformats.org/officeDocument/2006/docPropsVTypes">
  <TotalTime>1</TotalTime>
  <Words>1176</Words>
  <Application>Microsoft Macintosh PowerPoint</Application>
  <PresentationFormat>Widescreen</PresentationFormat>
  <Paragraphs>92</Paragraphs>
  <Slides>13</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Calibri Light</vt:lpstr>
      <vt:lpstr>Century Gothic</vt:lpstr>
      <vt:lpstr>Trebuchet MS</vt:lpstr>
      <vt:lpstr>Verdana</vt:lpstr>
      <vt:lpstr>Office Theme</vt:lpstr>
      <vt:lpstr>Pulm-CC 22</vt:lpstr>
      <vt:lpstr>PCC20</vt:lpstr>
      <vt:lpstr>PowerPoint Presentation</vt:lpstr>
      <vt:lpstr>PowerPoint Presentation</vt:lpstr>
      <vt:lpstr>Disclaimer</vt:lpstr>
      <vt:lpstr>Case Study: CTD-PAH</vt:lpstr>
      <vt:lpstr>Case Presentation</vt:lpstr>
      <vt:lpstr>CT Chest Without Contrast</vt:lpstr>
      <vt:lpstr>CT Chest Without Contrast</vt:lpstr>
      <vt:lpstr>Pulmonary Function Test</vt:lpstr>
      <vt:lpstr>Electrocardiogram</vt:lpstr>
      <vt:lpstr>Transthoracic Echocardiogram</vt:lpstr>
      <vt:lpstr>Right heart catheterization</vt:lpstr>
      <vt:lpstr>To RHC or Not to RHC?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Moriah Diethorn</dc:creator>
  <cp:lastModifiedBy>Harley Kidner</cp:lastModifiedBy>
  <cp:revision>1</cp:revision>
  <dcterms:created xsi:type="dcterms:W3CDTF">2023-09-22T20:18:25Z</dcterms:created>
  <dcterms:modified xsi:type="dcterms:W3CDTF">2023-10-13T19:40:05Z</dcterms:modified>
</cp:coreProperties>
</file>